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76" r:id="rId2"/>
    <p:sldId id="274" r:id="rId3"/>
    <p:sldId id="290" r:id="rId4"/>
    <p:sldId id="288" r:id="rId5"/>
    <p:sldId id="315" r:id="rId6"/>
    <p:sldId id="316" r:id="rId7"/>
    <p:sldId id="293" r:id="rId8"/>
    <p:sldId id="294" r:id="rId9"/>
    <p:sldId id="269" r:id="rId10"/>
    <p:sldId id="292" r:id="rId11"/>
    <p:sldId id="296" r:id="rId12"/>
    <p:sldId id="278" r:id="rId13"/>
    <p:sldId id="279" r:id="rId14"/>
    <p:sldId id="298" r:id="rId15"/>
    <p:sldId id="301" r:id="rId16"/>
    <p:sldId id="304" r:id="rId17"/>
    <p:sldId id="310" r:id="rId18"/>
    <p:sldId id="317" r:id="rId19"/>
    <p:sldId id="311" r:id="rId20"/>
    <p:sldId id="325" r:id="rId21"/>
    <p:sldId id="324" r:id="rId22"/>
    <p:sldId id="318" r:id="rId23"/>
    <p:sldId id="283" r:id="rId24"/>
    <p:sldId id="314" r:id="rId25"/>
    <p:sldId id="282"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726"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9" y="1"/>
            <a:ext cx="3037840" cy="466435"/>
          </a:xfrm>
          <a:prstGeom prst="rect">
            <a:avLst/>
          </a:prstGeom>
        </p:spPr>
        <p:txBody>
          <a:bodyPr vert="horz" lIns="93162" tIns="46581" rIns="93162" bIns="46581" rtlCol="0"/>
          <a:lstStyle>
            <a:lvl1pPr algn="r">
              <a:defRPr sz="1200"/>
            </a:lvl1pPr>
          </a:lstStyle>
          <a:p>
            <a:fld id="{2B9806ED-E35B-4F7F-A590-9AB8BF938840}" type="datetimeFigureOut">
              <a:rPr lang="en-US" smtClean="0"/>
              <a:t>8/2/2023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2" tIns="46581" rIns="93162" bIns="46581" rtlCol="0" anchor="b"/>
          <a:lstStyle>
            <a:lvl1pPr algn="r">
              <a:defRPr sz="1200"/>
            </a:lvl1pPr>
          </a:lstStyle>
          <a:p>
            <a:fld id="{2E9AD563-19EE-4449-95DA-61D02AFF6327}" type="slidenum">
              <a:rPr lang="en-US" smtClean="0"/>
              <a:t>‹#›</a:t>
            </a:fld>
            <a:endParaRPr lang="en-US"/>
          </a:p>
        </p:txBody>
      </p:sp>
    </p:spTree>
    <p:extLst>
      <p:ext uri="{BB962C8B-B14F-4D97-AF65-F5344CB8AC3E}">
        <p14:creationId xmlns:p14="http://schemas.microsoft.com/office/powerpoint/2010/main" val="236047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829A8F-0810-43EE-916C-3C4BABDB99AA}"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C89A5-2701-45E1-881E-22E7353C1DEB}" type="slidenum">
              <a:rPr lang="en-US" smtClean="0"/>
              <a:t>‹#›</a:t>
            </a:fld>
            <a:endParaRPr lang="en-US"/>
          </a:p>
        </p:txBody>
      </p:sp>
    </p:spTree>
    <p:extLst>
      <p:ext uri="{BB962C8B-B14F-4D97-AF65-F5344CB8AC3E}">
        <p14:creationId xmlns:p14="http://schemas.microsoft.com/office/powerpoint/2010/main" val="182013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29A8F-0810-43EE-916C-3C4BABDB99AA}"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C89A5-2701-45E1-881E-22E7353C1DEB}" type="slidenum">
              <a:rPr lang="en-US" smtClean="0"/>
              <a:t>‹#›</a:t>
            </a:fld>
            <a:endParaRPr lang="en-US"/>
          </a:p>
        </p:txBody>
      </p:sp>
    </p:spTree>
    <p:extLst>
      <p:ext uri="{BB962C8B-B14F-4D97-AF65-F5344CB8AC3E}">
        <p14:creationId xmlns:p14="http://schemas.microsoft.com/office/powerpoint/2010/main" val="36410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29A8F-0810-43EE-916C-3C4BABDB99AA}"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C89A5-2701-45E1-881E-22E7353C1DEB}" type="slidenum">
              <a:rPr lang="en-US" smtClean="0"/>
              <a:t>‹#›</a:t>
            </a:fld>
            <a:endParaRPr lang="en-US"/>
          </a:p>
        </p:txBody>
      </p:sp>
    </p:spTree>
    <p:extLst>
      <p:ext uri="{BB962C8B-B14F-4D97-AF65-F5344CB8AC3E}">
        <p14:creationId xmlns:p14="http://schemas.microsoft.com/office/powerpoint/2010/main" val="2955055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119" name="Google Shape;119;p4"/>
          <p:cNvSpPr txBox="1">
            <a:spLocks noGrp="1"/>
          </p:cNvSpPr>
          <p:nvPr>
            <p:ph type="title"/>
          </p:nvPr>
        </p:nvSpPr>
        <p:spPr>
          <a:xfrm>
            <a:off x="960000" y="719333"/>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a:t>Click to edit Master title style</a:t>
            </a:r>
            <a:endParaRPr/>
          </a:p>
        </p:txBody>
      </p:sp>
      <p:sp>
        <p:nvSpPr>
          <p:cNvPr id="120" name="Google Shape;120;p4"/>
          <p:cNvSpPr txBox="1">
            <a:spLocks noGrp="1"/>
          </p:cNvSpPr>
          <p:nvPr>
            <p:ph type="body" idx="1"/>
          </p:nvPr>
        </p:nvSpPr>
        <p:spPr>
          <a:xfrm>
            <a:off x="960000" y="1763233"/>
            <a:ext cx="10272000" cy="4648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AutoNum type="arabicPeriod"/>
              <a:defRPr sz="1733"/>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pPr lvl="0"/>
            <a:r>
              <a:rPr lang="en-US"/>
              <a:t>Click to edit Master text styles</a:t>
            </a:r>
          </a:p>
        </p:txBody>
      </p:sp>
    </p:spTree>
    <p:extLst>
      <p:ext uri="{BB962C8B-B14F-4D97-AF65-F5344CB8AC3E}">
        <p14:creationId xmlns:p14="http://schemas.microsoft.com/office/powerpoint/2010/main" val="370516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29A8F-0810-43EE-916C-3C4BABDB99AA}"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C89A5-2701-45E1-881E-22E7353C1DEB}" type="slidenum">
              <a:rPr lang="en-US" smtClean="0"/>
              <a:t>‹#›</a:t>
            </a:fld>
            <a:endParaRPr lang="en-US"/>
          </a:p>
        </p:txBody>
      </p:sp>
    </p:spTree>
    <p:extLst>
      <p:ext uri="{BB962C8B-B14F-4D97-AF65-F5344CB8AC3E}">
        <p14:creationId xmlns:p14="http://schemas.microsoft.com/office/powerpoint/2010/main" val="326410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29A8F-0810-43EE-916C-3C4BABDB99AA}"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C89A5-2701-45E1-881E-22E7353C1DEB}" type="slidenum">
              <a:rPr lang="en-US" smtClean="0"/>
              <a:t>‹#›</a:t>
            </a:fld>
            <a:endParaRPr lang="en-US"/>
          </a:p>
        </p:txBody>
      </p:sp>
    </p:spTree>
    <p:extLst>
      <p:ext uri="{BB962C8B-B14F-4D97-AF65-F5344CB8AC3E}">
        <p14:creationId xmlns:p14="http://schemas.microsoft.com/office/powerpoint/2010/main" val="144340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829A8F-0810-43EE-916C-3C4BABDB99AA}"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C89A5-2701-45E1-881E-22E7353C1DEB}" type="slidenum">
              <a:rPr lang="en-US" smtClean="0"/>
              <a:t>‹#›</a:t>
            </a:fld>
            <a:endParaRPr lang="en-US"/>
          </a:p>
        </p:txBody>
      </p:sp>
    </p:spTree>
    <p:extLst>
      <p:ext uri="{BB962C8B-B14F-4D97-AF65-F5344CB8AC3E}">
        <p14:creationId xmlns:p14="http://schemas.microsoft.com/office/powerpoint/2010/main" val="264332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829A8F-0810-43EE-916C-3C4BABDB99AA}"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C89A5-2701-45E1-881E-22E7353C1DEB}" type="slidenum">
              <a:rPr lang="en-US" smtClean="0"/>
              <a:t>‹#›</a:t>
            </a:fld>
            <a:endParaRPr lang="en-US"/>
          </a:p>
        </p:txBody>
      </p:sp>
    </p:spTree>
    <p:extLst>
      <p:ext uri="{BB962C8B-B14F-4D97-AF65-F5344CB8AC3E}">
        <p14:creationId xmlns:p14="http://schemas.microsoft.com/office/powerpoint/2010/main" val="215912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829A8F-0810-43EE-916C-3C4BABDB99AA}"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C89A5-2701-45E1-881E-22E7353C1DEB}" type="slidenum">
              <a:rPr lang="en-US" smtClean="0"/>
              <a:t>‹#›</a:t>
            </a:fld>
            <a:endParaRPr lang="en-US"/>
          </a:p>
        </p:txBody>
      </p:sp>
    </p:spTree>
    <p:extLst>
      <p:ext uri="{BB962C8B-B14F-4D97-AF65-F5344CB8AC3E}">
        <p14:creationId xmlns:p14="http://schemas.microsoft.com/office/powerpoint/2010/main" val="330224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29A8F-0810-43EE-916C-3C4BABDB99AA}"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C89A5-2701-45E1-881E-22E7353C1DEB}" type="slidenum">
              <a:rPr lang="en-US" smtClean="0"/>
              <a:t>‹#›</a:t>
            </a:fld>
            <a:endParaRPr lang="en-US"/>
          </a:p>
        </p:txBody>
      </p:sp>
    </p:spTree>
    <p:extLst>
      <p:ext uri="{BB962C8B-B14F-4D97-AF65-F5344CB8AC3E}">
        <p14:creationId xmlns:p14="http://schemas.microsoft.com/office/powerpoint/2010/main" val="388737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829A8F-0810-43EE-916C-3C4BABDB99AA}"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C89A5-2701-45E1-881E-22E7353C1DEB}" type="slidenum">
              <a:rPr lang="en-US" smtClean="0"/>
              <a:t>‹#›</a:t>
            </a:fld>
            <a:endParaRPr lang="en-US"/>
          </a:p>
        </p:txBody>
      </p:sp>
    </p:spTree>
    <p:extLst>
      <p:ext uri="{BB962C8B-B14F-4D97-AF65-F5344CB8AC3E}">
        <p14:creationId xmlns:p14="http://schemas.microsoft.com/office/powerpoint/2010/main" val="205379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829A8F-0810-43EE-916C-3C4BABDB99AA}"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C89A5-2701-45E1-881E-22E7353C1DEB}" type="slidenum">
              <a:rPr lang="en-US" smtClean="0"/>
              <a:t>‹#›</a:t>
            </a:fld>
            <a:endParaRPr lang="en-US"/>
          </a:p>
        </p:txBody>
      </p:sp>
    </p:spTree>
    <p:extLst>
      <p:ext uri="{BB962C8B-B14F-4D97-AF65-F5344CB8AC3E}">
        <p14:creationId xmlns:p14="http://schemas.microsoft.com/office/powerpoint/2010/main" val="203344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29A8F-0810-43EE-916C-3C4BABDB99AA}"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C89A5-2701-45E1-881E-22E7353C1DEB}" type="slidenum">
              <a:rPr lang="en-US" smtClean="0"/>
              <a:t>‹#›</a:t>
            </a:fld>
            <a:endParaRPr lang="en-US"/>
          </a:p>
        </p:txBody>
      </p:sp>
    </p:spTree>
    <p:extLst>
      <p:ext uri="{BB962C8B-B14F-4D97-AF65-F5344CB8AC3E}">
        <p14:creationId xmlns:p14="http://schemas.microsoft.com/office/powerpoint/2010/main" val="18677029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9C698D-0B09-4520-A41F-3E207DABCF29}"/>
              </a:ext>
            </a:extLst>
          </p:cNvPr>
          <p:cNvPicPr>
            <a:picLocks noChangeAspect="1"/>
          </p:cNvPicPr>
          <p:nvPr/>
        </p:nvPicPr>
        <p:blipFill>
          <a:blip r:embed="rId2"/>
          <a:stretch>
            <a:fillRect/>
          </a:stretch>
        </p:blipFill>
        <p:spPr>
          <a:xfrm>
            <a:off x="804124" y="2552577"/>
            <a:ext cx="10583752" cy="1752845"/>
          </a:xfrm>
          <a:prstGeom prst="rect">
            <a:avLst/>
          </a:prstGeom>
        </p:spPr>
      </p:pic>
    </p:spTree>
    <p:extLst>
      <p:ext uri="{BB962C8B-B14F-4D97-AF65-F5344CB8AC3E}">
        <p14:creationId xmlns:p14="http://schemas.microsoft.com/office/powerpoint/2010/main" val="376068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D52F-71B1-AC6E-F7EE-CAD3BB9105B9}"/>
              </a:ext>
            </a:extLst>
          </p:cNvPr>
          <p:cNvSpPr>
            <a:spLocks noGrp="1"/>
          </p:cNvSpPr>
          <p:nvPr>
            <p:ph type="title"/>
          </p:nvPr>
        </p:nvSpPr>
        <p:spPr/>
        <p:txBody>
          <a:bodyPr/>
          <a:lstStyle/>
          <a:p>
            <a:r>
              <a:rPr lang="en-US" dirty="0"/>
              <a:t>The Need?  Round Two of Raises</a:t>
            </a:r>
          </a:p>
        </p:txBody>
      </p:sp>
      <p:sp>
        <p:nvSpPr>
          <p:cNvPr id="3" name="Content Placeholder 2">
            <a:extLst>
              <a:ext uri="{FF2B5EF4-FFF2-40B4-BE49-F238E27FC236}">
                <a16:creationId xmlns:a16="http://schemas.microsoft.com/office/drawing/2014/main" id="{443D6645-1A9B-6CE9-0004-F9A0E142367C}"/>
              </a:ext>
            </a:extLst>
          </p:cNvPr>
          <p:cNvSpPr>
            <a:spLocks noGrp="1"/>
          </p:cNvSpPr>
          <p:nvPr>
            <p:ph idx="1"/>
          </p:nvPr>
        </p:nvSpPr>
        <p:spPr/>
        <p:txBody>
          <a:bodyPr/>
          <a:lstStyle/>
          <a:p>
            <a:r>
              <a:rPr lang="en-US" dirty="0"/>
              <a:t>Being “competitive” is no longer enough.</a:t>
            </a:r>
          </a:p>
          <a:p>
            <a:endParaRPr lang="en-US" dirty="0"/>
          </a:p>
          <a:p>
            <a:r>
              <a:rPr lang="en-US" dirty="0"/>
              <a:t>Public defense is a state constitutional obligation.</a:t>
            </a:r>
          </a:p>
          <a:p>
            <a:endParaRPr lang="en-US" dirty="0"/>
          </a:p>
          <a:p>
            <a:r>
              <a:rPr lang="en-US" dirty="0"/>
              <a:t>State should incentivize being and staying a public defender</a:t>
            </a:r>
          </a:p>
          <a:p>
            <a:endParaRPr lang="en-US" dirty="0"/>
          </a:p>
          <a:p>
            <a:r>
              <a:rPr lang="en-US" dirty="0"/>
              <a:t>Need to standardize Defender and Prosecutor salaries:</a:t>
            </a:r>
          </a:p>
          <a:p>
            <a:pPr lvl="1"/>
            <a:r>
              <a:rPr lang="en-US" dirty="0"/>
              <a:t>Starting Salary - $70,000</a:t>
            </a:r>
          </a:p>
        </p:txBody>
      </p:sp>
    </p:spTree>
    <p:extLst>
      <p:ext uri="{BB962C8B-B14F-4D97-AF65-F5344CB8AC3E}">
        <p14:creationId xmlns:p14="http://schemas.microsoft.com/office/powerpoint/2010/main" val="325932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A79B-3879-5E9B-22D6-7A5A5E2D23E8}"/>
              </a:ext>
            </a:extLst>
          </p:cNvPr>
          <p:cNvSpPr>
            <a:spLocks noGrp="1"/>
          </p:cNvSpPr>
          <p:nvPr>
            <p:ph type="title"/>
          </p:nvPr>
        </p:nvSpPr>
        <p:spPr/>
        <p:txBody>
          <a:bodyPr/>
          <a:lstStyle/>
          <a:p>
            <a:r>
              <a:rPr lang="en-US" dirty="0"/>
              <a:t>Recruiting – Flexibility and Authority Needed</a:t>
            </a:r>
          </a:p>
        </p:txBody>
      </p:sp>
      <p:sp>
        <p:nvSpPr>
          <p:cNvPr id="5" name="Content Placeholder 4">
            <a:extLst>
              <a:ext uri="{FF2B5EF4-FFF2-40B4-BE49-F238E27FC236}">
                <a16:creationId xmlns:a16="http://schemas.microsoft.com/office/drawing/2014/main" id="{45B8CCAD-D205-7A4F-DD6A-9E6281DB906F}"/>
              </a:ext>
            </a:extLst>
          </p:cNvPr>
          <p:cNvSpPr>
            <a:spLocks noGrp="1"/>
          </p:cNvSpPr>
          <p:nvPr>
            <p:ph sz="half" idx="1"/>
          </p:nvPr>
        </p:nvSpPr>
        <p:spPr/>
        <p:txBody>
          <a:bodyPr>
            <a:noAutofit/>
          </a:bodyPr>
          <a:lstStyle/>
          <a:p>
            <a:pPr marL="0" indent="0">
              <a:buNone/>
            </a:pPr>
            <a:r>
              <a:rPr lang="en-US" sz="2000" b="1" i="1" u="none" strike="noStrike" baseline="0" dirty="0">
                <a:solidFill>
                  <a:srgbClr val="000000"/>
                </a:solidFill>
                <a:latin typeface="Georgia" panose="02040502050405020303" pitchFamily="18" charset="0"/>
              </a:rPr>
              <a:t>Every year, DPA loses recruits because public-service minded law graduates can’t afford to move to and start for DPA.</a:t>
            </a:r>
          </a:p>
          <a:p>
            <a:pPr marL="0" indent="0">
              <a:buNone/>
            </a:pPr>
            <a:endParaRPr lang="en-US" sz="2000" b="1" i="1" dirty="0">
              <a:solidFill>
                <a:srgbClr val="000000"/>
              </a:solidFill>
              <a:latin typeface="Georgia" panose="02040502050405020303" pitchFamily="18" charset="0"/>
            </a:endParaRPr>
          </a:p>
          <a:p>
            <a:pPr marL="0" indent="0">
              <a:buNone/>
            </a:pPr>
            <a:r>
              <a:rPr lang="en-US" sz="2400" b="1" i="1" u="sng" strike="noStrike" baseline="0" dirty="0">
                <a:solidFill>
                  <a:srgbClr val="000000"/>
                </a:solidFill>
                <a:latin typeface="Georgia" panose="02040502050405020303" pitchFamily="18" charset="0"/>
              </a:rPr>
              <a:t>After Graduation in May</a:t>
            </a:r>
          </a:p>
          <a:p>
            <a:pPr marL="0" indent="0">
              <a:buNone/>
            </a:pPr>
            <a:r>
              <a:rPr lang="en-US" sz="2000" b="1" i="1" u="none" strike="noStrike" baseline="0" dirty="0">
                <a:solidFill>
                  <a:srgbClr val="000000"/>
                </a:solidFill>
                <a:latin typeface="Georgia" panose="02040502050405020303" pitchFamily="18" charset="0"/>
              </a:rPr>
              <a:t>Bar Prep in June - $</a:t>
            </a:r>
          </a:p>
          <a:p>
            <a:pPr marL="0" indent="0">
              <a:buNone/>
            </a:pPr>
            <a:r>
              <a:rPr lang="en-US" sz="2000" b="1" i="1" u="none" strike="noStrike" baseline="0" dirty="0">
                <a:solidFill>
                  <a:srgbClr val="000000"/>
                </a:solidFill>
                <a:latin typeface="Georgia" panose="02040502050405020303" pitchFamily="18" charset="0"/>
              </a:rPr>
              <a:t>Bar Exam in July - $</a:t>
            </a:r>
          </a:p>
          <a:p>
            <a:pPr marL="0" indent="0">
              <a:buNone/>
            </a:pPr>
            <a:r>
              <a:rPr lang="en-US" sz="2000" b="1" i="1" u="none" strike="noStrike" baseline="0" dirty="0">
                <a:solidFill>
                  <a:srgbClr val="000000"/>
                </a:solidFill>
                <a:latin typeface="Georgia" panose="02040502050405020303" pitchFamily="18" charset="0"/>
              </a:rPr>
              <a:t>Moving in August - $</a:t>
            </a:r>
          </a:p>
          <a:p>
            <a:pPr marL="0" indent="0">
              <a:buNone/>
            </a:pPr>
            <a:r>
              <a:rPr lang="en-US" sz="2000" b="1" i="1" u="none" strike="noStrike" baseline="0" dirty="0">
                <a:solidFill>
                  <a:srgbClr val="000000"/>
                </a:solidFill>
                <a:latin typeface="Georgia" panose="02040502050405020303" pitchFamily="18" charset="0"/>
              </a:rPr>
              <a:t>U</a:t>
            </a:r>
            <a:r>
              <a:rPr lang="en-US" sz="2000" b="1" i="1" dirty="0">
                <a:solidFill>
                  <a:srgbClr val="000000"/>
                </a:solidFill>
                <a:latin typeface="Georgia" panose="02040502050405020303" pitchFamily="18" charset="0"/>
              </a:rPr>
              <a:t>p-Front Housing Costs - $</a:t>
            </a:r>
          </a:p>
          <a:p>
            <a:pPr marL="0" indent="0">
              <a:buNone/>
            </a:pPr>
            <a:r>
              <a:rPr lang="en-US" sz="2000" b="1" i="1" u="none" strike="noStrike" baseline="0" dirty="0">
                <a:solidFill>
                  <a:srgbClr val="000000"/>
                </a:solidFill>
                <a:latin typeface="Georgia" panose="02040502050405020303" pitchFamily="18" charset="0"/>
              </a:rPr>
              <a:t>Delayed First Paycheck - $</a:t>
            </a:r>
          </a:p>
          <a:p>
            <a:pPr marL="0" indent="0">
              <a:buNone/>
            </a:pPr>
            <a:r>
              <a:rPr lang="en-US" sz="2000" b="1" i="1" u="none" strike="noStrike" baseline="0" dirty="0">
                <a:solidFill>
                  <a:srgbClr val="000000"/>
                </a:solidFill>
                <a:latin typeface="Georgia" panose="02040502050405020303" pitchFamily="18" charset="0"/>
              </a:rPr>
              <a:t>Public Defender Salary – ¢</a:t>
            </a:r>
          </a:p>
          <a:p>
            <a:pPr marL="0" indent="0">
              <a:buNone/>
            </a:pPr>
            <a:endParaRPr lang="en-US" sz="2000" b="1" i="1" dirty="0">
              <a:solidFill>
                <a:srgbClr val="000000"/>
              </a:solidFill>
              <a:latin typeface="Georgia" panose="02040502050405020303" pitchFamily="18" charset="0"/>
            </a:endParaRPr>
          </a:p>
        </p:txBody>
      </p:sp>
      <p:sp>
        <p:nvSpPr>
          <p:cNvPr id="6" name="Content Placeholder 5">
            <a:extLst>
              <a:ext uri="{FF2B5EF4-FFF2-40B4-BE49-F238E27FC236}">
                <a16:creationId xmlns:a16="http://schemas.microsoft.com/office/drawing/2014/main" id="{6DE6766C-31CA-C371-DC9F-E72FB334F75B}"/>
              </a:ext>
            </a:extLst>
          </p:cNvPr>
          <p:cNvSpPr>
            <a:spLocks noGrp="1"/>
          </p:cNvSpPr>
          <p:nvPr>
            <p:ph sz="half" idx="2"/>
          </p:nvPr>
        </p:nvSpPr>
        <p:spPr/>
        <p:txBody>
          <a:bodyPr>
            <a:normAutofit/>
          </a:bodyPr>
          <a:lstStyle/>
          <a:p>
            <a:pPr marL="0" indent="0">
              <a:lnSpc>
                <a:spcPct val="120000"/>
              </a:lnSpc>
              <a:buNone/>
            </a:pPr>
            <a:r>
              <a:rPr lang="en-US" sz="1800" b="1" i="1" u="none" strike="noStrike" baseline="0" dirty="0">
                <a:solidFill>
                  <a:srgbClr val="000000"/>
                </a:solidFill>
                <a:latin typeface="Calibri" panose="020F0502020204030204" pitchFamily="34" charset="0"/>
              </a:rPr>
              <a:t>Authority for Recruiting or Retention Expenditures - Notwithstanding any other provision of law, the Public Advocate is authorized to spend up to $500,000 of the funds appropriated to the Department of Public Advocacy for a Recruiting and Retention Program that may include one-time payments to incoming or current employees of the Department for the purpose of improving recruiting and retention of public defenders.</a:t>
            </a:r>
            <a:endParaRPr lang="en-US" sz="1800" dirty="0"/>
          </a:p>
        </p:txBody>
      </p:sp>
    </p:spTree>
    <p:extLst>
      <p:ext uri="{BB962C8B-B14F-4D97-AF65-F5344CB8AC3E}">
        <p14:creationId xmlns:p14="http://schemas.microsoft.com/office/powerpoint/2010/main" val="256510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B4A3-4910-491C-867B-B99BFB2153EC}"/>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Louisville</a:t>
            </a:r>
          </a:p>
        </p:txBody>
      </p:sp>
      <p:pic>
        <p:nvPicPr>
          <p:cNvPr id="4" name="Picture 3">
            <a:extLst>
              <a:ext uri="{FF2B5EF4-FFF2-40B4-BE49-F238E27FC236}">
                <a16:creationId xmlns:a16="http://schemas.microsoft.com/office/drawing/2014/main" id="{2AA65F8B-2544-49C5-ABD2-E827373F8CE1}"/>
              </a:ext>
            </a:extLst>
          </p:cNvPr>
          <p:cNvPicPr>
            <a:picLocks noChangeAspect="1"/>
          </p:cNvPicPr>
          <p:nvPr/>
        </p:nvPicPr>
        <p:blipFill>
          <a:blip r:embed="rId2"/>
          <a:stretch>
            <a:fillRect/>
          </a:stretch>
        </p:blipFill>
        <p:spPr>
          <a:xfrm>
            <a:off x="0" y="272357"/>
            <a:ext cx="12192000" cy="5959880"/>
          </a:xfrm>
          <a:prstGeom prst="rect">
            <a:avLst/>
          </a:prstGeom>
        </p:spPr>
      </p:pic>
    </p:spTree>
    <p:extLst>
      <p:ext uri="{BB962C8B-B14F-4D97-AF65-F5344CB8AC3E}">
        <p14:creationId xmlns:p14="http://schemas.microsoft.com/office/powerpoint/2010/main" val="429324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0395-677F-402C-A8AF-2124DF14E54F}"/>
              </a:ext>
            </a:extLst>
          </p:cNvPr>
          <p:cNvSpPr>
            <a:spLocks noGrp="1"/>
          </p:cNvSpPr>
          <p:nvPr>
            <p:ph type="title"/>
          </p:nvPr>
        </p:nvSpPr>
        <p:spPr/>
        <p:txBody>
          <a:bodyPr/>
          <a:lstStyle/>
          <a:p>
            <a:r>
              <a:rPr lang="en-US" dirty="0"/>
              <a:t>Louisville Metro Public Defenders – FY24</a:t>
            </a:r>
          </a:p>
        </p:txBody>
      </p:sp>
      <p:sp>
        <p:nvSpPr>
          <p:cNvPr id="3" name="Content Placeholder 2">
            <a:extLst>
              <a:ext uri="{FF2B5EF4-FFF2-40B4-BE49-F238E27FC236}">
                <a16:creationId xmlns:a16="http://schemas.microsoft.com/office/drawing/2014/main" id="{23A0B0F3-6B04-4D83-8B41-A9165E5DE221}"/>
              </a:ext>
            </a:extLst>
          </p:cNvPr>
          <p:cNvSpPr>
            <a:spLocks noGrp="1"/>
          </p:cNvSpPr>
          <p:nvPr>
            <p:ph idx="1"/>
          </p:nvPr>
        </p:nvSpPr>
        <p:spPr/>
        <p:txBody>
          <a:bodyPr>
            <a:normAutofit lnSpcReduction="10000"/>
          </a:bodyPr>
          <a:lstStyle/>
          <a:p>
            <a:pPr marL="0" indent="0">
              <a:buNone/>
            </a:pPr>
            <a:r>
              <a:rPr lang="en-US" dirty="0"/>
              <a:t>DPA - $6,067,902  (56%)  </a:t>
            </a:r>
            <a:r>
              <a:rPr lang="en-US" sz="2000" dirty="0"/>
              <a:t>($5,531,379 in cash, $536,523 in non-cash)</a:t>
            </a:r>
          </a:p>
          <a:p>
            <a:pPr marL="0" indent="0">
              <a:spcBef>
                <a:spcPts val="1200"/>
              </a:spcBef>
              <a:buNone/>
            </a:pPr>
            <a:r>
              <a:rPr lang="en-US" dirty="0"/>
              <a:t>Louisville Metro Government - $4,843,800 (44%)</a:t>
            </a:r>
          </a:p>
          <a:p>
            <a:pPr marL="0" indent="0">
              <a:buNone/>
            </a:pPr>
            <a:endParaRPr lang="en-US" dirty="0"/>
          </a:p>
          <a:p>
            <a:pPr marL="0" indent="0">
              <a:buNone/>
            </a:pPr>
            <a:r>
              <a:rPr lang="en-US" dirty="0"/>
              <a:t>Full Staffing – 129 Employees, 78 Attorneys</a:t>
            </a:r>
          </a:p>
          <a:p>
            <a:pPr marL="0" indent="0">
              <a:buNone/>
            </a:pPr>
            <a:r>
              <a:rPr lang="en-US" dirty="0"/>
              <a:t>Actual Staffing – 90-100 Employees, 50ish Attorneys</a:t>
            </a:r>
          </a:p>
          <a:p>
            <a:pPr marL="0" indent="0">
              <a:buNone/>
            </a:pPr>
            <a:endParaRPr lang="en-US" dirty="0"/>
          </a:p>
          <a:p>
            <a:pPr marL="0" indent="0">
              <a:buNone/>
            </a:pPr>
            <a:r>
              <a:rPr lang="en-US" dirty="0"/>
              <a:t>Temporary Workload Reduction Program – Private Attorney Contracts</a:t>
            </a:r>
          </a:p>
          <a:p>
            <a:pPr marL="0" indent="0">
              <a:buNone/>
            </a:pPr>
            <a:endParaRPr lang="en-US" dirty="0"/>
          </a:p>
          <a:p>
            <a:pPr marL="0" indent="0">
              <a:buNone/>
            </a:pPr>
            <a:r>
              <a:rPr lang="en-US" dirty="0"/>
              <a:t>FY22 Case Assignments – 21,542 new cases</a:t>
            </a:r>
          </a:p>
        </p:txBody>
      </p:sp>
    </p:spTree>
    <p:extLst>
      <p:ext uri="{BB962C8B-B14F-4D97-AF65-F5344CB8AC3E}">
        <p14:creationId xmlns:p14="http://schemas.microsoft.com/office/powerpoint/2010/main" val="347118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wipe(down)">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18130-D81C-43AB-01E4-B1ED8EF70FC5}"/>
              </a:ext>
            </a:extLst>
          </p:cNvPr>
          <p:cNvSpPr>
            <a:spLocks noGrp="1"/>
          </p:cNvSpPr>
          <p:nvPr>
            <p:ph type="title"/>
          </p:nvPr>
        </p:nvSpPr>
        <p:spPr/>
        <p:txBody>
          <a:bodyPr/>
          <a:lstStyle/>
          <a:p>
            <a:r>
              <a:rPr lang="en-US" dirty="0"/>
              <a:t>Priorities</a:t>
            </a:r>
          </a:p>
        </p:txBody>
      </p:sp>
      <p:sp>
        <p:nvSpPr>
          <p:cNvPr id="3" name="Content Placeholder 2">
            <a:extLst>
              <a:ext uri="{FF2B5EF4-FFF2-40B4-BE49-F238E27FC236}">
                <a16:creationId xmlns:a16="http://schemas.microsoft.com/office/drawing/2014/main" id="{31A75452-82F9-F507-A866-6083EF5257AA}"/>
              </a:ext>
            </a:extLst>
          </p:cNvPr>
          <p:cNvSpPr>
            <a:spLocks noGrp="1"/>
          </p:cNvSpPr>
          <p:nvPr>
            <p:ph idx="1"/>
          </p:nvPr>
        </p:nvSpPr>
        <p:spPr/>
        <p:txBody>
          <a:bodyPr/>
          <a:lstStyle/>
          <a:p>
            <a:pPr marL="0" indent="0">
              <a:buNone/>
            </a:pPr>
            <a:r>
              <a:rPr lang="en-US" dirty="0"/>
              <a:t>#1 – Funding</a:t>
            </a:r>
          </a:p>
          <a:p>
            <a:pPr marL="0" indent="0">
              <a:buNone/>
            </a:pPr>
            <a:endParaRPr lang="en-US" dirty="0"/>
          </a:p>
          <a:p>
            <a:pPr marL="0" indent="0">
              <a:buNone/>
            </a:pPr>
            <a:r>
              <a:rPr lang="en-US" dirty="0"/>
              <a:t>Estimated Funding Request: $10,854,440 </a:t>
            </a:r>
          </a:p>
          <a:p>
            <a:pPr marL="0" indent="0">
              <a:buNone/>
            </a:pPr>
            <a:endParaRPr lang="en-US" dirty="0"/>
          </a:p>
          <a:p>
            <a:pPr marL="0" indent="0">
              <a:buNone/>
            </a:pPr>
            <a:r>
              <a:rPr lang="en-US" dirty="0"/>
              <a:t>Assumptions:  </a:t>
            </a:r>
          </a:p>
          <a:p>
            <a:r>
              <a:rPr lang="en-US" dirty="0"/>
              <a:t>Full Staffing (129 Employees)</a:t>
            </a:r>
          </a:p>
          <a:p>
            <a:r>
              <a:rPr lang="en-US" dirty="0"/>
              <a:t>All Employees in State Retirement System</a:t>
            </a:r>
          </a:p>
          <a:p>
            <a:r>
              <a:rPr lang="en-US" dirty="0"/>
              <a:t>No moving, Increase in rent no more than 20%</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1152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18130-D81C-43AB-01E4-B1ED8EF70FC5}"/>
              </a:ext>
            </a:extLst>
          </p:cNvPr>
          <p:cNvSpPr>
            <a:spLocks noGrp="1"/>
          </p:cNvSpPr>
          <p:nvPr>
            <p:ph type="title"/>
          </p:nvPr>
        </p:nvSpPr>
        <p:spPr>
          <a:xfrm>
            <a:off x="955694" y="248981"/>
            <a:ext cx="3595678" cy="1330839"/>
          </a:xfrm>
        </p:spPr>
        <p:txBody>
          <a:bodyPr>
            <a:normAutofit/>
          </a:bodyPr>
          <a:lstStyle/>
          <a:p>
            <a:r>
              <a:rPr lang="en-US" dirty="0"/>
              <a:t>Priorities</a:t>
            </a:r>
          </a:p>
        </p:txBody>
      </p:sp>
      <p:sp>
        <p:nvSpPr>
          <p:cNvPr id="3" name="Content Placeholder 2">
            <a:extLst>
              <a:ext uri="{FF2B5EF4-FFF2-40B4-BE49-F238E27FC236}">
                <a16:creationId xmlns:a16="http://schemas.microsoft.com/office/drawing/2014/main" id="{31A75452-82F9-F507-A866-6083EF5257AA}"/>
              </a:ext>
            </a:extLst>
          </p:cNvPr>
          <p:cNvSpPr>
            <a:spLocks noGrp="1"/>
          </p:cNvSpPr>
          <p:nvPr>
            <p:ph idx="1"/>
          </p:nvPr>
        </p:nvSpPr>
        <p:spPr>
          <a:xfrm>
            <a:off x="396816" y="1828800"/>
            <a:ext cx="4154556" cy="5029200"/>
          </a:xfrm>
        </p:spPr>
        <p:txBody>
          <a:bodyPr>
            <a:normAutofit lnSpcReduction="10000"/>
          </a:bodyPr>
          <a:lstStyle/>
          <a:p>
            <a:pPr marL="0" indent="0">
              <a:buNone/>
            </a:pPr>
            <a:r>
              <a:rPr lang="en-US" dirty="0"/>
              <a:t>#2 – Employee Retention</a:t>
            </a:r>
          </a:p>
          <a:p>
            <a:pPr marL="0" indent="0">
              <a:buNone/>
            </a:pPr>
            <a:endParaRPr lang="en-US" dirty="0"/>
          </a:p>
          <a:p>
            <a:pPr marL="0" indent="0">
              <a:buNone/>
            </a:pPr>
            <a:r>
              <a:rPr lang="en-US" u="sng" dirty="0"/>
              <a:t>Doomsday Scenario</a:t>
            </a:r>
          </a:p>
          <a:p>
            <a:pPr marL="0" indent="0">
              <a:buNone/>
            </a:pPr>
            <a:endParaRPr lang="en-US" dirty="0"/>
          </a:p>
          <a:p>
            <a:pPr marL="0" indent="0">
              <a:buNone/>
            </a:pPr>
            <a:r>
              <a:rPr lang="en-US" dirty="0"/>
              <a:t>20,000 clients have no attorney on July 1, 2024</a:t>
            </a:r>
          </a:p>
          <a:p>
            <a:pPr marL="0" indent="0">
              <a:buNone/>
            </a:pPr>
            <a:endParaRPr lang="en-US" dirty="0"/>
          </a:p>
          <a:p>
            <a:pPr marL="0" indent="0">
              <a:buNone/>
            </a:pPr>
            <a:r>
              <a:rPr lang="en-US" dirty="0"/>
              <a:t>We must retain the dedicated qualified staff of the Louisville Metro Public Defender’s Office.</a:t>
            </a:r>
          </a:p>
          <a:p>
            <a:endParaRPr lang="en-US" dirty="0"/>
          </a:p>
        </p:txBody>
      </p:sp>
      <p:pic>
        <p:nvPicPr>
          <p:cNvPr id="4" name="Picture 3">
            <a:extLst>
              <a:ext uri="{FF2B5EF4-FFF2-40B4-BE49-F238E27FC236}">
                <a16:creationId xmlns:a16="http://schemas.microsoft.com/office/drawing/2014/main" id="{FD64ACD4-A386-884A-EEBF-8EE5DFA65F0B}"/>
              </a:ext>
            </a:extLst>
          </p:cNvPr>
          <p:cNvPicPr>
            <a:picLocks noChangeAspect="1"/>
          </p:cNvPicPr>
          <p:nvPr/>
        </p:nvPicPr>
        <p:blipFill rotWithShape="1">
          <a:blip r:embed="rId2"/>
          <a:srcRect l="7686" r="20488" b="-1"/>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6613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88A9-526A-A269-6886-EEA1509DB92D}"/>
              </a:ext>
            </a:extLst>
          </p:cNvPr>
          <p:cNvSpPr>
            <a:spLocks noGrp="1"/>
          </p:cNvSpPr>
          <p:nvPr>
            <p:ph type="title"/>
          </p:nvPr>
        </p:nvSpPr>
        <p:spPr/>
        <p:txBody>
          <a:bodyPr/>
          <a:lstStyle/>
          <a:p>
            <a:r>
              <a:rPr lang="en-US" dirty="0"/>
              <a:t>A “Smooth Transition Statute” is Needed</a:t>
            </a:r>
          </a:p>
        </p:txBody>
      </p:sp>
      <p:sp>
        <p:nvSpPr>
          <p:cNvPr id="3" name="Content Placeholder 2">
            <a:extLst>
              <a:ext uri="{FF2B5EF4-FFF2-40B4-BE49-F238E27FC236}">
                <a16:creationId xmlns:a16="http://schemas.microsoft.com/office/drawing/2014/main" id="{E2E88959-AE0E-73E0-9FA4-78DD08948BE7}"/>
              </a:ext>
            </a:extLst>
          </p:cNvPr>
          <p:cNvSpPr>
            <a:spLocks noGrp="1"/>
          </p:cNvSpPr>
          <p:nvPr>
            <p:ph idx="1"/>
          </p:nvPr>
        </p:nvSpPr>
        <p:spPr/>
        <p:txBody>
          <a:bodyPr>
            <a:normAutofit/>
          </a:bodyPr>
          <a:lstStyle/>
          <a:p>
            <a:pPr marL="0" indent="0">
              <a:buNone/>
            </a:pPr>
            <a:r>
              <a:rPr lang="en-US" sz="2400" dirty="0"/>
              <a:t>Section 1:  A new section of KRS Chapter 31</a:t>
            </a:r>
          </a:p>
          <a:p>
            <a:pPr marL="457200" indent="-457200">
              <a:buNone/>
            </a:pPr>
            <a:r>
              <a:rPr lang="en-US" sz="2400" dirty="0"/>
              <a:t>(1)	Personnel employed by the Louisville &amp; Jefferson County Public Defender Corporation shall be transferred with status into the Department of Public Advocacy and be subject to all the provisions of the KRS Chapter 18A personnel system.</a:t>
            </a:r>
          </a:p>
          <a:p>
            <a:pPr marL="457200" indent="-457200">
              <a:buNone/>
            </a:pPr>
            <a:r>
              <a:rPr lang="en-US" sz="2400" dirty="0"/>
              <a:t>(2)	With approval of the Public Advocate, employees transferred to the Department of Public Advocacy shall retain their salaries and leave time balances accumulated as of the transfer date. Leave time accumulated in leave types different from that in KRS Chapter 18A shall be transferred into a comparable KRS Chapter 18A leave type as determined by the Personnel Cabinet.</a:t>
            </a:r>
          </a:p>
          <a:p>
            <a:pPr marL="0" indent="0">
              <a:buNone/>
            </a:pPr>
            <a:endParaRPr lang="en-US" sz="1800" dirty="0"/>
          </a:p>
        </p:txBody>
      </p:sp>
    </p:spTree>
    <p:extLst>
      <p:ext uri="{BB962C8B-B14F-4D97-AF65-F5344CB8AC3E}">
        <p14:creationId xmlns:p14="http://schemas.microsoft.com/office/powerpoint/2010/main" val="206271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F026-C5EF-AACB-CA85-25773019024D}"/>
              </a:ext>
            </a:extLst>
          </p:cNvPr>
          <p:cNvSpPr>
            <a:spLocks noGrp="1"/>
          </p:cNvSpPr>
          <p:nvPr>
            <p:ph type="title"/>
          </p:nvPr>
        </p:nvSpPr>
        <p:spPr/>
        <p:txBody>
          <a:bodyPr/>
          <a:lstStyle/>
          <a:p>
            <a:r>
              <a:rPr lang="en-US" dirty="0"/>
              <a:t>Challenge –Representation of Children</a:t>
            </a:r>
          </a:p>
        </p:txBody>
      </p:sp>
      <p:sp>
        <p:nvSpPr>
          <p:cNvPr id="3" name="Content Placeholder 2">
            <a:extLst>
              <a:ext uri="{FF2B5EF4-FFF2-40B4-BE49-F238E27FC236}">
                <a16:creationId xmlns:a16="http://schemas.microsoft.com/office/drawing/2014/main" id="{CA0D1E2E-8FC1-5982-BD30-63EEDE3B3927}"/>
              </a:ext>
            </a:extLst>
          </p:cNvPr>
          <p:cNvSpPr>
            <a:spLocks noGrp="1"/>
          </p:cNvSpPr>
          <p:nvPr>
            <p:ph idx="1"/>
          </p:nvPr>
        </p:nvSpPr>
        <p:spPr/>
        <p:txBody>
          <a:bodyPr/>
          <a:lstStyle/>
          <a:p>
            <a:pPr marL="0" indent="0">
              <a:buNone/>
            </a:pPr>
            <a:r>
              <a:rPr lang="en-US" dirty="0"/>
              <a:t>Currently, the most vulnerable clients we represent are the most unlikely to see their attorney in advance of court.</a:t>
            </a:r>
          </a:p>
          <a:p>
            <a:endParaRPr lang="en-US" dirty="0"/>
          </a:p>
          <a:p>
            <a:pPr marL="0" indent="0">
              <a:buNone/>
            </a:pPr>
            <a:r>
              <a:rPr lang="en-US" dirty="0"/>
              <a:t>Juvenile clients are no longer housed at the closest juvenile facility.</a:t>
            </a:r>
          </a:p>
          <a:p>
            <a:pPr marL="0" indent="0">
              <a:buNone/>
            </a:pPr>
            <a:endParaRPr lang="en-US" dirty="0"/>
          </a:p>
          <a:p>
            <a:pPr marL="0" indent="0">
              <a:buNone/>
            </a:pPr>
            <a:r>
              <a:rPr lang="en-US" dirty="0"/>
              <a:t>To see clients in person, attorneys must spend entire days on the road for one or two clients.</a:t>
            </a:r>
          </a:p>
          <a:p>
            <a:pPr marL="0" indent="0">
              <a:buNone/>
            </a:pPr>
            <a:endParaRPr lang="en-US" dirty="0"/>
          </a:p>
          <a:p>
            <a:pPr marL="0" indent="0">
              <a:buNone/>
            </a:pPr>
            <a:r>
              <a:rPr lang="en-US" dirty="0"/>
              <a:t>…Or the juvenile clients just don’t get to see an attorney.</a:t>
            </a:r>
          </a:p>
        </p:txBody>
      </p:sp>
    </p:spTree>
    <p:extLst>
      <p:ext uri="{BB962C8B-B14F-4D97-AF65-F5344CB8AC3E}">
        <p14:creationId xmlns:p14="http://schemas.microsoft.com/office/powerpoint/2010/main" val="249281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CD1E-3A4A-279B-92D3-1DFEA5DD4B71}"/>
              </a:ext>
            </a:extLst>
          </p:cNvPr>
          <p:cNvSpPr>
            <a:spLocks noGrp="1"/>
          </p:cNvSpPr>
          <p:nvPr>
            <p:ph type="title"/>
          </p:nvPr>
        </p:nvSpPr>
        <p:spPr/>
        <p:txBody>
          <a:bodyPr/>
          <a:lstStyle/>
          <a:p>
            <a:r>
              <a:rPr lang="en-US" dirty="0"/>
              <a:t>Challenge – Virtual Court</a:t>
            </a:r>
          </a:p>
        </p:txBody>
      </p:sp>
      <p:sp>
        <p:nvSpPr>
          <p:cNvPr id="3" name="Content Placeholder 2">
            <a:extLst>
              <a:ext uri="{FF2B5EF4-FFF2-40B4-BE49-F238E27FC236}">
                <a16:creationId xmlns:a16="http://schemas.microsoft.com/office/drawing/2014/main" id="{C0EF0484-BFA2-B31A-0288-937AF946366F}"/>
              </a:ext>
            </a:extLst>
          </p:cNvPr>
          <p:cNvSpPr>
            <a:spLocks noGrp="1"/>
          </p:cNvSpPr>
          <p:nvPr>
            <p:ph idx="1"/>
          </p:nvPr>
        </p:nvSpPr>
        <p:spPr/>
        <p:txBody>
          <a:bodyPr/>
          <a:lstStyle/>
          <a:p>
            <a:pPr marL="0" indent="0">
              <a:buNone/>
            </a:pPr>
            <a:r>
              <a:rPr lang="en-US" dirty="0"/>
              <a:t>In many courts, incarcerated defendants are required to attend court virtually.</a:t>
            </a:r>
          </a:p>
          <a:p>
            <a:pPr marL="0" indent="0">
              <a:buNone/>
            </a:pPr>
            <a:endParaRPr lang="en-US" dirty="0"/>
          </a:p>
          <a:p>
            <a:pPr marL="0" indent="0">
              <a:buNone/>
            </a:pPr>
            <a:r>
              <a:rPr lang="en-US" dirty="0"/>
              <a:t>Effects:</a:t>
            </a:r>
          </a:p>
          <a:p>
            <a:pPr marL="514350" indent="-514350">
              <a:buAutoNum type="arabicPeriod"/>
            </a:pPr>
            <a:r>
              <a:rPr lang="en-US" dirty="0"/>
              <a:t>DPW work is doubled due to pre-court and post-court jail visits</a:t>
            </a:r>
          </a:p>
          <a:p>
            <a:pPr marL="514350" indent="-514350">
              <a:buAutoNum type="arabicPeriod"/>
            </a:pPr>
            <a:r>
              <a:rPr lang="en-US" dirty="0"/>
              <a:t>Jail costs increased as cases are continued and releases decline</a:t>
            </a:r>
          </a:p>
          <a:p>
            <a:pPr marL="514350" indent="-514350">
              <a:buAutoNum type="arabicPeriod"/>
            </a:pPr>
            <a:r>
              <a:rPr lang="en-US" dirty="0"/>
              <a:t>Defendants cannot meaningfully participate in court hearings</a:t>
            </a:r>
          </a:p>
        </p:txBody>
      </p:sp>
    </p:spTree>
    <p:extLst>
      <p:ext uri="{BB962C8B-B14F-4D97-AF65-F5344CB8AC3E}">
        <p14:creationId xmlns:p14="http://schemas.microsoft.com/office/powerpoint/2010/main" val="287937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72C0-B3AE-BF40-11AF-F1D37495FBF5}"/>
              </a:ext>
            </a:extLst>
          </p:cNvPr>
          <p:cNvSpPr>
            <a:spLocks noGrp="1"/>
          </p:cNvSpPr>
          <p:nvPr>
            <p:ph type="title"/>
          </p:nvPr>
        </p:nvSpPr>
        <p:spPr/>
        <p:txBody>
          <a:bodyPr/>
          <a:lstStyle/>
          <a:p>
            <a:r>
              <a:rPr lang="en-US" dirty="0"/>
              <a:t>Challenge – </a:t>
            </a:r>
            <a:br>
              <a:rPr lang="en-US" dirty="0"/>
            </a:br>
            <a:r>
              <a:rPr lang="en-US" dirty="0"/>
              <a:t>Senate Bill 90 – Barrier Relief Program</a:t>
            </a:r>
          </a:p>
        </p:txBody>
      </p:sp>
      <p:sp>
        <p:nvSpPr>
          <p:cNvPr id="3" name="Content Placeholder 2">
            <a:extLst>
              <a:ext uri="{FF2B5EF4-FFF2-40B4-BE49-F238E27FC236}">
                <a16:creationId xmlns:a16="http://schemas.microsoft.com/office/drawing/2014/main" id="{0D9FC0CC-11C3-7F02-3585-946509FF1248}"/>
              </a:ext>
            </a:extLst>
          </p:cNvPr>
          <p:cNvSpPr>
            <a:spLocks noGrp="1"/>
          </p:cNvSpPr>
          <p:nvPr>
            <p:ph idx="1"/>
          </p:nvPr>
        </p:nvSpPr>
        <p:spPr/>
        <p:txBody>
          <a:bodyPr/>
          <a:lstStyle/>
          <a:p>
            <a:r>
              <a:rPr lang="en-US" dirty="0"/>
              <a:t>BHDID proposes that DPA hire Barrier Relief Administrators, who would work with our existing Alternative Sentencing Workers to assist Behavioral Health Conditional Dismissal Program participants.</a:t>
            </a:r>
          </a:p>
          <a:p>
            <a:endParaRPr lang="en-US" dirty="0"/>
          </a:p>
          <a:p>
            <a:r>
              <a:rPr lang="en-US" dirty="0"/>
              <a:t>Funding would be provided through a grant from BHDID, but hiring 11 additional social workers may raise collateral costs (i.e. office space).</a:t>
            </a:r>
          </a:p>
          <a:p>
            <a:endParaRPr lang="en-US" dirty="0"/>
          </a:p>
          <a:p>
            <a:r>
              <a:rPr lang="en-US" dirty="0"/>
              <a:t>DPA is willing to play this role but would need legislative authorization and all necessary funding.</a:t>
            </a:r>
          </a:p>
        </p:txBody>
      </p:sp>
    </p:spTree>
    <p:extLst>
      <p:ext uri="{BB962C8B-B14F-4D97-AF65-F5344CB8AC3E}">
        <p14:creationId xmlns:p14="http://schemas.microsoft.com/office/powerpoint/2010/main" val="366087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11C81A69-58AF-A3B2-59E0-2A9399A7FFC1}"/>
              </a:ext>
            </a:extLst>
          </p:cNvPr>
          <p:cNvPicPr>
            <a:picLocks noChangeAspect="1"/>
          </p:cNvPicPr>
          <p:nvPr/>
        </p:nvPicPr>
        <p:blipFill>
          <a:blip r:embed="rId2"/>
          <a:stretch>
            <a:fillRect/>
          </a:stretch>
        </p:blipFill>
        <p:spPr>
          <a:xfrm>
            <a:off x="457200" y="482727"/>
            <a:ext cx="11277600" cy="5892546"/>
          </a:xfrm>
          <a:prstGeom prst="rect">
            <a:avLst/>
          </a:prstGeom>
        </p:spPr>
      </p:pic>
    </p:spTree>
    <p:extLst>
      <p:ext uri="{BB962C8B-B14F-4D97-AF65-F5344CB8AC3E}">
        <p14:creationId xmlns:p14="http://schemas.microsoft.com/office/powerpoint/2010/main" val="1220246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EB9CCE-9967-91D2-DDB2-B8120038D60A}"/>
              </a:ext>
            </a:extLst>
          </p:cNvPr>
          <p:cNvSpPr>
            <a:spLocks noGrp="1"/>
          </p:cNvSpPr>
          <p:nvPr>
            <p:ph type="ctrTitle"/>
          </p:nvPr>
        </p:nvSpPr>
        <p:spPr/>
        <p:txBody>
          <a:bodyPr/>
          <a:lstStyle/>
          <a:p>
            <a:r>
              <a:rPr lang="en-US" dirty="0"/>
              <a:t>Legislative Priorities</a:t>
            </a:r>
          </a:p>
        </p:txBody>
      </p:sp>
      <p:sp>
        <p:nvSpPr>
          <p:cNvPr id="5" name="Subtitle 4">
            <a:extLst>
              <a:ext uri="{FF2B5EF4-FFF2-40B4-BE49-F238E27FC236}">
                <a16:creationId xmlns:a16="http://schemas.microsoft.com/office/drawing/2014/main" id="{47CD62AE-7C74-2A3A-8B9F-4E7074B2F8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036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208BF-CDA4-1168-26E9-B05EBA396FB4}"/>
              </a:ext>
            </a:extLst>
          </p:cNvPr>
          <p:cNvSpPr>
            <a:spLocks noGrp="1"/>
          </p:cNvSpPr>
          <p:nvPr>
            <p:ph type="title"/>
          </p:nvPr>
        </p:nvSpPr>
        <p:spPr>
          <a:xfrm>
            <a:off x="803499" y="2960716"/>
            <a:ext cx="4672049" cy="2387600"/>
          </a:xfrm>
        </p:spPr>
        <p:txBody>
          <a:bodyPr vert="horz" lIns="91440" tIns="45720" rIns="91440" bIns="45720" rtlCol="0" anchor="t">
            <a:normAutofit/>
          </a:bodyPr>
          <a:lstStyle/>
          <a:p>
            <a:r>
              <a:rPr lang="en-US" sz="5400" kern="1200" dirty="0">
                <a:solidFill>
                  <a:schemeClr val="tx1"/>
                </a:solidFill>
                <a:latin typeface="+mj-lt"/>
                <a:ea typeface="+mj-ea"/>
                <a:cs typeface="+mj-cs"/>
              </a:rPr>
              <a:t>2023 Scorecard: </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able&#10;&#10;Description automatically generated with medium confidence">
            <a:extLst>
              <a:ext uri="{FF2B5EF4-FFF2-40B4-BE49-F238E27FC236}">
                <a16:creationId xmlns:a16="http://schemas.microsoft.com/office/drawing/2014/main" id="{8E7680C8-2474-A633-ECEF-F7A7638CCDA0}"/>
              </a:ext>
            </a:extLst>
          </p:cNvPr>
          <p:cNvPicPr>
            <a:picLocks noChangeAspect="1"/>
          </p:cNvPicPr>
          <p:nvPr/>
        </p:nvPicPr>
        <p:blipFill>
          <a:blip r:embed="rId2"/>
          <a:stretch>
            <a:fillRect/>
          </a:stretch>
        </p:blipFill>
        <p:spPr>
          <a:xfrm>
            <a:off x="5929991" y="666728"/>
            <a:ext cx="5521002" cy="5465791"/>
          </a:xfrm>
          <a:prstGeom prst="rect">
            <a:avLst/>
          </a:prstGeom>
        </p:spPr>
      </p:pic>
      <p:sp>
        <p:nvSpPr>
          <p:cNvPr id="3" name="Title 1">
            <a:extLst>
              <a:ext uri="{FF2B5EF4-FFF2-40B4-BE49-F238E27FC236}">
                <a16:creationId xmlns:a16="http://schemas.microsoft.com/office/drawing/2014/main" id="{A89623DD-44B3-D67B-1B29-1C3C26E53BED}"/>
              </a:ext>
            </a:extLst>
          </p:cNvPr>
          <p:cNvSpPr txBox="1">
            <a:spLocks/>
          </p:cNvSpPr>
          <p:nvPr/>
        </p:nvSpPr>
        <p:spPr>
          <a:xfrm>
            <a:off x="803499" y="2960716"/>
            <a:ext cx="4710105" cy="2387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2023 Scorecard: </a:t>
            </a:r>
            <a:br>
              <a:rPr lang="en-US" sz="5400" dirty="0"/>
            </a:br>
            <a:r>
              <a:rPr lang="en-US" sz="5400" dirty="0"/>
              <a:t>26 to 6</a:t>
            </a:r>
          </a:p>
        </p:txBody>
      </p:sp>
    </p:spTree>
    <p:extLst>
      <p:ext uri="{BB962C8B-B14F-4D97-AF65-F5344CB8AC3E}">
        <p14:creationId xmlns:p14="http://schemas.microsoft.com/office/powerpoint/2010/main" val="34192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31B8-5104-0626-AF07-637731C5002C}"/>
              </a:ext>
            </a:extLst>
          </p:cNvPr>
          <p:cNvSpPr>
            <a:spLocks noGrp="1"/>
          </p:cNvSpPr>
          <p:nvPr>
            <p:ph type="title"/>
          </p:nvPr>
        </p:nvSpPr>
        <p:spPr/>
        <p:txBody>
          <a:bodyPr/>
          <a:lstStyle/>
          <a:p>
            <a:r>
              <a:rPr lang="en-US" dirty="0"/>
              <a:t>Legislative Priorities</a:t>
            </a:r>
          </a:p>
        </p:txBody>
      </p:sp>
      <p:sp>
        <p:nvSpPr>
          <p:cNvPr id="3" name="Content Placeholder 2">
            <a:extLst>
              <a:ext uri="{FF2B5EF4-FFF2-40B4-BE49-F238E27FC236}">
                <a16:creationId xmlns:a16="http://schemas.microsoft.com/office/drawing/2014/main" id="{854422AD-70E8-B069-C614-D4BFB4AA1D97}"/>
              </a:ext>
            </a:extLst>
          </p:cNvPr>
          <p:cNvSpPr>
            <a:spLocks noGrp="1"/>
          </p:cNvSpPr>
          <p:nvPr>
            <p:ph idx="1"/>
          </p:nvPr>
        </p:nvSpPr>
        <p:spPr/>
        <p:txBody>
          <a:bodyPr/>
          <a:lstStyle/>
          <a:p>
            <a:pPr>
              <a:lnSpc>
                <a:spcPct val="200000"/>
              </a:lnSpc>
            </a:pPr>
            <a:r>
              <a:rPr lang="en-US" dirty="0"/>
              <a:t>Targeted PFO Improvements</a:t>
            </a:r>
          </a:p>
          <a:p>
            <a:pPr>
              <a:lnSpc>
                <a:spcPct val="200000"/>
              </a:lnSpc>
            </a:pPr>
            <a:r>
              <a:rPr lang="en-US" dirty="0"/>
              <a:t>Pretrial Release Reform</a:t>
            </a:r>
          </a:p>
          <a:p>
            <a:pPr>
              <a:lnSpc>
                <a:spcPct val="200000"/>
              </a:lnSpc>
            </a:pPr>
            <a:r>
              <a:rPr lang="en-US" dirty="0"/>
              <a:t>Comprehensive Sentencing Perspective</a:t>
            </a:r>
          </a:p>
        </p:txBody>
      </p:sp>
    </p:spTree>
    <p:extLst>
      <p:ext uri="{BB962C8B-B14F-4D97-AF65-F5344CB8AC3E}">
        <p14:creationId xmlns:p14="http://schemas.microsoft.com/office/powerpoint/2010/main" val="418848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158BD-88C4-68CA-179A-DC96E2B0CA98}"/>
              </a:ext>
            </a:extLst>
          </p:cNvPr>
          <p:cNvSpPr>
            <a:spLocks noGrp="1"/>
          </p:cNvSpPr>
          <p:nvPr>
            <p:ph type="title"/>
          </p:nvPr>
        </p:nvSpPr>
        <p:spPr>
          <a:xfrm>
            <a:off x="960000" y="198521"/>
            <a:ext cx="10272000" cy="763600"/>
          </a:xfrm>
        </p:spPr>
        <p:txBody>
          <a:bodyPr/>
          <a:lstStyle/>
          <a:p>
            <a:r>
              <a:rPr lang="en-US" dirty="0"/>
              <a:t>Making a Difference</a:t>
            </a:r>
          </a:p>
        </p:txBody>
      </p:sp>
      <p:pic>
        <p:nvPicPr>
          <p:cNvPr id="4" name="Picture 3" descr="A group of men posing for a photo&#10;&#10;Description automatically generated with medium confidence">
            <a:extLst>
              <a:ext uri="{FF2B5EF4-FFF2-40B4-BE49-F238E27FC236}">
                <a16:creationId xmlns:a16="http://schemas.microsoft.com/office/drawing/2014/main" id="{81436F36-3901-ED6A-0F21-5AE6AB47E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93" y="962121"/>
            <a:ext cx="4694842" cy="3521132"/>
          </a:xfrm>
          <a:prstGeom prst="rect">
            <a:avLst/>
          </a:prstGeom>
        </p:spPr>
      </p:pic>
      <p:pic>
        <p:nvPicPr>
          <p:cNvPr id="6" name="Picture 5" descr="A group of people posing for a photo&#10;&#10;Description automatically generated with medium confidence">
            <a:extLst>
              <a:ext uri="{FF2B5EF4-FFF2-40B4-BE49-F238E27FC236}">
                <a16:creationId xmlns:a16="http://schemas.microsoft.com/office/drawing/2014/main" id="{B6A517F6-728E-0949-A5BC-FD536481C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65968" y="724053"/>
            <a:ext cx="4204254" cy="3153190"/>
          </a:xfrm>
          <a:prstGeom prst="rect">
            <a:avLst/>
          </a:prstGeom>
        </p:spPr>
      </p:pic>
      <p:pic>
        <p:nvPicPr>
          <p:cNvPr id="8" name="Picture 7" descr="A picture containing person, person, posing, smiling&#10;&#10;Description automatically generated">
            <a:extLst>
              <a:ext uri="{FF2B5EF4-FFF2-40B4-BE49-F238E27FC236}">
                <a16:creationId xmlns:a16="http://schemas.microsoft.com/office/drawing/2014/main" id="{C97DCF3D-7518-4C03-B76C-21E9A6EEE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930" y="1196184"/>
            <a:ext cx="4070675" cy="3053006"/>
          </a:xfrm>
          <a:prstGeom prst="rect">
            <a:avLst/>
          </a:prstGeom>
        </p:spPr>
      </p:pic>
      <p:pic>
        <p:nvPicPr>
          <p:cNvPr id="10" name="Picture 9" descr="Two people standing next to each other and smiling&#10;&#10;Description automatically generated with medium confidence">
            <a:extLst>
              <a:ext uri="{FF2B5EF4-FFF2-40B4-BE49-F238E27FC236}">
                <a16:creationId xmlns:a16="http://schemas.microsoft.com/office/drawing/2014/main" id="{25AFD5D4-DF6C-4FE8-339D-F637BE194A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4741" y="3138347"/>
            <a:ext cx="3928670" cy="3521132"/>
          </a:xfrm>
          <a:prstGeom prst="rect">
            <a:avLst/>
          </a:prstGeom>
        </p:spPr>
      </p:pic>
      <p:pic>
        <p:nvPicPr>
          <p:cNvPr id="8194" name="Picture 2" descr="Wrongfully Convicted in Kentucky: The Johnetta Carr story | whas11.com">
            <a:extLst>
              <a:ext uri="{FF2B5EF4-FFF2-40B4-BE49-F238E27FC236}">
                <a16:creationId xmlns:a16="http://schemas.microsoft.com/office/drawing/2014/main" id="{EF3BF30B-D81B-B3CB-5D46-523CABD8F41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51" t="8004" r="29501" b="9328"/>
          <a:stretch/>
        </p:blipFill>
        <p:spPr bwMode="auto">
          <a:xfrm>
            <a:off x="1066312" y="3599848"/>
            <a:ext cx="4466821" cy="325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wipe(down)">
                                      <p:cBhvr>
                                        <p:cTn id="15" dur="500"/>
                                        <p:tgtEl>
                                          <p:spTgt spid="819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roken down dres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25" y="232229"/>
            <a:ext cx="4938227" cy="6295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884" y="232229"/>
            <a:ext cx="6295344" cy="629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93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9C698D-0B09-4520-A41F-3E207DABCF29}"/>
              </a:ext>
            </a:extLst>
          </p:cNvPr>
          <p:cNvPicPr>
            <a:picLocks noChangeAspect="1"/>
          </p:cNvPicPr>
          <p:nvPr/>
        </p:nvPicPr>
        <p:blipFill>
          <a:blip r:embed="rId2"/>
          <a:stretch>
            <a:fillRect/>
          </a:stretch>
        </p:blipFill>
        <p:spPr>
          <a:xfrm>
            <a:off x="804124" y="2552577"/>
            <a:ext cx="10583752" cy="1752845"/>
          </a:xfrm>
          <a:prstGeom prst="rect">
            <a:avLst/>
          </a:prstGeom>
        </p:spPr>
      </p:pic>
    </p:spTree>
    <p:extLst>
      <p:ext uri="{BB962C8B-B14F-4D97-AF65-F5344CB8AC3E}">
        <p14:creationId xmlns:p14="http://schemas.microsoft.com/office/powerpoint/2010/main" val="377241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FA7E-9FC0-A32D-1321-7E4F10C77028}"/>
              </a:ext>
            </a:extLst>
          </p:cNvPr>
          <p:cNvSpPr>
            <a:spLocks noGrp="1"/>
          </p:cNvSpPr>
          <p:nvPr>
            <p:ph type="title"/>
          </p:nvPr>
        </p:nvSpPr>
        <p:spPr/>
        <p:txBody>
          <a:bodyPr/>
          <a:lstStyle/>
          <a:p>
            <a:pPr algn="ctr"/>
            <a:r>
              <a:rPr lang="en-US" dirty="0"/>
              <a:t>2022/23 Raises – THANK YOU!</a:t>
            </a:r>
          </a:p>
        </p:txBody>
      </p:sp>
      <p:sp>
        <p:nvSpPr>
          <p:cNvPr id="3" name="Content Placeholder 2">
            <a:extLst>
              <a:ext uri="{FF2B5EF4-FFF2-40B4-BE49-F238E27FC236}">
                <a16:creationId xmlns:a16="http://schemas.microsoft.com/office/drawing/2014/main" id="{02AD8CE1-6163-C4A0-24F4-308AE469330A}"/>
              </a:ext>
            </a:extLst>
          </p:cNvPr>
          <p:cNvSpPr>
            <a:spLocks noGrp="1"/>
          </p:cNvSpPr>
          <p:nvPr>
            <p:ph idx="1"/>
          </p:nvPr>
        </p:nvSpPr>
        <p:spPr/>
        <p:txBody>
          <a:bodyPr>
            <a:normAutofit lnSpcReduction="10000"/>
          </a:bodyPr>
          <a:lstStyle/>
          <a:p>
            <a:r>
              <a:rPr lang="en-US" dirty="0"/>
              <a:t>Thanks to Legislature for funding and authority </a:t>
            </a:r>
          </a:p>
          <a:p>
            <a:endParaRPr lang="en-US" dirty="0"/>
          </a:p>
          <a:p>
            <a:r>
              <a:rPr lang="en-US" dirty="0"/>
              <a:t>Thanks to Personnel Cabinet for assistance in implementation</a:t>
            </a:r>
          </a:p>
          <a:p>
            <a:endParaRPr lang="en-US" dirty="0"/>
          </a:p>
          <a:p>
            <a:r>
              <a:rPr lang="en-US" dirty="0"/>
              <a:t>Starting Attorney Salary Raised from $48,000 to $52,000</a:t>
            </a:r>
          </a:p>
          <a:p>
            <a:endParaRPr lang="en-US" dirty="0"/>
          </a:p>
          <a:p>
            <a:r>
              <a:rPr lang="en-US" dirty="0"/>
              <a:t>Salary Schedule created recognizing experience and position</a:t>
            </a:r>
          </a:p>
          <a:p>
            <a:endParaRPr lang="en-US" dirty="0"/>
          </a:p>
          <a:p>
            <a:r>
              <a:rPr lang="en-US" dirty="0"/>
              <a:t>Average raise – 22%</a:t>
            </a:r>
          </a:p>
          <a:p>
            <a:pPr marL="0" indent="0">
              <a:buNone/>
            </a:pPr>
            <a:endParaRPr lang="en-US" dirty="0"/>
          </a:p>
        </p:txBody>
      </p:sp>
    </p:spTree>
    <p:extLst>
      <p:ext uri="{BB962C8B-B14F-4D97-AF65-F5344CB8AC3E}">
        <p14:creationId xmlns:p14="http://schemas.microsoft.com/office/powerpoint/2010/main" val="399794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D80B29-2048-F40E-6C98-5B277CD2DC52}"/>
              </a:ext>
            </a:extLst>
          </p:cNvPr>
          <p:cNvPicPr>
            <a:picLocks noChangeAspect="1"/>
          </p:cNvPicPr>
          <p:nvPr/>
        </p:nvPicPr>
        <p:blipFill>
          <a:blip r:embed="rId2"/>
          <a:stretch>
            <a:fillRect/>
          </a:stretch>
        </p:blipFill>
        <p:spPr>
          <a:xfrm>
            <a:off x="1017126" y="314632"/>
            <a:ext cx="10384039" cy="5997678"/>
          </a:xfrm>
          <a:prstGeom prst="rect">
            <a:avLst/>
          </a:prstGeom>
        </p:spPr>
      </p:pic>
    </p:spTree>
    <p:extLst>
      <p:ext uri="{BB962C8B-B14F-4D97-AF65-F5344CB8AC3E}">
        <p14:creationId xmlns:p14="http://schemas.microsoft.com/office/powerpoint/2010/main" val="368826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C3EFF7-BC0A-1D7B-F0F2-3A34A6C5DF5F}"/>
              </a:ext>
            </a:extLst>
          </p:cNvPr>
          <p:cNvPicPr>
            <a:picLocks noChangeAspect="1"/>
          </p:cNvPicPr>
          <p:nvPr/>
        </p:nvPicPr>
        <p:blipFill>
          <a:blip r:embed="rId2"/>
          <a:stretch>
            <a:fillRect/>
          </a:stretch>
        </p:blipFill>
        <p:spPr>
          <a:xfrm>
            <a:off x="169393" y="649648"/>
            <a:ext cx="4208733" cy="5558704"/>
          </a:xfrm>
          <a:prstGeom prst="rect">
            <a:avLst/>
          </a:prstGeom>
        </p:spPr>
      </p:pic>
      <p:pic>
        <p:nvPicPr>
          <p:cNvPr id="9" name="Picture 8">
            <a:extLst>
              <a:ext uri="{FF2B5EF4-FFF2-40B4-BE49-F238E27FC236}">
                <a16:creationId xmlns:a16="http://schemas.microsoft.com/office/drawing/2014/main" id="{30D1F1E2-012A-D096-8CC2-153CF9C1FAD2}"/>
              </a:ext>
            </a:extLst>
          </p:cNvPr>
          <p:cNvPicPr>
            <a:picLocks noChangeAspect="1"/>
          </p:cNvPicPr>
          <p:nvPr/>
        </p:nvPicPr>
        <p:blipFill>
          <a:blip r:embed="rId3"/>
          <a:stretch>
            <a:fillRect/>
          </a:stretch>
        </p:blipFill>
        <p:spPr>
          <a:xfrm>
            <a:off x="5059251" y="483245"/>
            <a:ext cx="6277851" cy="1781424"/>
          </a:xfrm>
          <a:prstGeom prst="rect">
            <a:avLst/>
          </a:prstGeom>
        </p:spPr>
      </p:pic>
      <p:pic>
        <p:nvPicPr>
          <p:cNvPr id="11" name="Picture 10">
            <a:extLst>
              <a:ext uri="{FF2B5EF4-FFF2-40B4-BE49-F238E27FC236}">
                <a16:creationId xmlns:a16="http://schemas.microsoft.com/office/drawing/2014/main" id="{5576528E-4B48-DCF6-1489-8CD21DE2AFEB}"/>
              </a:ext>
            </a:extLst>
          </p:cNvPr>
          <p:cNvPicPr>
            <a:picLocks noChangeAspect="1"/>
          </p:cNvPicPr>
          <p:nvPr/>
        </p:nvPicPr>
        <p:blipFill>
          <a:blip r:embed="rId4"/>
          <a:stretch>
            <a:fillRect/>
          </a:stretch>
        </p:blipFill>
        <p:spPr>
          <a:xfrm>
            <a:off x="5412908" y="2486989"/>
            <a:ext cx="5825363" cy="4230829"/>
          </a:xfrm>
          <a:prstGeom prst="rect">
            <a:avLst/>
          </a:prstGeom>
        </p:spPr>
      </p:pic>
    </p:spTree>
    <p:extLst>
      <p:ext uri="{BB962C8B-B14F-4D97-AF65-F5344CB8AC3E}">
        <p14:creationId xmlns:p14="http://schemas.microsoft.com/office/powerpoint/2010/main" val="3094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C3EFF7-BC0A-1D7B-F0F2-3A34A6C5DF5F}"/>
              </a:ext>
            </a:extLst>
          </p:cNvPr>
          <p:cNvPicPr>
            <a:picLocks noChangeAspect="1"/>
          </p:cNvPicPr>
          <p:nvPr/>
        </p:nvPicPr>
        <p:blipFill>
          <a:blip r:embed="rId2"/>
          <a:stretch>
            <a:fillRect/>
          </a:stretch>
        </p:blipFill>
        <p:spPr>
          <a:xfrm>
            <a:off x="141401" y="649648"/>
            <a:ext cx="4208733" cy="5558704"/>
          </a:xfrm>
          <a:prstGeom prst="rect">
            <a:avLst/>
          </a:prstGeom>
        </p:spPr>
      </p:pic>
      <p:pic>
        <p:nvPicPr>
          <p:cNvPr id="9" name="Picture 8">
            <a:extLst>
              <a:ext uri="{FF2B5EF4-FFF2-40B4-BE49-F238E27FC236}">
                <a16:creationId xmlns:a16="http://schemas.microsoft.com/office/drawing/2014/main" id="{30D1F1E2-012A-D096-8CC2-153CF9C1FAD2}"/>
              </a:ext>
            </a:extLst>
          </p:cNvPr>
          <p:cNvPicPr>
            <a:picLocks noChangeAspect="1"/>
          </p:cNvPicPr>
          <p:nvPr/>
        </p:nvPicPr>
        <p:blipFill>
          <a:blip r:embed="rId3"/>
          <a:stretch>
            <a:fillRect/>
          </a:stretch>
        </p:blipFill>
        <p:spPr>
          <a:xfrm>
            <a:off x="5059251" y="483245"/>
            <a:ext cx="6277851" cy="1781424"/>
          </a:xfrm>
          <a:prstGeom prst="rect">
            <a:avLst/>
          </a:prstGeom>
        </p:spPr>
      </p:pic>
      <p:pic>
        <p:nvPicPr>
          <p:cNvPr id="11" name="Picture 10">
            <a:extLst>
              <a:ext uri="{FF2B5EF4-FFF2-40B4-BE49-F238E27FC236}">
                <a16:creationId xmlns:a16="http://schemas.microsoft.com/office/drawing/2014/main" id="{5576528E-4B48-DCF6-1489-8CD21DE2AF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2908" y="2486989"/>
            <a:ext cx="5825363" cy="4230828"/>
          </a:xfrm>
          <a:prstGeom prst="rect">
            <a:avLst/>
          </a:prstGeom>
        </p:spPr>
      </p:pic>
    </p:spTree>
    <p:extLst>
      <p:ext uri="{BB962C8B-B14F-4D97-AF65-F5344CB8AC3E}">
        <p14:creationId xmlns:p14="http://schemas.microsoft.com/office/powerpoint/2010/main" val="253064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73ADF9-EBEC-AEC9-B67E-7372582D4110}"/>
              </a:ext>
            </a:extLst>
          </p:cNvPr>
          <p:cNvPicPr>
            <a:picLocks noChangeAspect="1"/>
          </p:cNvPicPr>
          <p:nvPr/>
        </p:nvPicPr>
        <p:blipFill>
          <a:blip r:embed="rId2"/>
          <a:stretch>
            <a:fillRect/>
          </a:stretch>
        </p:blipFill>
        <p:spPr>
          <a:xfrm>
            <a:off x="565952" y="809932"/>
            <a:ext cx="7612253" cy="5238135"/>
          </a:xfrm>
          <a:prstGeom prst="rect">
            <a:avLst/>
          </a:prstGeom>
        </p:spPr>
      </p:pic>
      <p:sp>
        <p:nvSpPr>
          <p:cNvPr id="10" name="Content Placeholder 9">
            <a:extLst>
              <a:ext uri="{FF2B5EF4-FFF2-40B4-BE49-F238E27FC236}">
                <a16:creationId xmlns:a16="http://schemas.microsoft.com/office/drawing/2014/main" id="{5EDE24C6-8158-065A-E6AF-2C44DD00F0E9}"/>
              </a:ext>
            </a:extLst>
          </p:cNvPr>
          <p:cNvSpPr>
            <a:spLocks noGrp="1"/>
          </p:cNvSpPr>
          <p:nvPr>
            <p:ph idx="1"/>
          </p:nvPr>
        </p:nvSpPr>
        <p:spPr>
          <a:xfrm>
            <a:off x="8438317" y="2313897"/>
            <a:ext cx="3057525" cy="2471167"/>
          </a:xfrm>
        </p:spPr>
        <p:txBody>
          <a:bodyPr>
            <a:normAutofit lnSpcReduction="10000"/>
          </a:bodyPr>
          <a:lstStyle/>
          <a:p>
            <a:pPr marL="0" indent="0" algn="ctr">
              <a:buNone/>
            </a:pPr>
            <a:r>
              <a:rPr lang="en-US" sz="3200" dirty="0"/>
              <a:t>About 1 in 4 departing DPA attorneys leave for prosecutor positions at higher salaries</a:t>
            </a:r>
          </a:p>
        </p:txBody>
      </p:sp>
    </p:spTree>
    <p:extLst>
      <p:ext uri="{BB962C8B-B14F-4D97-AF65-F5344CB8AC3E}">
        <p14:creationId xmlns:p14="http://schemas.microsoft.com/office/powerpoint/2010/main" val="82021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1B52EA-3A22-1B04-F533-C458A57B9E19}"/>
              </a:ext>
            </a:extLst>
          </p:cNvPr>
          <p:cNvSpPr>
            <a:spLocks noGrp="1"/>
          </p:cNvSpPr>
          <p:nvPr>
            <p:ph type="title"/>
          </p:nvPr>
        </p:nvSpPr>
        <p:spPr>
          <a:xfrm>
            <a:off x="838200" y="95250"/>
            <a:ext cx="10515600" cy="903952"/>
          </a:xfrm>
        </p:spPr>
        <p:txBody>
          <a:bodyPr>
            <a:normAutofit/>
          </a:bodyPr>
          <a:lstStyle/>
          <a:p>
            <a:r>
              <a:rPr lang="en-US" dirty="0"/>
              <a:t>Challenge – Less Lawyers, Less Applicants</a:t>
            </a:r>
          </a:p>
        </p:txBody>
      </p:sp>
      <p:pic>
        <p:nvPicPr>
          <p:cNvPr id="8" name="Picture 7">
            <a:extLst>
              <a:ext uri="{FF2B5EF4-FFF2-40B4-BE49-F238E27FC236}">
                <a16:creationId xmlns:a16="http://schemas.microsoft.com/office/drawing/2014/main" id="{EDA0B35E-61A6-4A8F-EA6C-C8479E60055C}"/>
              </a:ext>
            </a:extLst>
          </p:cNvPr>
          <p:cNvPicPr>
            <a:picLocks noChangeAspect="1"/>
          </p:cNvPicPr>
          <p:nvPr/>
        </p:nvPicPr>
        <p:blipFill>
          <a:blip r:embed="rId2"/>
          <a:stretch>
            <a:fillRect/>
          </a:stretch>
        </p:blipFill>
        <p:spPr>
          <a:xfrm>
            <a:off x="475098" y="999202"/>
            <a:ext cx="11241803" cy="4859597"/>
          </a:xfrm>
          <a:prstGeom prst="rect">
            <a:avLst/>
          </a:prstGeom>
        </p:spPr>
      </p:pic>
      <p:sp>
        <p:nvSpPr>
          <p:cNvPr id="9" name="Title 3">
            <a:extLst>
              <a:ext uri="{FF2B5EF4-FFF2-40B4-BE49-F238E27FC236}">
                <a16:creationId xmlns:a16="http://schemas.microsoft.com/office/drawing/2014/main" id="{BEE4761A-064E-FA52-6083-35B260CEF231}"/>
              </a:ext>
            </a:extLst>
          </p:cNvPr>
          <p:cNvSpPr txBox="1">
            <a:spLocks/>
          </p:cNvSpPr>
          <p:nvPr/>
        </p:nvSpPr>
        <p:spPr>
          <a:xfrm>
            <a:off x="0" y="5532437"/>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Turnover Created Vacancies, We Can’t Catch Up in Current Legal Market</a:t>
            </a:r>
          </a:p>
        </p:txBody>
      </p:sp>
      <p:sp>
        <p:nvSpPr>
          <p:cNvPr id="2" name="TextBox 1">
            <a:extLst>
              <a:ext uri="{FF2B5EF4-FFF2-40B4-BE49-F238E27FC236}">
                <a16:creationId xmlns:a16="http://schemas.microsoft.com/office/drawing/2014/main" id="{83060BCF-18EC-8A48-C205-CC728D4D27B0}"/>
              </a:ext>
            </a:extLst>
          </p:cNvPr>
          <p:cNvSpPr txBox="1"/>
          <p:nvPr/>
        </p:nvSpPr>
        <p:spPr>
          <a:xfrm>
            <a:off x="8407153" y="2296323"/>
            <a:ext cx="3309748" cy="707886"/>
          </a:xfrm>
          <a:prstGeom prst="rect">
            <a:avLst/>
          </a:prstGeom>
          <a:noFill/>
        </p:spPr>
        <p:txBody>
          <a:bodyPr wrap="square" rtlCol="0">
            <a:spAutoFit/>
          </a:bodyPr>
          <a:lstStyle/>
          <a:p>
            <a:pPr algn="r"/>
            <a:r>
              <a:rPr lang="en-US" sz="2000" dirty="0"/>
              <a:t>Law School Enrollment Down 25% in the last 12 years</a:t>
            </a:r>
          </a:p>
        </p:txBody>
      </p:sp>
    </p:spTree>
    <p:extLst>
      <p:ext uri="{BB962C8B-B14F-4D97-AF65-F5344CB8AC3E}">
        <p14:creationId xmlns:p14="http://schemas.microsoft.com/office/powerpoint/2010/main" val="350673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25DCB2-2E9F-4140-B970-6628BC4262E7}"/>
              </a:ext>
            </a:extLst>
          </p:cNvPr>
          <p:cNvSpPr>
            <a:spLocks noGrp="1"/>
          </p:cNvSpPr>
          <p:nvPr>
            <p:ph idx="1"/>
          </p:nvPr>
        </p:nvSpPr>
        <p:spPr>
          <a:xfrm>
            <a:off x="947179" y="693285"/>
            <a:ext cx="10515600" cy="4351338"/>
          </a:xfrm>
        </p:spPr>
        <p:txBody>
          <a:bodyPr/>
          <a:lstStyle/>
          <a:p>
            <a:pPr marL="0" indent="0">
              <a:buNone/>
            </a:pPr>
            <a:endParaRPr lang="en-US" dirty="0"/>
          </a:p>
          <a:p>
            <a:pPr marL="0" indent="0">
              <a:buNone/>
            </a:pPr>
            <a:r>
              <a:rPr lang="en-US" dirty="0"/>
              <a:t>Public Defender vs Defender Contractor vicious cycle</a:t>
            </a:r>
          </a:p>
        </p:txBody>
      </p:sp>
      <p:pic>
        <p:nvPicPr>
          <p:cNvPr id="8" name="Graphic 7" descr="Arrow: Clockwise curve with solid fill">
            <a:extLst>
              <a:ext uri="{FF2B5EF4-FFF2-40B4-BE49-F238E27FC236}">
                <a16:creationId xmlns:a16="http://schemas.microsoft.com/office/drawing/2014/main" id="{6C1DB8A8-49FB-4E7C-B791-C8366EB004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29087">
            <a:off x="1674174" y="2306805"/>
            <a:ext cx="5307159" cy="5307159"/>
          </a:xfrm>
          <a:prstGeom prst="rect">
            <a:avLst/>
          </a:prstGeom>
        </p:spPr>
      </p:pic>
      <p:sp>
        <p:nvSpPr>
          <p:cNvPr id="9" name="TextBox 8">
            <a:extLst>
              <a:ext uri="{FF2B5EF4-FFF2-40B4-BE49-F238E27FC236}">
                <a16:creationId xmlns:a16="http://schemas.microsoft.com/office/drawing/2014/main" id="{F29CFF30-4152-42AE-982C-ED1682466C18}"/>
              </a:ext>
            </a:extLst>
          </p:cNvPr>
          <p:cNvSpPr txBox="1"/>
          <p:nvPr/>
        </p:nvSpPr>
        <p:spPr>
          <a:xfrm>
            <a:off x="3322845" y="2905228"/>
            <a:ext cx="1573379" cy="523220"/>
          </a:xfrm>
          <a:prstGeom prst="rect">
            <a:avLst/>
          </a:prstGeom>
          <a:noFill/>
        </p:spPr>
        <p:txBody>
          <a:bodyPr wrap="none" rtlCol="0">
            <a:spAutoFit/>
          </a:bodyPr>
          <a:lstStyle/>
          <a:p>
            <a:r>
              <a:rPr lang="en-US" sz="2800" dirty="0"/>
              <a:t>Contracts</a:t>
            </a:r>
          </a:p>
        </p:txBody>
      </p:sp>
      <p:sp>
        <p:nvSpPr>
          <p:cNvPr id="10" name="TextBox 9">
            <a:extLst>
              <a:ext uri="{FF2B5EF4-FFF2-40B4-BE49-F238E27FC236}">
                <a16:creationId xmlns:a16="http://schemas.microsoft.com/office/drawing/2014/main" id="{749A0766-28D5-461F-A79D-17FA4DC1FBAB}"/>
              </a:ext>
            </a:extLst>
          </p:cNvPr>
          <p:cNvSpPr txBox="1"/>
          <p:nvPr/>
        </p:nvSpPr>
        <p:spPr>
          <a:xfrm>
            <a:off x="5747780" y="3544443"/>
            <a:ext cx="1659557" cy="523220"/>
          </a:xfrm>
          <a:prstGeom prst="rect">
            <a:avLst/>
          </a:prstGeom>
          <a:noFill/>
        </p:spPr>
        <p:txBody>
          <a:bodyPr wrap="none" rtlCol="0">
            <a:spAutoFit/>
          </a:bodyPr>
          <a:lstStyle/>
          <a:p>
            <a:r>
              <a:rPr lang="en-US" sz="2800" dirty="0"/>
              <a:t>Recruiting</a:t>
            </a:r>
          </a:p>
        </p:txBody>
      </p:sp>
      <p:sp>
        <p:nvSpPr>
          <p:cNvPr id="11" name="TextBox 10">
            <a:extLst>
              <a:ext uri="{FF2B5EF4-FFF2-40B4-BE49-F238E27FC236}">
                <a16:creationId xmlns:a16="http://schemas.microsoft.com/office/drawing/2014/main" id="{483F391E-42C8-4E81-9781-71BB0D1FDDD0}"/>
              </a:ext>
            </a:extLst>
          </p:cNvPr>
          <p:cNvSpPr txBox="1"/>
          <p:nvPr/>
        </p:nvSpPr>
        <p:spPr>
          <a:xfrm>
            <a:off x="1178843" y="2138845"/>
            <a:ext cx="1489382" cy="523220"/>
          </a:xfrm>
          <a:prstGeom prst="rect">
            <a:avLst/>
          </a:prstGeom>
          <a:noFill/>
        </p:spPr>
        <p:txBody>
          <a:bodyPr wrap="none" rtlCol="0">
            <a:spAutoFit/>
          </a:bodyPr>
          <a:lstStyle/>
          <a:p>
            <a:r>
              <a:rPr lang="en-US" sz="2800" dirty="0"/>
              <a:t>Turnover</a:t>
            </a:r>
          </a:p>
        </p:txBody>
      </p:sp>
      <p:pic>
        <p:nvPicPr>
          <p:cNvPr id="13" name="Graphic 12" descr="Arrow: Straight with solid fill">
            <a:extLst>
              <a:ext uri="{FF2B5EF4-FFF2-40B4-BE49-F238E27FC236}">
                <a16:creationId xmlns:a16="http://schemas.microsoft.com/office/drawing/2014/main" id="{362BB582-CD5D-4B52-8A27-7C8DC7D243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875328">
            <a:off x="2512474" y="2317577"/>
            <a:ext cx="914400" cy="914400"/>
          </a:xfrm>
          <a:prstGeom prst="rect">
            <a:avLst/>
          </a:prstGeom>
        </p:spPr>
      </p:pic>
      <p:sp>
        <p:nvSpPr>
          <p:cNvPr id="15" name="TextBox 14">
            <a:extLst>
              <a:ext uri="{FF2B5EF4-FFF2-40B4-BE49-F238E27FC236}">
                <a16:creationId xmlns:a16="http://schemas.microsoft.com/office/drawing/2014/main" id="{EA7337E6-8960-4DA4-9AB3-7FAD212354DB}"/>
              </a:ext>
            </a:extLst>
          </p:cNvPr>
          <p:cNvSpPr txBox="1"/>
          <p:nvPr/>
        </p:nvSpPr>
        <p:spPr>
          <a:xfrm>
            <a:off x="8389192" y="4372455"/>
            <a:ext cx="1573379" cy="523220"/>
          </a:xfrm>
          <a:prstGeom prst="rect">
            <a:avLst/>
          </a:prstGeom>
          <a:noFill/>
        </p:spPr>
        <p:txBody>
          <a:bodyPr wrap="none" rtlCol="0">
            <a:spAutoFit/>
          </a:bodyPr>
          <a:lstStyle/>
          <a:p>
            <a:r>
              <a:rPr lang="en-US" sz="2800" dirty="0"/>
              <a:t>Contracts</a:t>
            </a:r>
          </a:p>
        </p:txBody>
      </p:sp>
      <p:pic>
        <p:nvPicPr>
          <p:cNvPr id="16" name="Graphic 15" descr="Arrow: Straight with solid fill">
            <a:extLst>
              <a:ext uri="{FF2B5EF4-FFF2-40B4-BE49-F238E27FC236}">
                <a16:creationId xmlns:a16="http://schemas.microsoft.com/office/drawing/2014/main" id="{CBE3B079-C05C-47A0-9502-681E8B8248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479837">
            <a:off x="7386846" y="3752570"/>
            <a:ext cx="914400" cy="914400"/>
          </a:xfrm>
          <a:prstGeom prst="rect">
            <a:avLst/>
          </a:prstGeom>
        </p:spPr>
      </p:pic>
      <p:pic>
        <p:nvPicPr>
          <p:cNvPr id="17" name="Graphic 16" descr="Arrow: Straight with solid fill">
            <a:extLst>
              <a:ext uri="{FF2B5EF4-FFF2-40B4-BE49-F238E27FC236}">
                <a16:creationId xmlns:a16="http://schemas.microsoft.com/office/drawing/2014/main" id="{68246C21-9D79-4A46-A360-462A2C8CB4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251426">
            <a:off x="4802686" y="3058331"/>
            <a:ext cx="914400" cy="914400"/>
          </a:xfrm>
          <a:prstGeom prst="rect">
            <a:avLst/>
          </a:prstGeom>
        </p:spPr>
      </p:pic>
      <p:sp>
        <p:nvSpPr>
          <p:cNvPr id="18" name="TextBox 17">
            <a:extLst>
              <a:ext uri="{FF2B5EF4-FFF2-40B4-BE49-F238E27FC236}">
                <a16:creationId xmlns:a16="http://schemas.microsoft.com/office/drawing/2014/main" id="{D2FD61BE-B7E3-4B0A-9BF4-972C38A898B6}"/>
              </a:ext>
            </a:extLst>
          </p:cNvPr>
          <p:cNvSpPr txBox="1"/>
          <p:nvPr/>
        </p:nvSpPr>
        <p:spPr>
          <a:xfrm>
            <a:off x="1564204" y="6005465"/>
            <a:ext cx="9281551" cy="707886"/>
          </a:xfrm>
          <a:prstGeom prst="rect">
            <a:avLst/>
          </a:prstGeom>
          <a:noFill/>
        </p:spPr>
        <p:txBody>
          <a:bodyPr wrap="square" rtlCol="0">
            <a:spAutoFit/>
          </a:bodyPr>
          <a:lstStyle/>
          <a:p>
            <a:pPr algn="ctr"/>
            <a:r>
              <a:rPr lang="en-US" sz="2000" dirty="0"/>
              <a:t>We can’t cancel the contracts until we fill vacancies, but our ability to fill the vacancies is impeded by the attractiveness of the contracts.</a:t>
            </a:r>
          </a:p>
        </p:txBody>
      </p:sp>
    </p:spTree>
    <p:extLst>
      <p:ext uri="{BB962C8B-B14F-4D97-AF65-F5344CB8AC3E}">
        <p14:creationId xmlns:p14="http://schemas.microsoft.com/office/powerpoint/2010/main" val="350487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2002</TotalTime>
  <Words>782</Words>
  <Application>Microsoft Office PowerPoint</Application>
  <PresentationFormat>Widescreen</PresentationFormat>
  <Paragraphs>104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Georgia</vt:lpstr>
      <vt:lpstr>Roboto Condensed Light</vt:lpstr>
      <vt:lpstr>Office Theme</vt:lpstr>
      <vt:lpstr>PowerPoint Presentation</vt:lpstr>
      <vt:lpstr>PowerPoint Presentation</vt:lpstr>
      <vt:lpstr>2022/23 Raises – THANK YOU!</vt:lpstr>
      <vt:lpstr>PowerPoint Presentation</vt:lpstr>
      <vt:lpstr>PowerPoint Presentation</vt:lpstr>
      <vt:lpstr>PowerPoint Presentation</vt:lpstr>
      <vt:lpstr>PowerPoint Presentation</vt:lpstr>
      <vt:lpstr>Challenge – Less Lawyers, Less Applicants</vt:lpstr>
      <vt:lpstr>PowerPoint Presentation</vt:lpstr>
      <vt:lpstr>The Need?  Round Two of Raises</vt:lpstr>
      <vt:lpstr>Recruiting – Flexibility and Authority Needed</vt:lpstr>
      <vt:lpstr>Louisville</vt:lpstr>
      <vt:lpstr>Louisville Metro Public Defenders – FY24</vt:lpstr>
      <vt:lpstr>Priorities</vt:lpstr>
      <vt:lpstr>Priorities</vt:lpstr>
      <vt:lpstr>A “Smooth Transition Statute” is Needed</vt:lpstr>
      <vt:lpstr>Challenge –Representation of Children</vt:lpstr>
      <vt:lpstr>Challenge – Virtual Court</vt:lpstr>
      <vt:lpstr>Challenge –  Senate Bill 90 – Barrier Relief Program</vt:lpstr>
      <vt:lpstr>Legislative Priorities</vt:lpstr>
      <vt:lpstr>2023 Scorecard: </vt:lpstr>
      <vt:lpstr>Legislative Priorities</vt:lpstr>
      <vt:lpstr>Making a Difference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Preston, Damon L (DPA)</dc:creator>
  <cp:lastModifiedBy>Kiser, Roberta (LRC)</cp:lastModifiedBy>
  <cp:revision>42</cp:revision>
  <cp:lastPrinted>2023-08-02T17:40:10Z</cp:lastPrinted>
  <dcterms:created xsi:type="dcterms:W3CDTF">2022-08-10T17:52:37Z</dcterms:created>
  <dcterms:modified xsi:type="dcterms:W3CDTF">2023-08-02T17:50:17Z</dcterms:modified>
</cp:coreProperties>
</file>