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ptos Bold" panose="020B0604020202020204" charset="0"/>
      <p:regular r:id="rId19"/>
      <p:bold r:id="rId20"/>
    </p:embeddedFont>
    <p:embeddedFont>
      <p:font typeface="Aptos Bold Italics" panose="020B0604020202020204" charset="0"/>
      <p:regular r:id="rId21"/>
      <p:bold r:id="rId22"/>
      <p:italic r:id="rId23"/>
      <p:boldItalic r:id="rId24"/>
    </p:embeddedFont>
    <p:embeddedFont>
      <p:font typeface="Aptos Italics" panose="020B0604020202020204" charset="0"/>
      <p:regular r:id="rId25"/>
      <p:italic r:id="rId26"/>
    </p:embeddedFont>
    <p:embeddedFont>
      <p:font typeface="Calibri (MS) Bold" panose="020B0604020202020204" charset="0"/>
      <p:regular r:id="rId27"/>
      <p:bold r:id="rId28"/>
    </p:embeddedFont>
    <p:embeddedFont>
      <p:font typeface="Open Sans" panose="020F0502020204030204" pitchFamily="34" charset="0"/>
      <p:regular r:id="rId29"/>
      <p:bold r:id="rId30"/>
      <p:italic r:id="rId31"/>
      <p:boldItalic r:id="rId32"/>
    </p:embeddedFont>
    <p:embeddedFont>
      <p:font typeface="Open Sans Bold" panose="020B060402020202020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sv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84555" cy="10344741"/>
            <a:chOff x="0" y="0"/>
            <a:chExt cx="24512740" cy="13792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12778" cy="13792963"/>
            </a:xfrm>
            <a:custGeom>
              <a:avLst/>
              <a:gdLst/>
              <a:ahLst/>
              <a:cxnLst/>
              <a:rect l="l" t="t" r="r" b="b"/>
              <a:pathLst>
                <a:path w="24512778" h="13792963">
                  <a:moveTo>
                    <a:pt x="0" y="0"/>
                  </a:moveTo>
                  <a:lnTo>
                    <a:pt x="24512778" y="0"/>
                  </a:lnTo>
                  <a:lnTo>
                    <a:pt x="24512778" y="13792963"/>
                  </a:lnTo>
                  <a:lnTo>
                    <a:pt x="0" y="13792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7558" y="4081491"/>
            <a:ext cx="17229439" cy="364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2026 HB 557:</a:t>
            </a:r>
          </a:p>
          <a:p>
            <a:pPr algn="ctr">
              <a:lnSpc>
                <a:spcPts val="8640"/>
              </a:lnSpc>
            </a:pPr>
            <a:r>
              <a:rPr lang="en-US" sz="7200" b="1" i="1">
                <a:solidFill>
                  <a:srgbClr val="FFFFFF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Reshaping the Shared Responsibility </a:t>
            </a:r>
          </a:p>
          <a:p>
            <a:pPr algn="ctr">
              <a:lnSpc>
                <a:spcPts val="8640"/>
              </a:lnSpc>
            </a:pPr>
            <a:r>
              <a:rPr lang="en-US" sz="7200" b="1" i="1">
                <a:solidFill>
                  <a:srgbClr val="FFFFFF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of County Jails in Kentucky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82781" y="1768334"/>
            <a:ext cx="16322438" cy="8012100"/>
            <a:chOff x="0" y="0"/>
            <a:chExt cx="4298914" cy="21101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98914" cy="2110183"/>
            </a:xfrm>
            <a:custGeom>
              <a:avLst/>
              <a:gdLst/>
              <a:ahLst/>
              <a:cxnLst/>
              <a:rect l="l" t="t" r="r" b="b"/>
              <a:pathLst>
                <a:path w="4298914" h="2110183">
                  <a:moveTo>
                    <a:pt x="3794" y="0"/>
                  </a:moveTo>
                  <a:lnTo>
                    <a:pt x="4295119" y="0"/>
                  </a:lnTo>
                  <a:cubicBezTo>
                    <a:pt x="4296125" y="0"/>
                    <a:pt x="4297090" y="400"/>
                    <a:pt x="4297802" y="1111"/>
                  </a:cubicBezTo>
                  <a:cubicBezTo>
                    <a:pt x="4298514" y="1823"/>
                    <a:pt x="4298914" y="2788"/>
                    <a:pt x="4298914" y="3794"/>
                  </a:cubicBezTo>
                  <a:lnTo>
                    <a:pt x="4298914" y="2106388"/>
                  </a:lnTo>
                  <a:cubicBezTo>
                    <a:pt x="4298914" y="2107394"/>
                    <a:pt x="4298514" y="2108360"/>
                    <a:pt x="4297802" y="2109071"/>
                  </a:cubicBezTo>
                  <a:cubicBezTo>
                    <a:pt x="4297090" y="2109783"/>
                    <a:pt x="4296125" y="2110183"/>
                    <a:pt x="4295119" y="2110183"/>
                  </a:cubicBezTo>
                  <a:lnTo>
                    <a:pt x="3794" y="2110183"/>
                  </a:lnTo>
                  <a:cubicBezTo>
                    <a:pt x="2788" y="2110183"/>
                    <a:pt x="1823" y="2109783"/>
                    <a:pt x="1111" y="2109071"/>
                  </a:cubicBezTo>
                  <a:cubicBezTo>
                    <a:pt x="400" y="2108360"/>
                    <a:pt x="0" y="2107394"/>
                    <a:pt x="0" y="2106388"/>
                  </a:cubicBezTo>
                  <a:lnTo>
                    <a:pt x="0" y="3794"/>
                  </a:lnTo>
                  <a:cubicBezTo>
                    <a:pt x="0" y="2788"/>
                    <a:pt x="400" y="1823"/>
                    <a:pt x="1111" y="1111"/>
                  </a:cubicBezTo>
                  <a:cubicBezTo>
                    <a:pt x="1823" y="400"/>
                    <a:pt x="2788" y="0"/>
                    <a:pt x="379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298914" cy="2110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99072" y="2763998"/>
            <a:ext cx="14920217" cy="6289291"/>
            <a:chOff x="0" y="0"/>
            <a:chExt cx="19893623" cy="83857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893662" cy="8385683"/>
            </a:xfrm>
            <a:custGeom>
              <a:avLst/>
              <a:gdLst/>
              <a:ahLst/>
              <a:cxnLst/>
              <a:rect l="l" t="t" r="r" b="b"/>
              <a:pathLst>
                <a:path w="19893662" h="8385683">
                  <a:moveTo>
                    <a:pt x="0" y="0"/>
                  </a:moveTo>
                  <a:lnTo>
                    <a:pt x="19893662" y="0"/>
                  </a:lnTo>
                  <a:lnTo>
                    <a:pt x="19893662" y="8385683"/>
                  </a:lnTo>
                  <a:lnTo>
                    <a:pt x="0" y="8385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291" r="-744" b="-160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845091" y="4701611"/>
            <a:ext cx="3227889" cy="3349276"/>
            <a:chOff x="0" y="0"/>
            <a:chExt cx="4303852" cy="44657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303903" cy="4465701"/>
            </a:xfrm>
            <a:custGeom>
              <a:avLst/>
              <a:gdLst/>
              <a:ahLst/>
              <a:cxnLst/>
              <a:rect l="l" t="t" r="r" b="b"/>
              <a:pathLst>
                <a:path w="4303903" h="4465701">
                  <a:moveTo>
                    <a:pt x="0" y="2151888"/>
                  </a:moveTo>
                  <a:lnTo>
                    <a:pt x="2151888" y="0"/>
                  </a:lnTo>
                  <a:lnTo>
                    <a:pt x="4303903" y="2151888"/>
                  </a:lnTo>
                  <a:lnTo>
                    <a:pt x="3227832" y="2151888"/>
                  </a:lnTo>
                  <a:lnTo>
                    <a:pt x="3227832" y="4465701"/>
                  </a:lnTo>
                  <a:lnTo>
                    <a:pt x="1075944" y="4465701"/>
                  </a:lnTo>
                  <a:lnTo>
                    <a:pt x="1075944" y="2151888"/>
                  </a:lnTo>
                  <a:close/>
                </a:path>
              </a:pathLst>
            </a:custGeom>
            <a:solidFill>
              <a:srgbClr val="EE5D5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76268" y="2026083"/>
            <a:ext cx="13782768" cy="542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County general fund support for jails FY2019 - FY2025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01227" y="5774384"/>
            <a:ext cx="1515608" cy="69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+76%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12163" y="9330885"/>
            <a:ext cx="11981869" cy="32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595959"/>
                </a:solidFill>
                <a:latin typeface="Aptos Bold"/>
                <a:ea typeface="Aptos Bold"/>
                <a:cs typeface="Aptos Bold"/>
                <a:sym typeface="Aptos Bold"/>
              </a:rPr>
              <a:t>Source: KACo analysis of Uniform Financial Information Reports, FY2019-25 (excludes Fayette and Jefferson)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4519" y="136165"/>
            <a:ext cx="16538962" cy="97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County jails at a crisis point</a:t>
            </a:r>
          </a:p>
        </p:txBody>
      </p:sp>
      <p:sp>
        <p:nvSpPr>
          <p:cNvPr id="20" name="AutoShape 20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64238" y="2382561"/>
            <a:ext cx="15377055" cy="6041136"/>
            <a:chOff x="0" y="0"/>
            <a:chExt cx="4049924" cy="15910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49924" cy="1591081"/>
            </a:xfrm>
            <a:custGeom>
              <a:avLst/>
              <a:gdLst/>
              <a:ahLst/>
              <a:cxnLst/>
              <a:rect l="l" t="t" r="r" b="b"/>
              <a:pathLst>
                <a:path w="4049924" h="1591081">
                  <a:moveTo>
                    <a:pt x="4028" y="0"/>
                  </a:moveTo>
                  <a:lnTo>
                    <a:pt x="4045896" y="0"/>
                  </a:lnTo>
                  <a:cubicBezTo>
                    <a:pt x="4048120" y="0"/>
                    <a:pt x="4049924" y="1803"/>
                    <a:pt x="4049924" y="4028"/>
                  </a:cubicBezTo>
                  <a:lnTo>
                    <a:pt x="4049924" y="1587053"/>
                  </a:lnTo>
                  <a:cubicBezTo>
                    <a:pt x="4049924" y="1589278"/>
                    <a:pt x="4048120" y="1591081"/>
                    <a:pt x="4045896" y="1591081"/>
                  </a:cubicBezTo>
                  <a:lnTo>
                    <a:pt x="4028" y="1591081"/>
                  </a:lnTo>
                  <a:cubicBezTo>
                    <a:pt x="2960" y="1591081"/>
                    <a:pt x="1935" y="1590657"/>
                    <a:pt x="1180" y="1589902"/>
                  </a:cubicBezTo>
                  <a:cubicBezTo>
                    <a:pt x="424" y="1589146"/>
                    <a:pt x="0" y="1588122"/>
                    <a:pt x="0" y="1587053"/>
                  </a:cubicBezTo>
                  <a:lnTo>
                    <a:pt x="0" y="4028"/>
                  </a:lnTo>
                  <a:cubicBezTo>
                    <a:pt x="0" y="1803"/>
                    <a:pt x="1803" y="0"/>
                    <a:pt x="4028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049924" cy="1591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701227" y="5774384"/>
            <a:ext cx="1515608" cy="69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+76%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4518" y="164152"/>
            <a:ext cx="826948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HB 557 – 2026 session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Box 15"/>
          <p:cNvSpPr txBox="1"/>
          <p:nvPr/>
        </p:nvSpPr>
        <p:spPr>
          <a:xfrm>
            <a:off x="1454435" y="2659213"/>
            <a:ext cx="14995624" cy="5533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   Comprehensive approach:</a:t>
            </a:r>
          </a:p>
          <a:p>
            <a:pPr algn="l">
              <a:lnSpc>
                <a:spcPts val="2880"/>
              </a:lnSpc>
            </a:pPr>
            <a:endParaRPr lang="en-US" sz="6000" b="1">
              <a:solidFill>
                <a:srgbClr val="003C71"/>
              </a:solidFill>
              <a:latin typeface="Aptos Bold"/>
              <a:ea typeface="Aptos Bold"/>
              <a:cs typeface="Aptos Bold"/>
              <a:sym typeface="Aptos Bold"/>
            </a:endParaRPr>
          </a:p>
          <a:p>
            <a:pPr marL="868740" lvl="1" indent="-434370" algn="l">
              <a:lnSpc>
                <a:spcPts val="6672"/>
              </a:lnSpc>
              <a:buFont typeface="Arial"/>
              <a:buChar char="•"/>
            </a:pPr>
            <a:r>
              <a:rPr lang="en-US" sz="48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Incentivizing regional jails</a:t>
            </a:r>
          </a:p>
          <a:p>
            <a:pPr marL="868740" lvl="1" indent="-434370" algn="l">
              <a:lnSpc>
                <a:spcPts val="6672"/>
              </a:lnSpc>
              <a:buFont typeface="Arial"/>
              <a:buChar char="•"/>
            </a:pPr>
            <a:r>
              <a:rPr lang="en-US" sz="48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Clarifying responsibility for pre-trial felony detainees</a:t>
            </a:r>
          </a:p>
          <a:p>
            <a:pPr marL="868740" lvl="1" indent="-434370" algn="l">
              <a:lnSpc>
                <a:spcPts val="6672"/>
              </a:lnSpc>
              <a:buFont typeface="Arial"/>
              <a:buChar char="•"/>
            </a:pPr>
            <a:r>
              <a:rPr lang="en-US" sz="48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Redefining the state inmate housing model</a:t>
            </a:r>
          </a:p>
          <a:p>
            <a:pPr marL="434340" lvl="1" indent="-217170" algn="l">
              <a:lnSpc>
                <a:spcPts val="2879"/>
              </a:lnSpc>
            </a:pPr>
            <a:endParaRPr lang="en-US" sz="4800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814389" lvl="1" indent="-407194" algn="l">
              <a:lnSpc>
                <a:spcPts val="5400"/>
              </a:lnSpc>
            </a:pPr>
            <a:r>
              <a:rPr lang="en-US" sz="4500" b="1" i="1">
                <a:solidFill>
                  <a:srgbClr val="003C71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Total fiscal impact: </a:t>
            </a:r>
            <a:r>
              <a:rPr lang="en-US" sz="45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Approximately $200 million excluding one-time funding incentives and construction.</a:t>
            </a:r>
            <a:r>
              <a:rPr lang="en-US" sz="4500" i="1">
                <a:solidFill>
                  <a:srgbClr val="003C71"/>
                </a:solidFill>
                <a:latin typeface="Aptos Italics"/>
                <a:ea typeface="Aptos Italics"/>
                <a:cs typeface="Aptos Italics"/>
                <a:sym typeface="Aptos Italic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7638" y="-84315"/>
            <a:ext cx="18583265" cy="10455640"/>
            <a:chOff x="0" y="0"/>
            <a:chExt cx="24777687" cy="139408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77700" cy="13940789"/>
            </a:xfrm>
            <a:custGeom>
              <a:avLst/>
              <a:gdLst/>
              <a:ahLst/>
              <a:cxnLst/>
              <a:rect l="l" t="t" r="r" b="b"/>
              <a:pathLst>
                <a:path w="24777700" h="13940789">
                  <a:moveTo>
                    <a:pt x="0" y="0"/>
                  </a:moveTo>
                  <a:lnTo>
                    <a:pt x="24777700" y="0"/>
                  </a:lnTo>
                  <a:lnTo>
                    <a:pt x="24777700" y="13940789"/>
                  </a:lnTo>
                  <a:lnTo>
                    <a:pt x="0" y="13940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5177" y="4925330"/>
            <a:ext cx="4637646" cy="4634560"/>
            <a:chOff x="0" y="0"/>
            <a:chExt cx="6183528" cy="61794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3503" cy="6179439"/>
            </a:xfrm>
            <a:custGeom>
              <a:avLst/>
              <a:gdLst/>
              <a:ahLst/>
              <a:cxnLst/>
              <a:rect l="l" t="t" r="r" b="b"/>
              <a:pathLst>
                <a:path w="6183503" h="6179439">
                  <a:moveTo>
                    <a:pt x="0" y="3089656"/>
                  </a:moveTo>
                  <a:cubicBezTo>
                    <a:pt x="0" y="1383284"/>
                    <a:pt x="1384173" y="0"/>
                    <a:pt x="3091815" y="0"/>
                  </a:cubicBezTo>
                  <a:cubicBezTo>
                    <a:pt x="4799457" y="0"/>
                    <a:pt x="6183503" y="1383284"/>
                    <a:pt x="6183503" y="3089656"/>
                  </a:cubicBezTo>
                  <a:cubicBezTo>
                    <a:pt x="6183503" y="4796028"/>
                    <a:pt x="4799330" y="6179439"/>
                    <a:pt x="3091815" y="6179439"/>
                  </a:cubicBezTo>
                  <a:cubicBezTo>
                    <a:pt x="1384300" y="6179439"/>
                    <a:pt x="0" y="4796155"/>
                    <a:pt x="0" y="3089656"/>
                  </a:cubicBezTo>
                  <a:close/>
                </a:path>
              </a:pathLst>
            </a:custGeom>
            <a:solidFill>
              <a:srgbClr val="FFFFFF"/>
            </a:solidFill>
            <a:ln w="238125" cap="sq">
              <a:solidFill>
                <a:srgbClr val="EE5D5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00041" y="5398651"/>
            <a:ext cx="3687918" cy="3687918"/>
            <a:chOff x="0" y="0"/>
            <a:chExt cx="4877016" cy="4877016"/>
          </a:xfrm>
        </p:grpSpPr>
        <p:sp>
          <p:nvSpPr>
            <p:cNvPr id="7" name="Freeform 7" descr="Icon  AI-generated content may be incorrect."/>
            <p:cNvSpPr/>
            <p:nvPr/>
          </p:nvSpPr>
          <p:spPr>
            <a:xfrm>
              <a:off x="0" y="0"/>
              <a:ext cx="4877054" cy="4877054"/>
            </a:xfrm>
            <a:custGeom>
              <a:avLst/>
              <a:gdLst/>
              <a:ahLst/>
              <a:cxnLst/>
              <a:rect l="l" t="t" r="r" b="b"/>
              <a:pathLst>
                <a:path w="4877054" h="4877054">
                  <a:moveTo>
                    <a:pt x="0" y="0"/>
                  </a:moveTo>
                  <a:lnTo>
                    <a:pt x="4877054" y="0"/>
                  </a:lnTo>
                  <a:lnTo>
                    <a:pt x="4877054" y="4877054"/>
                  </a:lnTo>
                  <a:lnTo>
                    <a:pt x="0" y="4877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-56198" y="984142"/>
            <a:ext cx="18400385" cy="359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Incentivize </a:t>
            </a:r>
          </a:p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Regional Jails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82781" y="1768334"/>
            <a:ext cx="16322438" cy="8012100"/>
            <a:chOff x="0" y="0"/>
            <a:chExt cx="4298914" cy="21101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98914" cy="2110183"/>
            </a:xfrm>
            <a:custGeom>
              <a:avLst/>
              <a:gdLst/>
              <a:ahLst/>
              <a:cxnLst/>
              <a:rect l="l" t="t" r="r" b="b"/>
              <a:pathLst>
                <a:path w="4298914" h="2110183">
                  <a:moveTo>
                    <a:pt x="3794" y="0"/>
                  </a:moveTo>
                  <a:lnTo>
                    <a:pt x="4295119" y="0"/>
                  </a:lnTo>
                  <a:cubicBezTo>
                    <a:pt x="4296125" y="0"/>
                    <a:pt x="4297090" y="400"/>
                    <a:pt x="4297802" y="1111"/>
                  </a:cubicBezTo>
                  <a:cubicBezTo>
                    <a:pt x="4298514" y="1823"/>
                    <a:pt x="4298914" y="2788"/>
                    <a:pt x="4298914" y="3794"/>
                  </a:cubicBezTo>
                  <a:lnTo>
                    <a:pt x="4298914" y="2106388"/>
                  </a:lnTo>
                  <a:cubicBezTo>
                    <a:pt x="4298914" y="2107394"/>
                    <a:pt x="4298514" y="2108360"/>
                    <a:pt x="4297802" y="2109071"/>
                  </a:cubicBezTo>
                  <a:cubicBezTo>
                    <a:pt x="4297090" y="2109783"/>
                    <a:pt x="4296125" y="2110183"/>
                    <a:pt x="4295119" y="2110183"/>
                  </a:cubicBezTo>
                  <a:lnTo>
                    <a:pt x="3794" y="2110183"/>
                  </a:lnTo>
                  <a:cubicBezTo>
                    <a:pt x="2788" y="2110183"/>
                    <a:pt x="1823" y="2109783"/>
                    <a:pt x="1111" y="2109071"/>
                  </a:cubicBezTo>
                  <a:cubicBezTo>
                    <a:pt x="400" y="2108360"/>
                    <a:pt x="0" y="2107394"/>
                    <a:pt x="0" y="2106388"/>
                  </a:cubicBezTo>
                  <a:lnTo>
                    <a:pt x="0" y="3794"/>
                  </a:lnTo>
                  <a:cubicBezTo>
                    <a:pt x="0" y="2788"/>
                    <a:pt x="400" y="1823"/>
                    <a:pt x="1111" y="1111"/>
                  </a:cubicBezTo>
                  <a:cubicBezTo>
                    <a:pt x="1823" y="400"/>
                    <a:pt x="2788" y="0"/>
                    <a:pt x="3794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298914" cy="2110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28700" y="2010934"/>
            <a:ext cx="16230600" cy="7526899"/>
          </a:xfrm>
          <a:custGeom>
            <a:avLst/>
            <a:gdLst/>
            <a:ahLst/>
            <a:cxnLst/>
            <a:rect l="l" t="t" r="r" b="b"/>
            <a:pathLst>
              <a:path w="16230600" h="7526899">
                <a:moveTo>
                  <a:pt x="0" y="0"/>
                </a:moveTo>
                <a:lnTo>
                  <a:pt x="16230600" y="0"/>
                </a:lnTo>
                <a:lnTo>
                  <a:pt x="16230600" y="7526899"/>
                </a:lnTo>
                <a:lnTo>
                  <a:pt x="0" y="7526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0822" b="-157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74519" y="136165"/>
            <a:ext cx="8969126" cy="923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County jail classifications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89323" y="2148856"/>
            <a:ext cx="548183" cy="544611"/>
            <a:chOff x="0" y="0"/>
            <a:chExt cx="730910" cy="7261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0885" cy="726186"/>
            </a:xfrm>
            <a:custGeom>
              <a:avLst/>
              <a:gdLst/>
              <a:ahLst/>
              <a:cxnLst/>
              <a:rect l="l" t="t" r="r" b="b"/>
              <a:pathLst>
                <a:path w="730885" h="726186">
                  <a:moveTo>
                    <a:pt x="0" y="121031"/>
                  </a:moveTo>
                  <a:cubicBezTo>
                    <a:pt x="0" y="54229"/>
                    <a:pt x="54229" y="0"/>
                    <a:pt x="121031" y="0"/>
                  </a:cubicBezTo>
                  <a:lnTo>
                    <a:pt x="609854" y="0"/>
                  </a:lnTo>
                  <a:cubicBezTo>
                    <a:pt x="676656" y="0"/>
                    <a:pt x="730885" y="54229"/>
                    <a:pt x="730885" y="121031"/>
                  </a:cubicBezTo>
                  <a:lnTo>
                    <a:pt x="730885" y="605155"/>
                  </a:lnTo>
                  <a:cubicBezTo>
                    <a:pt x="730885" y="671957"/>
                    <a:pt x="676656" y="726186"/>
                    <a:pt x="609854" y="726186"/>
                  </a:cubicBezTo>
                  <a:lnTo>
                    <a:pt x="121031" y="726186"/>
                  </a:lnTo>
                  <a:cubicBezTo>
                    <a:pt x="54229" y="726186"/>
                    <a:pt x="0" y="671957"/>
                    <a:pt x="0" y="605155"/>
                  </a:cubicBezTo>
                  <a:close/>
                </a:path>
              </a:pathLst>
            </a:custGeom>
            <a:solidFill>
              <a:srgbClr val="003C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89323" y="3064399"/>
            <a:ext cx="548183" cy="544611"/>
            <a:chOff x="0" y="0"/>
            <a:chExt cx="730910" cy="7261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0885" cy="726186"/>
            </a:xfrm>
            <a:custGeom>
              <a:avLst/>
              <a:gdLst/>
              <a:ahLst/>
              <a:cxnLst/>
              <a:rect l="l" t="t" r="r" b="b"/>
              <a:pathLst>
                <a:path w="730885" h="726186">
                  <a:moveTo>
                    <a:pt x="0" y="121031"/>
                  </a:moveTo>
                  <a:cubicBezTo>
                    <a:pt x="0" y="54229"/>
                    <a:pt x="54229" y="0"/>
                    <a:pt x="121031" y="0"/>
                  </a:cubicBezTo>
                  <a:lnTo>
                    <a:pt x="609854" y="0"/>
                  </a:lnTo>
                  <a:cubicBezTo>
                    <a:pt x="676656" y="0"/>
                    <a:pt x="730885" y="54229"/>
                    <a:pt x="730885" y="121031"/>
                  </a:cubicBezTo>
                  <a:lnTo>
                    <a:pt x="730885" y="605155"/>
                  </a:lnTo>
                  <a:cubicBezTo>
                    <a:pt x="730885" y="671957"/>
                    <a:pt x="676656" y="726186"/>
                    <a:pt x="609854" y="726186"/>
                  </a:cubicBezTo>
                  <a:lnTo>
                    <a:pt x="121031" y="726186"/>
                  </a:lnTo>
                  <a:cubicBezTo>
                    <a:pt x="54229" y="726186"/>
                    <a:pt x="0" y="671957"/>
                    <a:pt x="0" y="605155"/>
                  </a:cubicBezTo>
                  <a:close/>
                </a:path>
              </a:pathLst>
            </a:custGeom>
            <a:solidFill>
              <a:srgbClr val="9E9F9E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89323" y="3901484"/>
            <a:ext cx="548183" cy="544611"/>
            <a:chOff x="0" y="0"/>
            <a:chExt cx="730910" cy="72614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30885" cy="726186"/>
            </a:xfrm>
            <a:custGeom>
              <a:avLst/>
              <a:gdLst/>
              <a:ahLst/>
              <a:cxnLst/>
              <a:rect l="l" t="t" r="r" b="b"/>
              <a:pathLst>
                <a:path w="730885" h="726186">
                  <a:moveTo>
                    <a:pt x="0" y="121031"/>
                  </a:moveTo>
                  <a:cubicBezTo>
                    <a:pt x="0" y="54229"/>
                    <a:pt x="54229" y="0"/>
                    <a:pt x="121031" y="0"/>
                  </a:cubicBezTo>
                  <a:lnTo>
                    <a:pt x="609854" y="0"/>
                  </a:lnTo>
                  <a:cubicBezTo>
                    <a:pt x="676656" y="0"/>
                    <a:pt x="730885" y="54229"/>
                    <a:pt x="730885" y="121031"/>
                  </a:cubicBezTo>
                  <a:lnTo>
                    <a:pt x="730885" y="605155"/>
                  </a:lnTo>
                  <a:cubicBezTo>
                    <a:pt x="730885" y="671957"/>
                    <a:pt x="676656" y="726186"/>
                    <a:pt x="609854" y="726186"/>
                  </a:cubicBezTo>
                  <a:lnTo>
                    <a:pt x="121031" y="726186"/>
                  </a:lnTo>
                  <a:cubicBezTo>
                    <a:pt x="54229" y="726186"/>
                    <a:pt x="0" y="671957"/>
                    <a:pt x="0" y="605155"/>
                  </a:cubicBezTo>
                  <a:close/>
                </a:path>
              </a:pathLst>
            </a:custGeom>
            <a:solidFill>
              <a:srgbClr val="0090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89323" y="4768564"/>
            <a:ext cx="548183" cy="544611"/>
            <a:chOff x="0" y="0"/>
            <a:chExt cx="730910" cy="72614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30885" cy="726186"/>
            </a:xfrm>
            <a:custGeom>
              <a:avLst/>
              <a:gdLst/>
              <a:ahLst/>
              <a:cxnLst/>
              <a:rect l="l" t="t" r="r" b="b"/>
              <a:pathLst>
                <a:path w="730885" h="726186">
                  <a:moveTo>
                    <a:pt x="0" y="121031"/>
                  </a:moveTo>
                  <a:cubicBezTo>
                    <a:pt x="0" y="54229"/>
                    <a:pt x="54229" y="0"/>
                    <a:pt x="121031" y="0"/>
                  </a:cubicBezTo>
                  <a:lnTo>
                    <a:pt x="609854" y="0"/>
                  </a:lnTo>
                  <a:cubicBezTo>
                    <a:pt x="676656" y="0"/>
                    <a:pt x="730885" y="54229"/>
                    <a:pt x="730885" y="121031"/>
                  </a:cubicBezTo>
                  <a:lnTo>
                    <a:pt x="730885" y="605155"/>
                  </a:lnTo>
                  <a:cubicBezTo>
                    <a:pt x="730885" y="671957"/>
                    <a:pt x="676656" y="726186"/>
                    <a:pt x="609854" y="726186"/>
                  </a:cubicBezTo>
                  <a:lnTo>
                    <a:pt x="121031" y="726186"/>
                  </a:lnTo>
                  <a:cubicBezTo>
                    <a:pt x="54229" y="726186"/>
                    <a:pt x="0" y="671957"/>
                    <a:pt x="0" y="605155"/>
                  </a:cubicBezTo>
                  <a:close/>
                </a:path>
              </a:pathLst>
            </a:custGeom>
            <a:solidFill>
              <a:srgbClr val="2AAE8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2980272" y="2194576"/>
            <a:ext cx="2848527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Full Service - 70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980272" y="3112586"/>
            <a:ext cx="2224907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Closed - 43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80272" y="3942775"/>
            <a:ext cx="2224907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Regional - 4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80272" y="4772964"/>
            <a:ext cx="2477824" cy="508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Life Safety - 3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Freeform 9"/>
          <p:cNvSpPr/>
          <p:nvPr/>
        </p:nvSpPr>
        <p:spPr>
          <a:xfrm>
            <a:off x="7829788" y="1297486"/>
            <a:ext cx="10810310" cy="8989514"/>
          </a:xfrm>
          <a:custGeom>
            <a:avLst/>
            <a:gdLst/>
            <a:ahLst/>
            <a:cxnLst/>
            <a:rect l="l" t="t" r="r" b="b"/>
            <a:pathLst>
              <a:path w="10810310" h="8989514">
                <a:moveTo>
                  <a:pt x="0" y="0"/>
                </a:moveTo>
                <a:lnTo>
                  <a:pt x="10810310" y="0"/>
                </a:lnTo>
                <a:lnTo>
                  <a:pt x="10810310" y="8989514"/>
                </a:lnTo>
                <a:lnTo>
                  <a:pt x="0" y="8989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8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74519" y="136165"/>
            <a:ext cx="8650481" cy="923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Regional jail authorities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74519" y="2429878"/>
            <a:ext cx="5794657" cy="6811881"/>
            <a:chOff x="0" y="0"/>
            <a:chExt cx="7726209" cy="9082508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7726209" cy="9082508"/>
              <a:chOff x="0" y="0"/>
              <a:chExt cx="1526165" cy="179407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526165" cy="1794076"/>
              </a:xfrm>
              <a:custGeom>
                <a:avLst/>
                <a:gdLst/>
                <a:ahLst/>
                <a:cxnLst/>
                <a:rect l="l" t="t" r="r" b="b"/>
                <a:pathLst>
                  <a:path w="1526165" h="1794076">
                    <a:moveTo>
                      <a:pt x="10688" y="0"/>
                    </a:moveTo>
                    <a:lnTo>
                      <a:pt x="1515476" y="0"/>
                    </a:lnTo>
                    <a:cubicBezTo>
                      <a:pt x="1521379" y="0"/>
                      <a:pt x="1526165" y="4785"/>
                      <a:pt x="1526165" y="10688"/>
                    </a:cubicBezTo>
                    <a:lnTo>
                      <a:pt x="1526165" y="1783387"/>
                    </a:lnTo>
                    <a:cubicBezTo>
                      <a:pt x="1526165" y="1786222"/>
                      <a:pt x="1525039" y="1788941"/>
                      <a:pt x="1523034" y="1790945"/>
                    </a:cubicBezTo>
                    <a:cubicBezTo>
                      <a:pt x="1521030" y="1792950"/>
                      <a:pt x="1518311" y="1794076"/>
                      <a:pt x="1515476" y="1794076"/>
                    </a:cubicBezTo>
                    <a:lnTo>
                      <a:pt x="10688" y="1794076"/>
                    </a:lnTo>
                    <a:cubicBezTo>
                      <a:pt x="4785" y="1794076"/>
                      <a:pt x="0" y="1789290"/>
                      <a:pt x="0" y="1783387"/>
                    </a:cubicBezTo>
                    <a:lnTo>
                      <a:pt x="0" y="10688"/>
                    </a:lnTo>
                    <a:cubicBezTo>
                      <a:pt x="0" y="4785"/>
                      <a:pt x="4785" y="0"/>
                      <a:pt x="106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3C7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0"/>
                <a:ext cx="1526165" cy="17940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r>
                  <a:rPr lang="en-US" sz="1800">
                    <a:solidFill>
                      <a:srgbClr val="FFFFFF"/>
                    </a:solidFill>
                    <a:latin typeface="Aptos"/>
                    <a:ea typeface="Aptos"/>
                    <a:cs typeface="Aptos"/>
                    <a:sym typeface="Aptos"/>
                  </a:rPr>
                  <a:t>¬Ò</a:t>
                </a:r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98828" y="611078"/>
              <a:ext cx="7053655" cy="7841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08"/>
                </a:lnSpc>
              </a:pPr>
              <a:r>
                <a:rPr lang="en-US" sz="4200">
                  <a:solidFill>
                    <a:srgbClr val="003C71"/>
                  </a:solidFill>
                  <a:latin typeface="Aptos"/>
                  <a:ea typeface="Aptos"/>
                  <a:cs typeface="Aptos"/>
                  <a:sym typeface="Aptos"/>
                </a:rPr>
                <a:t>RJAs are created </a:t>
              </a:r>
            </a:p>
            <a:p>
              <a:pPr algn="l">
                <a:lnSpc>
                  <a:spcPts val="5208"/>
                </a:lnSpc>
              </a:pPr>
              <a:r>
                <a:rPr lang="en-US" sz="4200">
                  <a:solidFill>
                    <a:srgbClr val="003C71"/>
                  </a:solidFill>
                  <a:latin typeface="Aptos"/>
                  <a:ea typeface="Aptos"/>
                  <a:cs typeface="Aptos"/>
                  <a:sym typeface="Aptos"/>
                </a:rPr>
                <a:t>by ordinance of participating counties and </a:t>
              </a:r>
              <a:r>
                <a:rPr lang="en-US" sz="4200" b="1">
                  <a:solidFill>
                    <a:srgbClr val="003C71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governed by a multi-county board</a:t>
              </a:r>
              <a:r>
                <a:rPr lang="en-US" sz="4200">
                  <a:solidFill>
                    <a:srgbClr val="003C71"/>
                  </a:solidFill>
                  <a:latin typeface="Aptos"/>
                  <a:ea typeface="Aptos"/>
                  <a:cs typeface="Aptos"/>
                  <a:sym typeface="Aptos"/>
                </a:rPr>
                <a:t> rather than a single fiscal court. </a:t>
              </a:r>
            </a:p>
            <a:p>
              <a:pPr algn="l">
                <a:lnSpc>
                  <a:spcPts val="5040"/>
                </a:lnSpc>
              </a:pPr>
              <a:endParaRPr lang="en-US" sz="42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endParaRPr>
            </a:p>
            <a:p>
              <a:pPr algn="l">
                <a:lnSpc>
                  <a:spcPts val="5040"/>
                </a:lnSpc>
              </a:pPr>
              <a:r>
                <a:rPr lang="en-US" sz="4200" i="1">
                  <a:solidFill>
                    <a:srgbClr val="003C71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KRS 410.800-820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5603" y="1783301"/>
            <a:ext cx="15836794" cy="7982165"/>
            <a:chOff x="0" y="0"/>
            <a:chExt cx="4171007" cy="21022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171007" cy="2102298"/>
            </a:xfrm>
            <a:custGeom>
              <a:avLst/>
              <a:gdLst/>
              <a:ahLst/>
              <a:cxnLst/>
              <a:rect l="l" t="t" r="r" b="b"/>
              <a:pathLst>
                <a:path w="4171007" h="2102298">
                  <a:moveTo>
                    <a:pt x="3911" y="0"/>
                  </a:moveTo>
                  <a:lnTo>
                    <a:pt x="4167096" y="0"/>
                  </a:lnTo>
                  <a:cubicBezTo>
                    <a:pt x="4168134" y="0"/>
                    <a:pt x="4169128" y="412"/>
                    <a:pt x="4169862" y="1145"/>
                  </a:cubicBezTo>
                  <a:cubicBezTo>
                    <a:pt x="4170595" y="1879"/>
                    <a:pt x="4171007" y="2874"/>
                    <a:pt x="4171007" y="3911"/>
                  </a:cubicBezTo>
                  <a:lnTo>
                    <a:pt x="4171007" y="2098388"/>
                  </a:lnTo>
                  <a:cubicBezTo>
                    <a:pt x="4171007" y="2099425"/>
                    <a:pt x="4170595" y="2100419"/>
                    <a:pt x="4169862" y="2101153"/>
                  </a:cubicBezTo>
                  <a:cubicBezTo>
                    <a:pt x="4169128" y="2101886"/>
                    <a:pt x="4168134" y="2102298"/>
                    <a:pt x="4167096" y="2102298"/>
                  </a:cubicBezTo>
                  <a:lnTo>
                    <a:pt x="3911" y="2102298"/>
                  </a:lnTo>
                  <a:cubicBezTo>
                    <a:pt x="2874" y="2102298"/>
                    <a:pt x="1879" y="2101886"/>
                    <a:pt x="1145" y="2101153"/>
                  </a:cubicBezTo>
                  <a:cubicBezTo>
                    <a:pt x="412" y="2100419"/>
                    <a:pt x="0" y="2099425"/>
                    <a:pt x="0" y="2098388"/>
                  </a:cubicBezTo>
                  <a:lnTo>
                    <a:pt x="0" y="3911"/>
                  </a:lnTo>
                  <a:cubicBezTo>
                    <a:pt x="0" y="2874"/>
                    <a:pt x="412" y="1879"/>
                    <a:pt x="1145" y="1145"/>
                  </a:cubicBezTo>
                  <a:cubicBezTo>
                    <a:pt x="1879" y="412"/>
                    <a:pt x="2874" y="0"/>
                    <a:pt x="391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171007" cy="2102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4701227" y="5774384"/>
            <a:ext cx="1515608" cy="69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+76%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4518" y="164152"/>
            <a:ext cx="781228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HB 557 –2026 session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835617" y="1949785"/>
            <a:ext cx="14616757" cy="7639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3"/>
              </a:lnSpc>
              <a:spcBef>
                <a:spcPct val="0"/>
              </a:spcBef>
            </a:pPr>
            <a:r>
              <a:rPr lang="en-US" sz="521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Incentivize regional jails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5210" b="1">
              <a:solidFill>
                <a:srgbClr val="003C71"/>
              </a:solidFill>
              <a:latin typeface="Aptos Bold"/>
              <a:ea typeface="Aptos Bold"/>
              <a:cs typeface="Aptos Bold"/>
              <a:sym typeface="Aptos Bold"/>
            </a:endParaRPr>
          </a:p>
          <a:p>
            <a:pPr marL="796883" lvl="1" indent="-398442" algn="l">
              <a:lnSpc>
                <a:spcPts val="4429"/>
              </a:lnSpc>
              <a:buFont typeface="Arial"/>
              <a:buChar char="•"/>
            </a:pP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Establish a process for RJAs to apply for funding from the state for </a:t>
            </a:r>
            <a:r>
              <a:rPr lang="en-US" sz="369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construction of new facilities or expansions and improvements</a:t>
            </a: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of existing facilities. </a:t>
            </a:r>
          </a:p>
          <a:p>
            <a:pPr algn="l">
              <a:lnSpc>
                <a:spcPts val="2400"/>
              </a:lnSpc>
            </a:pPr>
            <a:endParaRPr lang="en-US" sz="3690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796883" lvl="1" indent="-398442" algn="l">
              <a:lnSpc>
                <a:spcPts val="4429"/>
              </a:lnSpc>
              <a:buFont typeface="Arial"/>
              <a:buChar char="•"/>
            </a:pP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Provide a </a:t>
            </a:r>
            <a:r>
              <a:rPr lang="en-US" sz="369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$1 million incentive grant </a:t>
            </a: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to any fiscal court that establishes a new RJA or joins an existing RJA; provide a </a:t>
            </a:r>
            <a:r>
              <a:rPr lang="en-US" sz="369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$500,000 incentive grant</a:t>
            </a: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to each county already in an RJA that agrees to accept a new county into the authority.</a:t>
            </a:r>
          </a:p>
          <a:p>
            <a:pPr algn="l">
              <a:lnSpc>
                <a:spcPts val="2400"/>
              </a:lnSpc>
            </a:pPr>
            <a:endParaRPr lang="en-US" sz="3690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796883" lvl="1" indent="-398442" algn="l">
              <a:lnSpc>
                <a:spcPts val="4429"/>
              </a:lnSpc>
              <a:spcBef>
                <a:spcPct val="0"/>
              </a:spcBef>
              <a:buFont typeface="Arial"/>
              <a:buChar char="•"/>
            </a:pP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Allow </a:t>
            </a:r>
            <a:r>
              <a:rPr lang="en-US" sz="369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96-hour holdover </a:t>
            </a: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facilities.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3690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796883" lvl="1" indent="-398442" algn="l">
              <a:lnSpc>
                <a:spcPts val="4429"/>
              </a:lnSpc>
              <a:spcBef>
                <a:spcPct val="0"/>
              </a:spcBef>
              <a:buFont typeface="Arial"/>
              <a:buChar char="•"/>
            </a:pP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Allow the jailer of each county participating in a RJA to automatically</a:t>
            </a:r>
          </a:p>
          <a:p>
            <a:pPr algn="l">
              <a:lnSpc>
                <a:spcPts val="4429"/>
              </a:lnSpc>
              <a:spcBef>
                <a:spcPct val="0"/>
              </a:spcBef>
            </a:pP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       be a </a:t>
            </a:r>
            <a:r>
              <a:rPr lang="en-US" sz="369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member of the RJA board</a:t>
            </a:r>
            <a:r>
              <a:rPr lang="en-US" sz="369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7638" y="-84315"/>
            <a:ext cx="18583265" cy="10455640"/>
            <a:chOff x="0" y="0"/>
            <a:chExt cx="24777687" cy="139408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77700" cy="13940789"/>
            </a:xfrm>
            <a:custGeom>
              <a:avLst/>
              <a:gdLst/>
              <a:ahLst/>
              <a:cxnLst/>
              <a:rect l="l" t="t" r="r" b="b"/>
              <a:pathLst>
                <a:path w="24777700" h="13940789">
                  <a:moveTo>
                    <a:pt x="0" y="0"/>
                  </a:moveTo>
                  <a:lnTo>
                    <a:pt x="24777700" y="0"/>
                  </a:lnTo>
                  <a:lnTo>
                    <a:pt x="24777700" y="13940789"/>
                  </a:lnTo>
                  <a:lnTo>
                    <a:pt x="0" y="13940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5177" y="4925330"/>
            <a:ext cx="4637646" cy="4634560"/>
            <a:chOff x="0" y="0"/>
            <a:chExt cx="6183528" cy="61794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3503" cy="6179439"/>
            </a:xfrm>
            <a:custGeom>
              <a:avLst/>
              <a:gdLst/>
              <a:ahLst/>
              <a:cxnLst/>
              <a:rect l="l" t="t" r="r" b="b"/>
              <a:pathLst>
                <a:path w="6183503" h="6179439">
                  <a:moveTo>
                    <a:pt x="0" y="3089656"/>
                  </a:moveTo>
                  <a:cubicBezTo>
                    <a:pt x="0" y="1383284"/>
                    <a:pt x="1384173" y="0"/>
                    <a:pt x="3091815" y="0"/>
                  </a:cubicBezTo>
                  <a:cubicBezTo>
                    <a:pt x="4799457" y="0"/>
                    <a:pt x="6183503" y="1383284"/>
                    <a:pt x="6183503" y="3089656"/>
                  </a:cubicBezTo>
                  <a:cubicBezTo>
                    <a:pt x="6183503" y="4796028"/>
                    <a:pt x="4799330" y="6179439"/>
                    <a:pt x="3091815" y="6179439"/>
                  </a:cubicBezTo>
                  <a:cubicBezTo>
                    <a:pt x="1384300" y="6179439"/>
                    <a:pt x="0" y="4796155"/>
                    <a:pt x="0" y="308965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424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25177" y="4925330"/>
            <a:ext cx="4637646" cy="4634560"/>
            <a:chOff x="0" y="0"/>
            <a:chExt cx="6183528" cy="617941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83503" cy="6179439"/>
            </a:xfrm>
            <a:custGeom>
              <a:avLst/>
              <a:gdLst/>
              <a:ahLst/>
              <a:cxnLst/>
              <a:rect l="l" t="t" r="r" b="b"/>
              <a:pathLst>
                <a:path w="6183503" h="6179439">
                  <a:moveTo>
                    <a:pt x="0" y="3089656"/>
                  </a:moveTo>
                  <a:cubicBezTo>
                    <a:pt x="0" y="1383284"/>
                    <a:pt x="1384173" y="0"/>
                    <a:pt x="3091815" y="0"/>
                  </a:cubicBezTo>
                  <a:cubicBezTo>
                    <a:pt x="4799457" y="0"/>
                    <a:pt x="6183503" y="1383284"/>
                    <a:pt x="6183503" y="3089656"/>
                  </a:cubicBezTo>
                  <a:cubicBezTo>
                    <a:pt x="6183503" y="4796028"/>
                    <a:pt x="4799330" y="6179439"/>
                    <a:pt x="3091815" y="6179439"/>
                  </a:cubicBezTo>
                  <a:cubicBezTo>
                    <a:pt x="1384300" y="6179439"/>
                    <a:pt x="0" y="4796155"/>
                    <a:pt x="0" y="3089656"/>
                  </a:cubicBezTo>
                  <a:close/>
                </a:path>
              </a:pathLst>
            </a:custGeom>
            <a:solidFill>
              <a:srgbClr val="FFFFFF"/>
            </a:solidFill>
            <a:ln w="238125" cap="sq">
              <a:solidFill>
                <a:srgbClr val="EE5D5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7379986" y="5663818"/>
            <a:ext cx="3528028" cy="3157585"/>
          </a:xfrm>
          <a:custGeom>
            <a:avLst/>
            <a:gdLst/>
            <a:ahLst/>
            <a:cxnLst/>
            <a:rect l="l" t="t" r="r" b="b"/>
            <a:pathLst>
              <a:path w="3528028" h="3157585">
                <a:moveTo>
                  <a:pt x="0" y="0"/>
                </a:moveTo>
                <a:lnTo>
                  <a:pt x="3528028" y="0"/>
                </a:lnTo>
                <a:lnTo>
                  <a:pt x="3528028" y="3157584"/>
                </a:lnTo>
                <a:lnTo>
                  <a:pt x="0" y="3157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-56198" y="984142"/>
            <a:ext cx="18400385" cy="359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Clarify Responsibility for </a:t>
            </a:r>
          </a:p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Pre-Trial Felony Detainees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AutoShape 9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74519" y="136165"/>
            <a:ext cx="12307815" cy="9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Who’s responsibile: Felony charges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9419" y="3141145"/>
            <a:ext cx="17749161" cy="5266477"/>
            <a:chOff x="0" y="0"/>
            <a:chExt cx="23665548" cy="7021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665562" cy="7021957"/>
            </a:xfrm>
            <a:custGeom>
              <a:avLst/>
              <a:gdLst/>
              <a:ahLst/>
              <a:cxnLst/>
              <a:rect l="l" t="t" r="r" b="b"/>
              <a:pathLst>
                <a:path w="23665562" h="7021957">
                  <a:moveTo>
                    <a:pt x="165100" y="0"/>
                  </a:moveTo>
                  <a:lnTo>
                    <a:pt x="23500462" y="0"/>
                  </a:lnTo>
                  <a:cubicBezTo>
                    <a:pt x="23591644" y="0"/>
                    <a:pt x="23665562" y="73918"/>
                    <a:pt x="23665562" y="165100"/>
                  </a:cubicBezTo>
                  <a:lnTo>
                    <a:pt x="23665562" y="6856857"/>
                  </a:lnTo>
                  <a:cubicBezTo>
                    <a:pt x="23665562" y="6948039"/>
                    <a:pt x="23591644" y="7021957"/>
                    <a:pt x="23500462" y="7021957"/>
                  </a:cubicBezTo>
                  <a:lnTo>
                    <a:pt x="165100" y="7021957"/>
                  </a:lnTo>
                  <a:cubicBezTo>
                    <a:pt x="121313" y="7021957"/>
                    <a:pt x="79319" y="7004562"/>
                    <a:pt x="48357" y="6973600"/>
                  </a:cubicBezTo>
                  <a:cubicBezTo>
                    <a:pt x="17394" y="6942637"/>
                    <a:pt x="0" y="6900644"/>
                    <a:pt x="0" y="6856857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62455" y="3439546"/>
            <a:ext cx="17363081" cy="4669675"/>
            <a:chOff x="0" y="0"/>
            <a:chExt cx="23150774" cy="6226234"/>
          </a:xfrm>
        </p:grpSpPr>
        <p:sp>
          <p:nvSpPr>
            <p:cNvPr id="14" name="Freeform 14"/>
            <p:cNvSpPr/>
            <p:nvPr/>
          </p:nvSpPr>
          <p:spPr>
            <a:xfrm>
              <a:off x="501271" y="1942618"/>
              <a:ext cx="1327419" cy="1634991"/>
            </a:xfrm>
            <a:custGeom>
              <a:avLst/>
              <a:gdLst/>
              <a:ahLst/>
              <a:cxnLst/>
              <a:rect l="l" t="t" r="r" b="b"/>
              <a:pathLst>
                <a:path w="1327419" h="1634991">
                  <a:moveTo>
                    <a:pt x="0" y="0"/>
                  </a:moveTo>
                  <a:lnTo>
                    <a:pt x="1327419" y="0"/>
                  </a:lnTo>
                  <a:lnTo>
                    <a:pt x="1327419" y="1634991"/>
                  </a:lnTo>
                  <a:lnTo>
                    <a:pt x="0" y="1634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1072234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 rot="-10800000">
              <a:off x="15159671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567800" y="0"/>
              <a:ext cx="12591870" cy="1119306"/>
              <a:chOff x="0" y="0"/>
              <a:chExt cx="1812860" cy="16114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12860" cy="161147"/>
              </a:xfrm>
              <a:custGeom>
                <a:avLst/>
                <a:gdLst/>
                <a:ahLst/>
                <a:cxnLst/>
                <a:rect l="l" t="t" r="r" b="b"/>
                <a:pathLst>
                  <a:path w="1812860" h="161147">
                    <a:moveTo>
                      <a:pt x="11528" y="0"/>
                    </a:moveTo>
                    <a:lnTo>
                      <a:pt x="1801332" y="0"/>
                    </a:lnTo>
                    <a:cubicBezTo>
                      <a:pt x="1804389" y="0"/>
                      <a:pt x="1807322" y="1215"/>
                      <a:pt x="1809484" y="3377"/>
                    </a:cubicBezTo>
                    <a:cubicBezTo>
                      <a:pt x="1811645" y="5538"/>
                      <a:pt x="1812860" y="8471"/>
                      <a:pt x="1812860" y="11528"/>
                    </a:cubicBezTo>
                    <a:lnTo>
                      <a:pt x="1812860" y="149619"/>
                    </a:lnTo>
                    <a:cubicBezTo>
                      <a:pt x="1812860" y="152677"/>
                      <a:pt x="1811645" y="155609"/>
                      <a:pt x="1809484" y="157771"/>
                    </a:cubicBezTo>
                    <a:cubicBezTo>
                      <a:pt x="1807322" y="159933"/>
                      <a:pt x="1804389" y="161147"/>
                      <a:pt x="1801332" y="161147"/>
                    </a:cubicBezTo>
                    <a:lnTo>
                      <a:pt x="11528" y="161147"/>
                    </a:lnTo>
                    <a:cubicBezTo>
                      <a:pt x="8471" y="161147"/>
                      <a:pt x="5538" y="159933"/>
                      <a:pt x="3377" y="157771"/>
                    </a:cubicBezTo>
                    <a:cubicBezTo>
                      <a:pt x="1215" y="155609"/>
                      <a:pt x="0" y="152677"/>
                      <a:pt x="0" y="149619"/>
                    </a:cubicBezTo>
                    <a:lnTo>
                      <a:pt x="0" y="11528"/>
                    </a:lnTo>
                    <a:cubicBezTo>
                      <a:pt x="0" y="8471"/>
                      <a:pt x="1215" y="5538"/>
                      <a:pt x="3377" y="3377"/>
                    </a:cubicBezTo>
                    <a:cubicBezTo>
                      <a:pt x="5538" y="1215"/>
                      <a:pt x="8471" y="0"/>
                      <a:pt x="11528" y="0"/>
                    </a:cubicBezTo>
                    <a:close/>
                  </a:path>
                </a:pathLst>
              </a:custGeom>
              <a:solidFill>
                <a:srgbClr val="003C7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0"/>
                <a:ext cx="1812860" cy="161147"/>
              </a:xfrm>
              <a:prstGeom prst="rect">
                <a:avLst/>
              </a:prstGeom>
            </p:spPr>
            <p:txBody>
              <a:bodyPr lIns="71437" tIns="71437" rIns="71437" bIns="71437" rtlCol="0" anchor="ctr"/>
              <a:lstStyle/>
              <a:p>
                <a:pPr algn="ctr">
                  <a:lnSpc>
                    <a:spcPts val="3600"/>
                  </a:lnSpc>
                </a:pPr>
                <a:r>
                  <a:rPr lang="en-US" sz="3000" b="1">
                    <a:solidFill>
                      <a:srgbClr val="FFFFF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County Bears All Costs</a:t>
                </a:r>
              </a:p>
            </p:txBody>
          </p:sp>
        </p:grpSp>
        <p:sp>
          <p:nvSpPr>
            <p:cNvPr id="20" name="AutoShape 20"/>
            <p:cNvSpPr/>
            <p:nvPr/>
          </p:nvSpPr>
          <p:spPr>
            <a:xfrm>
              <a:off x="1164980" y="4124759"/>
              <a:ext cx="20820813" cy="0"/>
            </a:xfrm>
            <a:prstGeom prst="line">
              <a:avLst/>
            </a:prstGeom>
            <a:ln w="101600" cap="flat">
              <a:solidFill>
                <a:srgbClr val="EE5D5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1776713" y="3848197"/>
              <a:ext cx="555312" cy="555312"/>
              <a:chOff x="0" y="0"/>
              <a:chExt cx="6350000" cy="635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83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887325" y="3829530"/>
              <a:ext cx="555312" cy="555312"/>
              <a:chOff x="0" y="0"/>
              <a:chExt cx="6350000" cy="6350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83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AutoShape 25"/>
            <p:cNvSpPr/>
            <p:nvPr/>
          </p:nvSpPr>
          <p:spPr>
            <a:xfrm flipH="1" flipV="1">
              <a:off x="2585145" y="4743910"/>
              <a:ext cx="0" cy="962352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705729" y="3231056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024168" y="3524365"/>
              <a:ext cx="1087263" cy="1066810"/>
            </a:xfrm>
            <a:custGeom>
              <a:avLst/>
              <a:gdLst/>
              <a:ahLst/>
              <a:cxnLst/>
              <a:rect l="l" t="t" r="r" b="b"/>
              <a:pathLst>
                <a:path w="1087263" h="1066810">
                  <a:moveTo>
                    <a:pt x="0" y="0"/>
                  </a:moveTo>
                  <a:lnTo>
                    <a:pt x="1087264" y="0"/>
                  </a:lnTo>
                  <a:lnTo>
                    <a:pt x="1087264" y="1066810"/>
                  </a:lnTo>
                  <a:lnTo>
                    <a:pt x="0" y="1066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AutoShape 28"/>
            <p:cNvSpPr/>
            <p:nvPr/>
          </p:nvSpPr>
          <p:spPr>
            <a:xfrm flipV="1">
              <a:off x="4342595" y="2760114"/>
              <a:ext cx="0" cy="796918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3429872" y="325086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2" y="0"/>
                  </a:lnTo>
                  <a:lnTo>
                    <a:pt x="1724142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3696572" y="3470347"/>
              <a:ext cx="1190447" cy="1273678"/>
            </a:xfrm>
            <a:custGeom>
              <a:avLst/>
              <a:gdLst/>
              <a:ahLst/>
              <a:cxnLst/>
              <a:rect l="l" t="t" r="r" b="b"/>
              <a:pathLst>
                <a:path w="1190447" h="1273678">
                  <a:moveTo>
                    <a:pt x="0" y="0"/>
                  </a:moveTo>
                  <a:lnTo>
                    <a:pt x="1190447" y="0"/>
                  </a:lnTo>
                  <a:lnTo>
                    <a:pt x="1190447" y="1273678"/>
                  </a:lnTo>
                  <a:lnTo>
                    <a:pt x="0" y="127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120027" y="4057113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9"/>
                  </a:lnTo>
                  <a:lnTo>
                    <a:pt x="0" y="171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1410497" y="4288768"/>
              <a:ext cx="1152342" cy="1158075"/>
            </a:xfrm>
            <a:custGeom>
              <a:avLst/>
              <a:gdLst/>
              <a:ahLst/>
              <a:cxnLst/>
              <a:rect l="l" t="t" r="r" b="b"/>
              <a:pathLst>
                <a:path w="1152342" h="1158075">
                  <a:moveTo>
                    <a:pt x="0" y="0"/>
                  </a:moveTo>
                  <a:lnTo>
                    <a:pt x="1152342" y="0"/>
                  </a:lnTo>
                  <a:lnTo>
                    <a:pt x="1152342" y="1158074"/>
                  </a:lnTo>
                  <a:lnTo>
                    <a:pt x="0" y="1158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AutoShape 33"/>
            <p:cNvSpPr/>
            <p:nvPr/>
          </p:nvSpPr>
          <p:spPr>
            <a:xfrm flipV="1">
              <a:off x="14291073" y="4823628"/>
              <a:ext cx="0" cy="962352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3435528" y="325086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3808192" y="3470347"/>
              <a:ext cx="1294978" cy="1234066"/>
            </a:xfrm>
            <a:custGeom>
              <a:avLst/>
              <a:gdLst/>
              <a:ahLst/>
              <a:cxnLst/>
              <a:rect l="l" t="t" r="r" b="b"/>
              <a:pathLst>
                <a:path w="1294978" h="1234066">
                  <a:moveTo>
                    <a:pt x="0" y="0"/>
                  </a:moveTo>
                  <a:lnTo>
                    <a:pt x="1294978" y="0"/>
                  </a:lnTo>
                  <a:lnTo>
                    <a:pt x="1294978" y="1234066"/>
                  </a:lnTo>
                  <a:lnTo>
                    <a:pt x="0" y="1234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351" r="-39818" b="-13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1139885" y="2374731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9"/>
                  </a:lnTo>
                  <a:lnTo>
                    <a:pt x="0" y="171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1309099" y="2584329"/>
              <a:ext cx="1372663" cy="1313060"/>
            </a:xfrm>
            <a:custGeom>
              <a:avLst/>
              <a:gdLst/>
              <a:ahLst/>
              <a:cxnLst/>
              <a:rect l="l" t="t" r="r" b="b"/>
              <a:pathLst>
                <a:path w="1372663" h="1313060">
                  <a:moveTo>
                    <a:pt x="0" y="0"/>
                  </a:moveTo>
                  <a:lnTo>
                    <a:pt x="1372663" y="0"/>
                  </a:lnTo>
                  <a:lnTo>
                    <a:pt x="1372663" y="1313060"/>
                  </a:lnTo>
                  <a:lnTo>
                    <a:pt x="0" y="1313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27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1177328" y="1868814"/>
              <a:ext cx="1782599" cy="1782599"/>
            </a:xfrm>
            <a:custGeom>
              <a:avLst/>
              <a:gdLst/>
              <a:ahLst/>
              <a:cxnLst/>
              <a:rect l="l" t="t" r="r" b="b"/>
              <a:pathLst>
                <a:path w="1782599" h="1782599">
                  <a:moveTo>
                    <a:pt x="0" y="0"/>
                  </a:moveTo>
                  <a:lnTo>
                    <a:pt x="1782600" y="0"/>
                  </a:lnTo>
                  <a:lnTo>
                    <a:pt x="1782600" y="1782599"/>
                  </a:lnTo>
                  <a:lnTo>
                    <a:pt x="0" y="1782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 rot="5400000">
              <a:off x="16819617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 rot="-10800000">
              <a:off x="20819093" y="355902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2"/>
                  </a:lnTo>
                  <a:lnTo>
                    <a:pt x="0" y="1512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17319948" y="0"/>
              <a:ext cx="4255601" cy="1119306"/>
              <a:chOff x="0" y="0"/>
              <a:chExt cx="612682" cy="16114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612682" cy="161147"/>
              </a:xfrm>
              <a:custGeom>
                <a:avLst/>
                <a:gdLst/>
                <a:ahLst/>
                <a:cxnLst/>
                <a:rect l="l" t="t" r="r" b="b"/>
                <a:pathLst>
                  <a:path w="612682" h="161147">
                    <a:moveTo>
                      <a:pt x="34111" y="0"/>
                    </a:moveTo>
                    <a:lnTo>
                      <a:pt x="578571" y="0"/>
                    </a:lnTo>
                    <a:cubicBezTo>
                      <a:pt x="587618" y="0"/>
                      <a:pt x="596294" y="3594"/>
                      <a:pt x="602691" y="9991"/>
                    </a:cubicBezTo>
                    <a:cubicBezTo>
                      <a:pt x="609088" y="16388"/>
                      <a:pt x="612682" y="25064"/>
                      <a:pt x="612682" y="34111"/>
                    </a:cubicBezTo>
                    <a:lnTo>
                      <a:pt x="612682" y="127037"/>
                    </a:lnTo>
                    <a:cubicBezTo>
                      <a:pt x="612682" y="136083"/>
                      <a:pt x="609088" y="144760"/>
                      <a:pt x="602691" y="151157"/>
                    </a:cubicBezTo>
                    <a:cubicBezTo>
                      <a:pt x="596294" y="157554"/>
                      <a:pt x="587618" y="161147"/>
                      <a:pt x="578571" y="161147"/>
                    </a:cubicBezTo>
                    <a:lnTo>
                      <a:pt x="34111" y="161147"/>
                    </a:lnTo>
                    <a:cubicBezTo>
                      <a:pt x="25064" y="161147"/>
                      <a:pt x="16388" y="157554"/>
                      <a:pt x="9991" y="151157"/>
                    </a:cubicBezTo>
                    <a:cubicBezTo>
                      <a:pt x="3594" y="144760"/>
                      <a:pt x="0" y="136083"/>
                      <a:pt x="0" y="127037"/>
                    </a:cubicBezTo>
                    <a:lnTo>
                      <a:pt x="0" y="34111"/>
                    </a:lnTo>
                    <a:cubicBezTo>
                      <a:pt x="0" y="25064"/>
                      <a:pt x="3594" y="16388"/>
                      <a:pt x="9991" y="9991"/>
                    </a:cubicBezTo>
                    <a:cubicBezTo>
                      <a:pt x="16388" y="3594"/>
                      <a:pt x="25064" y="0"/>
                      <a:pt x="34111" y="0"/>
                    </a:cubicBezTo>
                    <a:close/>
                  </a:path>
                </a:pathLst>
              </a:custGeom>
              <a:solidFill>
                <a:srgbClr val="FFBD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0"/>
                <a:ext cx="612682" cy="161147"/>
              </a:xfrm>
              <a:prstGeom prst="rect">
                <a:avLst/>
              </a:prstGeom>
            </p:spPr>
            <p:txBody>
              <a:bodyPr lIns="71437" tIns="71437" rIns="71437" bIns="71437" rtlCol="0" anchor="ctr"/>
              <a:lstStyle/>
              <a:p>
                <a:pPr algn="ctr">
                  <a:lnSpc>
                    <a:spcPts val="3600"/>
                  </a:lnSpc>
                </a:pPr>
                <a:r>
                  <a:rPr lang="en-US" sz="3000" b="1">
                    <a:solidFill>
                      <a:srgbClr val="FFFFF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State Per Diem</a:t>
                </a:r>
              </a:p>
            </p:txBody>
          </p:sp>
        </p:grpSp>
        <p:sp>
          <p:nvSpPr>
            <p:cNvPr id="44" name="AutoShape 44"/>
            <p:cNvSpPr/>
            <p:nvPr/>
          </p:nvSpPr>
          <p:spPr>
            <a:xfrm flipV="1">
              <a:off x="16644042" y="2703275"/>
              <a:ext cx="0" cy="796918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5731171" y="322125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2" y="0"/>
                  </a:lnTo>
                  <a:lnTo>
                    <a:pt x="1724142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15972429" y="3440737"/>
              <a:ext cx="1190447" cy="1273678"/>
            </a:xfrm>
            <a:custGeom>
              <a:avLst/>
              <a:gdLst/>
              <a:ahLst/>
              <a:cxnLst/>
              <a:rect l="l" t="t" r="r" b="b"/>
              <a:pathLst>
                <a:path w="1190447" h="1273678">
                  <a:moveTo>
                    <a:pt x="0" y="0"/>
                  </a:moveTo>
                  <a:lnTo>
                    <a:pt x="1190448" y="0"/>
                  </a:lnTo>
                  <a:lnTo>
                    <a:pt x="1190448" y="1273678"/>
                  </a:lnTo>
                  <a:lnTo>
                    <a:pt x="0" y="127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209243" y="1779240"/>
              <a:ext cx="2427741" cy="838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Grand Jury</a:t>
              </a:r>
            </a:p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Indictment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4743910"/>
              <a:ext cx="2329961" cy="5882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2"/>
                </a:lnSpc>
                <a:spcBef>
                  <a:spcPct val="0"/>
                </a:spcBef>
              </a:pPr>
              <a:r>
                <a:rPr lang="en-US" sz="28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Arrest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3231885" y="5807170"/>
              <a:ext cx="2131428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Verdict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92489" y="5769762"/>
              <a:ext cx="3150623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Arraignment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0484470" y="1868814"/>
              <a:ext cx="3034972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Plea Agreement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132400" y="5807170"/>
              <a:ext cx="1711771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Trial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5133627" y="2198304"/>
              <a:ext cx="2919230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8"/>
                </a:lnSpc>
                <a:spcBef>
                  <a:spcPct val="0"/>
                </a:spcBef>
              </a:pPr>
              <a:r>
                <a:rPr lang="en-US" sz="2090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Sentencing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0820813" y="4743910"/>
              <a:ext cx="2329961" cy="5882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2"/>
                </a:lnSpc>
                <a:spcBef>
                  <a:spcPct val="0"/>
                </a:spcBef>
              </a:pPr>
              <a:r>
                <a:rPr lang="en-US" sz="28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Release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AutoShape 9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874519" y="136165"/>
            <a:ext cx="7523668" cy="9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Credit for time served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69419" y="1864681"/>
            <a:ext cx="17749161" cy="7819405"/>
            <a:chOff x="0" y="0"/>
            <a:chExt cx="23665548" cy="104258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665562" cy="10425854"/>
            </a:xfrm>
            <a:custGeom>
              <a:avLst/>
              <a:gdLst/>
              <a:ahLst/>
              <a:cxnLst/>
              <a:rect l="l" t="t" r="r" b="b"/>
              <a:pathLst>
                <a:path w="23665562" h="10425854">
                  <a:moveTo>
                    <a:pt x="165100" y="0"/>
                  </a:moveTo>
                  <a:lnTo>
                    <a:pt x="23500462" y="0"/>
                  </a:lnTo>
                  <a:cubicBezTo>
                    <a:pt x="23591644" y="0"/>
                    <a:pt x="23665562" y="73918"/>
                    <a:pt x="23665562" y="165100"/>
                  </a:cubicBezTo>
                  <a:lnTo>
                    <a:pt x="23665562" y="10260754"/>
                  </a:lnTo>
                  <a:cubicBezTo>
                    <a:pt x="23665562" y="10304541"/>
                    <a:pt x="23648167" y="10346534"/>
                    <a:pt x="23617205" y="10377497"/>
                  </a:cubicBezTo>
                  <a:cubicBezTo>
                    <a:pt x="23586242" y="10408459"/>
                    <a:pt x="23544250" y="10425854"/>
                    <a:pt x="23500462" y="10425854"/>
                  </a:cubicBezTo>
                  <a:lnTo>
                    <a:pt x="165100" y="10425854"/>
                  </a:lnTo>
                  <a:cubicBezTo>
                    <a:pt x="73918" y="10425854"/>
                    <a:pt x="0" y="10351936"/>
                    <a:pt x="0" y="10260754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62460" y="2216468"/>
            <a:ext cx="17363081" cy="7115831"/>
            <a:chOff x="0" y="0"/>
            <a:chExt cx="23150774" cy="9487774"/>
          </a:xfrm>
        </p:grpSpPr>
        <p:sp>
          <p:nvSpPr>
            <p:cNvPr id="14" name="Freeform 14"/>
            <p:cNvSpPr/>
            <p:nvPr/>
          </p:nvSpPr>
          <p:spPr>
            <a:xfrm>
              <a:off x="501271" y="1942618"/>
              <a:ext cx="1327419" cy="1634991"/>
            </a:xfrm>
            <a:custGeom>
              <a:avLst/>
              <a:gdLst/>
              <a:ahLst/>
              <a:cxnLst/>
              <a:rect l="l" t="t" r="r" b="b"/>
              <a:pathLst>
                <a:path w="1327419" h="1634991">
                  <a:moveTo>
                    <a:pt x="0" y="0"/>
                  </a:moveTo>
                  <a:lnTo>
                    <a:pt x="1327419" y="0"/>
                  </a:lnTo>
                  <a:lnTo>
                    <a:pt x="1327419" y="1634991"/>
                  </a:lnTo>
                  <a:lnTo>
                    <a:pt x="0" y="1634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 rot="5400000">
              <a:off x="1072234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/>
            <p:cNvSpPr/>
            <p:nvPr/>
          </p:nvSpPr>
          <p:spPr>
            <a:xfrm rot="-10800000">
              <a:off x="15159671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567800" y="0"/>
              <a:ext cx="12591870" cy="1119306"/>
              <a:chOff x="0" y="0"/>
              <a:chExt cx="1812860" cy="16114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12860" cy="161147"/>
              </a:xfrm>
              <a:custGeom>
                <a:avLst/>
                <a:gdLst/>
                <a:ahLst/>
                <a:cxnLst/>
                <a:rect l="l" t="t" r="r" b="b"/>
                <a:pathLst>
                  <a:path w="1812860" h="161147">
                    <a:moveTo>
                      <a:pt x="11528" y="0"/>
                    </a:moveTo>
                    <a:lnTo>
                      <a:pt x="1801332" y="0"/>
                    </a:lnTo>
                    <a:cubicBezTo>
                      <a:pt x="1804389" y="0"/>
                      <a:pt x="1807322" y="1215"/>
                      <a:pt x="1809484" y="3377"/>
                    </a:cubicBezTo>
                    <a:cubicBezTo>
                      <a:pt x="1811645" y="5538"/>
                      <a:pt x="1812860" y="8471"/>
                      <a:pt x="1812860" y="11528"/>
                    </a:cubicBezTo>
                    <a:lnTo>
                      <a:pt x="1812860" y="149619"/>
                    </a:lnTo>
                    <a:cubicBezTo>
                      <a:pt x="1812860" y="152677"/>
                      <a:pt x="1811645" y="155609"/>
                      <a:pt x="1809484" y="157771"/>
                    </a:cubicBezTo>
                    <a:cubicBezTo>
                      <a:pt x="1807322" y="159933"/>
                      <a:pt x="1804389" y="161147"/>
                      <a:pt x="1801332" y="161147"/>
                    </a:cubicBezTo>
                    <a:lnTo>
                      <a:pt x="11528" y="161147"/>
                    </a:lnTo>
                    <a:cubicBezTo>
                      <a:pt x="8471" y="161147"/>
                      <a:pt x="5538" y="159933"/>
                      <a:pt x="3377" y="157771"/>
                    </a:cubicBezTo>
                    <a:cubicBezTo>
                      <a:pt x="1215" y="155609"/>
                      <a:pt x="0" y="152677"/>
                      <a:pt x="0" y="149619"/>
                    </a:cubicBezTo>
                    <a:lnTo>
                      <a:pt x="0" y="11528"/>
                    </a:lnTo>
                    <a:cubicBezTo>
                      <a:pt x="0" y="8471"/>
                      <a:pt x="1215" y="5538"/>
                      <a:pt x="3377" y="3377"/>
                    </a:cubicBezTo>
                    <a:cubicBezTo>
                      <a:pt x="5538" y="1215"/>
                      <a:pt x="8471" y="0"/>
                      <a:pt x="11528" y="0"/>
                    </a:cubicBezTo>
                    <a:close/>
                  </a:path>
                </a:pathLst>
              </a:custGeom>
              <a:solidFill>
                <a:srgbClr val="003C7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0"/>
                <a:ext cx="1812860" cy="161147"/>
              </a:xfrm>
              <a:prstGeom prst="rect">
                <a:avLst/>
              </a:prstGeom>
            </p:spPr>
            <p:txBody>
              <a:bodyPr lIns="71437" tIns="71437" rIns="71437" bIns="71437" rtlCol="0" anchor="ctr"/>
              <a:lstStyle/>
              <a:p>
                <a:pPr algn="ctr">
                  <a:lnSpc>
                    <a:spcPts val="3600"/>
                  </a:lnSpc>
                </a:pPr>
                <a:r>
                  <a:rPr lang="en-US" sz="3000" b="1">
                    <a:solidFill>
                      <a:srgbClr val="FFFFF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County Bears All Costs</a:t>
                </a:r>
              </a:p>
            </p:txBody>
          </p:sp>
        </p:grpSp>
        <p:sp>
          <p:nvSpPr>
            <p:cNvPr id="20" name="AutoShape 20"/>
            <p:cNvSpPr/>
            <p:nvPr/>
          </p:nvSpPr>
          <p:spPr>
            <a:xfrm>
              <a:off x="1164980" y="4124759"/>
              <a:ext cx="20820813" cy="0"/>
            </a:xfrm>
            <a:prstGeom prst="line">
              <a:avLst/>
            </a:prstGeom>
            <a:ln w="101600" cap="flat">
              <a:solidFill>
                <a:srgbClr val="EE5D5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1776713" y="3848197"/>
              <a:ext cx="555312" cy="555312"/>
              <a:chOff x="0" y="0"/>
              <a:chExt cx="6350000" cy="63500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83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887325" y="3829530"/>
              <a:ext cx="555312" cy="555312"/>
              <a:chOff x="0" y="0"/>
              <a:chExt cx="6350000" cy="6350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008381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AutoShape 25"/>
            <p:cNvSpPr/>
            <p:nvPr/>
          </p:nvSpPr>
          <p:spPr>
            <a:xfrm flipH="1" flipV="1">
              <a:off x="2585145" y="4743910"/>
              <a:ext cx="0" cy="962352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705729" y="3231056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024168" y="3524365"/>
              <a:ext cx="1087263" cy="1066810"/>
            </a:xfrm>
            <a:custGeom>
              <a:avLst/>
              <a:gdLst/>
              <a:ahLst/>
              <a:cxnLst/>
              <a:rect l="l" t="t" r="r" b="b"/>
              <a:pathLst>
                <a:path w="1087263" h="1066810">
                  <a:moveTo>
                    <a:pt x="0" y="0"/>
                  </a:moveTo>
                  <a:lnTo>
                    <a:pt x="1087264" y="0"/>
                  </a:lnTo>
                  <a:lnTo>
                    <a:pt x="1087264" y="1066810"/>
                  </a:lnTo>
                  <a:lnTo>
                    <a:pt x="0" y="1066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AutoShape 28"/>
            <p:cNvSpPr/>
            <p:nvPr/>
          </p:nvSpPr>
          <p:spPr>
            <a:xfrm flipV="1">
              <a:off x="4342595" y="2760114"/>
              <a:ext cx="0" cy="796918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3429872" y="325086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2" y="0"/>
                  </a:lnTo>
                  <a:lnTo>
                    <a:pt x="1724142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3696572" y="3470347"/>
              <a:ext cx="1190447" cy="1273678"/>
            </a:xfrm>
            <a:custGeom>
              <a:avLst/>
              <a:gdLst/>
              <a:ahLst/>
              <a:cxnLst/>
              <a:rect l="l" t="t" r="r" b="b"/>
              <a:pathLst>
                <a:path w="1190447" h="1273678">
                  <a:moveTo>
                    <a:pt x="0" y="0"/>
                  </a:moveTo>
                  <a:lnTo>
                    <a:pt x="1190447" y="0"/>
                  </a:lnTo>
                  <a:lnTo>
                    <a:pt x="1190447" y="1273678"/>
                  </a:lnTo>
                  <a:lnTo>
                    <a:pt x="0" y="127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120027" y="4057113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9"/>
                  </a:lnTo>
                  <a:lnTo>
                    <a:pt x="0" y="171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1410497" y="4288768"/>
              <a:ext cx="1152342" cy="1158075"/>
            </a:xfrm>
            <a:custGeom>
              <a:avLst/>
              <a:gdLst/>
              <a:ahLst/>
              <a:cxnLst/>
              <a:rect l="l" t="t" r="r" b="b"/>
              <a:pathLst>
                <a:path w="1152342" h="1158075">
                  <a:moveTo>
                    <a:pt x="0" y="0"/>
                  </a:moveTo>
                  <a:lnTo>
                    <a:pt x="1152342" y="0"/>
                  </a:lnTo>
                  <a:lnTo>
                    <a:pt x="1152342" y="1158074"/>
                  </a:lnTo>
                  <a:lnTo>
                    <a:pt x="0" y="1158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AutoShape 33"/>
            <p:cNvSpPr/>
            <p:nvPr/>
          </p:nvSpPr>
          <p:spPr>
            <a:xfrm flipV="1">
              <a:off x="14291073" y="4823628"/>
              <a:ext cx="0" cy="962352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3435528" y="325086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3808192" y="3470347"/>
              <a:ext cx="1294978" cy="1234066"/>
            </a:xfrm>
            <a:custGeom>
              <a:avLst/>
              <a:gdLst/>
              <a:ahLst/>
              <a:cxnLst/>
              <a:rect l="l" t="t" r="r" b="b"/>
              <a:pathLst>
                <a:path w="1294978" h="1234066">
                  <a:moveTo>
                    <a:pt x="0" y="0"/>
                  </a:moveTo>
                  <a:lnTo>
                    <a:pt x="1294978" y="0"/>
                  </a:lnTo>
                  <a:lnTo>
                    <a:pt x="1294978" y="1234066"/>
                  </a:lnTo>
                  <a:lnTo>
                    <a:pt x="0" y="1234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351" r="-39818" b="-13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1139885" y="2374731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3" y="0"/>
                  </a:lnTo>
                  <a:lnTo>
                    <a:pt x="1724143" y="1712649"/>
                  </a:lnTo>
                  <a:lnTo>
                    <a:pt x="0" y="171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1309099" y="2584329"/>
              <a:ext cx="1372663" cy="1313060"/>
            </a:xfrm>
            <a:custGeom>
              <a:avLst/>
              <a:gdLst/>
              <a:ahLst/>
              <a:cxnLst/>
              <a:rect l="l" t="t" r="r" b="b"/>
              <a:pathLst>
                <a:path w="1372663" h="1313060">
                  <a:moveTo>
                    <a:pt x="0" y="0"/>
                  </a:moveTo>
                  <a:lnTo>
                    <a:pt x="1372663" y="0"/>
                  </a:lnTo>
                  <a:lnTo>
                    <a:pt x="1372663" y="1313060"/>
                  </a:lnTo>
                  <a:lnTo>
                    <a:pt x="0" y="13130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27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1177328" y="1868814"/>
              <a:ext cx="1782599" cy="1782599"/>
            </a:xfrm>
            <a:custGeom>
              <a:avLst/>
              <a:gdLst/>
              <a:ahLst/>
              <a:cxnLst/>
              <a:rect l="l" t="t" r="r" b="b"/>
              <a:pathLst>
                <a:path w="1782599" h="1782599">
                  <a:moveTo>
                    <a:pt x="0" y="0"/>
                  </a:moveTo>
                  <a:lnTo>
                    <a:pt x="1782600" y="0"/>
                  </a:lnTo>
                  <a:lnTo>
                    <a:pt x="1782600" y="1782599"/>
                  </a:lnTo>
                  <a:lnTo>
                    <a:pt x="0" y="1782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9"/>
            <p:cNvSpPr/>
            <p:nvPr/>
          </p:nvSpPr>
          <p:spPr>
            <a:xfrm rot="5400000">
              <a:off x="16819617" y="362851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1"/>
                  </a:lnTo>
                  <a:lnTo>
                    <a:pt x="0" y="1512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0"/>
            <p:cNvSpPr/>
            <p:nvPr/>
          </p:nvSpPr>
          <p:spPr>
            <a:xfrm rot="-10800000">
              <a:off x="20819093" y="355902"/>
              <a:ext cx="1512912" cy="1512912"/>
            </a:xfrm>
            <a:custGeom>
              <a:avLst/>
              <a:gdLst/>
              <a:ahLst/>
              <a:cxnLst/>
              <a:rect l="l" t="t" r="r" b="b"/>
              <a:pathLst>
                <a:path w="1512912" h="1512912">
                  <a:moveTo>
                    <a:pt x="0" y="0"/>
                  </a:moveTo>
                  <a:lnTo>
                    <a:pt x="1512911" y="0"/>
                  </a:lnTo>
                  <a:lnTo>
                    <a:pt x="1512911" y="1512912"/>
                  </a:lnTo>
                  <a:lnTo>
                    <a:pt x="0" y="15129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17319948" y="0"/>
              <a:ext cx="4255601" cy="1119306"/>
              <a:chOff x="0" y="0"/>
              <a:chExt cx="612682" cy="16114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612682" cy="161147"/>
              </a:xfrm>
              <a:custGeom>
                <a:avLst/>
                <a:gdLst/>
                <a:ahLst/>
                <a:cxnLst/>
                <a:rect l="l" t="t" r="r" b="b"/>
                <a:pathLst>
                  <a:path w="612682" h="161147">
                    <a:moveTo>
                      <a:pt x="34111" y="0"/>
                    </a:moveTo>
                    <a:lnTo>
                      <a:pt x="578571" y="0"/>
                    </a:lnTo>
                    <a:cubicBezTo>
                      <a:pt x="587618" y="0"/>
                      <a:pt x="596294" y="3594"/>
                      <a:pt x="602691" y="9991"/>
                    </a:cubicBezTo>
                    <a:cubicBezTo>
                      <a:pt x="609088" y="16388"/>
                      <a:pt x="612682" y="25064"/>
                      <a:pt x="612682" y="34111"/>
                    </a:cubicBezTo>
                    <a:lnTo>
                      <a:pt x="612682" y="127037"/>
                    </a:lnTo>
                    <a:cubicBezTo>
                      <a:pt x="612682" y="136083"/>
                      <a:pt x="609088" y="144760"/>
                      <a:pt x="602691" y="151157"/>
                    </a:cubicBezTo>
                    <a:cubicBezTo>
                      <a:pt x="596294" y="157554"/>
                      <a:pt x="587618" y="161147"/>
                      <a:pt x="578571" y="161147"/>
                    </a:cubicBezTo>
                    <a:lnTo>
                      <a:pt x="34111" y="161147"/>
                    </a:lnTo>
                    <a:cubicBezTo>
                      <a:pt x="25064" y="161147"/>
                      <a:pt x="16388" y="157554"/>
                      <a:pt x="9991" y="151157"/>
                    </a:cubicBezTo>
                    <a:cubicBezTo>
                      <a:pt x="3594" y="144760"/>
                      <a:pt x="0" y="136083"/>
                      <a:pt x="0" y="127037"/>
                    </a:cubicBezTo>
                    <a:lnTo>
                      <a:pt x="0" y="34111"/>
                    </a:lnTo>
                    <a:cubicBezTo>
                      <a:pt x="0" y="25064"/>
                      <a:pt x="3594" y="16388"/>
                      <a:pt x="9991" y="9991"/>
                    </a:cubicBezTo>
                    <a:cubicBezTo>
                      <a:pt x="16388" y="3594"/>
                      <a:pt x="25064" y="0"/>
                      <a:pt x="34111" y="0"/>
                    </a:cubicBezTo>
                    <a:close/>
                  </a:path>
                </a:pathLst>
              </a:custGeom>
              <a:solidFill>
                <a:srgbClr val="FFBD5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0"/>
                <a:ext cx="612682" cy="161147"/>
              </a:xfrm>
              <a:prstGeom prst="rect">
                <a:avLst/>
              </a:prstGeom>
            </p:spPr>
            <p:txBody>
              <a:bodyPr lIns="71437" tIns="71437" rIns="71437" bIns="71437" rtlCol="0" anchor="ctr"/>
              <a:lstStyle/>
              <a:p>
                <a:pPr algn="ctr">
                  <a:lnSpc>
                    <a:spcPts val="3600"/>
                  </a:lnSpc>
                </a:pPr>
                <a:r>
                  <a:rPr lang="en-US" sz="3000" b="1">
                    <a:solidFill>
                      <a:srgbClr val="FFFFF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State Per Diem</a:t>
                </a:r>
              </a:p>
            </p:txBody>
          </p:sp>
        </p:grpSp>
        <p:sp>
          <p:nvSpPr>
            <p:cNvPr id="44" name="Freeform 44"/>
            <p:cNvSpPr/>
            <p:nvPr/>
          </p:nvSpPr>
          <p:spPr>
            <a:xfrm rot="10800000" flipV="1">
              <a:off x="4291943" y="6103480"/>
              <a:ext cx="12067922" cy="2594603"/>
            </a:xfrm>
            <a:custGeom>
              <a:avLst/>
              <a:gdLst/>
              <a:ahLst/>
              <a:cxnLst/>
              <a:rect l="l" t="t" r="r" b="b"/>
              <a:pathLst>
                <a:path w="12067922" h="2594603">
                  <a:moveTo>
                    <a:pt x="12067922" y="0"/>
                  </a:moveTo>
                  <a:lnTo>
                    <a:pt x="0" y="0"/>
                  </a:lnTo>
                  <a:lnTo>
                    <a:pt x="0" y="2594603"/>
                  </a:lnTo>
                  <a:lnTo>
                    <a:pt x="12067922" y="2594603"/>
                  </a:lnTo>
                  <a:lnTo>
                    <a:pt x="12067922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7298359" y="7724834"/>
              <a:ext cx="6856418" cy="1417825"/>
              <a:chOff x="0" y="0"/>
              <a:chExt cx="987123" cy="20412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987123" cy="204125"/>
              </a:xfrm>
              <a:custGeom>
                <a:avLst/>
                <a:gdLst/>
                <a:ahLst/>
                <a:cxnLst/>
                <a:rect l="l" t="t" r="r" b="b"/>
                <a:pathLst>
                  <a:path w="987123" h="204125">
                    <a:moveTo>
                      <a:pt x="21172" y="0"/>
                    </a:moveTo>
                    <a:lnTo>
                      <a:pt x="965952" y="0"/>
                    </a:lnTo>
                    <a:cubicBezTo>
                      <a:pt x="971567" y="0"/>
                      <a:pt x="976952" y="2231"/>
                      <a:pt x="980922" y="6201"/>
                    </a:cubicBezTo>
                    <a:cubicBezTo>
                      <a:pt x="984892" y="10171"/>
                      <a:pt x="987123" y="15557"/>
                      <a:pt x="987123" y="21172"/>
                    </a:cubicBezTo>
                    <a:lnTo>
                      <a:pt x="987123" y="182954"/>
                    </a:lnTo>
                    <a:cubicBezTo>
                      <a:pt x="987123" y="188569"/>
                      <a:pt x="984892" y="193954"/>
                      <a:pt x="980922" y="197924"/>
                    </a:cubicBezTo>
                    <a:cubicBezTo>
                      <a:pt x="976952" y="201895"/>
                      <a:pt x="971567" y="204125"/>
                      <a:pt x="965952" y="204125"/>
                    </a:cubicBezTo>
                    <a:lnTo>
                      <a:pt x="21172" y="204125"/>
                    </a:lnTo>
                    <a:cubicBezTo>
                      <a:pt x="15557" y="204125"/>
                      <a:pt x="10171" y="201895"/>
                      <a:pt x="6201" y="197924"/>
                    </a:cubicBezTo>
                    <a:cubicBezTo>
                      <a:pt x="2231" y="193954"/>
                      <a:pt x="0" y="188569"/>
                      <a:pt x="0" y="182954"/>
                    </a:cubicBezTo>
                    <a:lnTo>
                      <a:pt x="0" y="21172"/>
                    </a:lnTo>
                    <a:cubicBezTo>
                      <a:pt x="0" y="15557"/>
                      <a:pt x="2231" y="10171"/>
                      <a:pt x="6201" y="6201"/>
                    </a:cubicBezTo>
                    <a:cubicBezTo>
                      <a:pt x="10171" y="2231"/>
                      <a:pt x="15557" y="0"/>
                      <a:pt x="21172" y="0"/>
                    </a:cubicBezTo>
                    <a:close/>
                  </a:path>
                </a:pathLst>
              </a:custGeom>
              <a:solidFill>
                <a:srgbClr val="00838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9525"/>
                <a:ext cx="987123" cy="194600"/>
              </a:xfrm>
              <a:prstGeom prst="rect">
                <a:avLst/>
              </a:prstGeom>
            </p:spPr>
            <p:txBody>
              <a:bodyPr lIns="71437" tIns="71437" rIns="71437" bIns="71437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3499" b="1">
                    <a:solidFill>
                      <a:srgbClr val="FFFFFF"/>
                    </a:solidFill>
                    <a:latin typeface="Open Sans Bold"/>
                    <a:ea typeface="Open Sans Bold"/>
                    <a:cs typeface="Open Sans Bold"/>
                    <a:sym typeface="Open Sans Bold"/>
                  </a:rPr>
                  <a:t>State Responsibility</a:t>
                </a:r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16593242" y="3290100"/>
              <a:ext cx="27432" cy="5486400"/>
            </a:xfrm>
            <a:custGeom>
              <a:avLst/>
              <a:gdLst/>
              <a:ahLst/>
              <a:cxnLst/>
              <a:rect l="l" t="t" r="r" b="b"/>
              <a:pathLst>
                <a:path w="27432" h="5486400">
                  <a:moveTo>
                    <a:pt x="0" y="0"/>
                  </a:moveTo>
                  <a:lnTo>
                    <a:pt x="27432" y="0"/>
                  </a:lnTo>
                  <a:lnTo>
                    <a:pt x="27432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AutoShape 49"/>
            <p:cNvSpPr/>
            <p:nvPr/>
          </p:nvSpPr>
          <p:spPr>
            <a:xfrm flipV="1">
              <a:off x="16644042" y="2703275"/>
              <a:ext cx="0" cy="796918"/>
            </a:xfrm>
            <a:prstGeom prst="line">
              <a:avLst/>
            </a:prstGeom>
            <a:ln w="25400" cap="flat">
              <a:solidFill>
                <a:srgbClr val="00838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0"/>
            <p:cNvSpPr/>
            <p:nvPr/>
          </p:nvSpPr>
          <p:spPr>
            <a:xfrm>
              <a:off x="15731171" y="3221252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2" y="0"/>
                  </a:lnTo>
                  <a:lnTo>
                    <a:pt x="1724142" y="1712648"/>
                  </a:lnTo>
                  <a:lnTo>
                    <a:pt x="0" y="1712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15972429" y="3440737"/>
              <a:ext cx="1190447" cy="1273678"/>
            </a:xfrm>
            <a:custGeom>
              <a:avLst/>
              <a:gdLst/>
              <a:ahLst/>
              <a:cxnLst/>
              <a:rect l="l" t="t" r="r" b="b"/>
              <a:pathLst>
                <a:path w="1190447" h="1273678">
                  <a:moveTo>
                    <a:pt x="0" y="0"/>
                  </a:moveTo>
                  <a:lnTo>
                    <a:pt x="1190448" y="0"/>
                  </a:lnTo>
                  <a:lnTo>
                    <a:pt x="1190448" y="1273678"/>
                  </a:lnTo>
                  <a:lnTo>
                    <a:pt x="0" y="1273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15731171" y="6827483"/>
              <a:ext cx="1724143" cy="1712649"/>
            </a:xfrm>
            <a:custGeom>
              <a:avLst/>
              <a:gdLst/>
              <a:ahLst/>
              <a:cxnLst/>
              <a:rect l="l" t="t" r="r" b="b"/>
              <a:pathLst>
                <a:path w="1724143" h="1712649">
                  <a:moveTo>
                    <a:pt x="0" y="0"/>
                  </a:moveTo>
                  <a:lnTo>
                    <a:pt x="1724142" y="0"/>
                  </a:lnTo>
                  <a:lnTo>
                    <a:pt x="1724142" y="1712649"/>
                  </a:lnTo>
                  <a:lnTo>
                    <a:pt x="0" y="1712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16016959" y="7094977"/>
              <a:ext cx="1179998" cy="1177661"/>
            </a:xfrm>
            <a:custGeom>
              <a:avLst/>
              <a:gdLst/>
              <a:ahLst/>
              <a:cxnLst/>
              <a:rect l="l" t="t" r="r" b="b"/>
              <a:pathLst>
                <a:path w="1179998" h="1177661">
                  <a:moveTo>
                    <a:pt x="0" y="0"/>
                  </a:moveTo>
                  <a:lnTo>
                    <a:pt x="1179998" y="0"/>
                  </a:lnTo>
                  <a:lnTo>
                    <a:pt x="1179998" y="1177661"/>
                  </a:lnTo>
                  <a:lnTo>
                    <a:pt x="0" y="11776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3209243" y="1779240"/>
              <a:ext cx="2427741" cy="838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Grand Jury</a:t>
              </a:r>
            </a:p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Indictment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4743910"/>
              <a:ext cx="2329961" cy="5882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2"/>
                </a:lnSpc>
                <a:spcBef>
                  <a:spcPct val="0"/>
                </a:spcBef>
              </a:pPr>
              <a:r>
                <a:rPr lang="en-US" sz="28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Arrest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3231885" y="5807170"/>
              <a:ext cx="2131428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Verdict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992489" y="5769762"/>
              <a:ext cx="3150623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Arraignment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0484470" y="1868814"/>
              <a:ext cx="3034972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Plea Agreement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1132400" y="5807170"/>
              <a:ext cx="1711771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2"/>
                </a:lnSpc>
                <a:spcBef>
                  <a:spcPct val="0"/>
                </a:spcBef>
              </a:pPr>
              <a:r>
                <a:rPr lang="en-US" sz="20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Trial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5133627" y="2198304"/>
              <a:ext cx="2919230" cy="4190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8"/>
                </a:lnSpc>
                <a:spcBef>
                  <a:spcPct val="0"/>
                </a:spcBef>
              </a:pPr>
              <a:r>
                <a:rPr lang="en-US" sz="2090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Sentencing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0820813" y="4743910"/>
              <a:ext cx="2329961" cy="5882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72"/>
                </a:lnSpc>
                <a:spcBef>
                  <a:spcPct val="0"/>
                </a:spcBef>
              </a:pPr>
              <a:r>
                <a:rPr lang="en-US" sz="2894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Release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5600099" y="8649647"/>
              <a:ext cx="2041149" cy="8381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08"/>
                </a:lnSpc>
              </a:pPr>
              <a:r>
                <a:rPr lang="en-US" sz="2090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Sentencing</a:t>
              </a:r>
            </a:p>
            <a:p>
              <a:pPr algn="ctr">
                <a:lnSpc>
                  <a:spcPts val="2508"/>
                </a:lnSpc>
                <a:spcBef>
                  <a:spcPct val="0"/>
                </a:spcBef>
              </a:pPr>
              <a:r>
                <a:rPr lang="en-US" sz="2090" b="1">
                  <a:solidFill>
                    <a:srgbClr val="003C71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Credit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43496" y="2542218"/>
            <a:ext cx="15478279" cy="6464330"/>
            <a:chOff x="0" y="0"/>
            <a:chExt cx="4076584" cy="17025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76584" cy="1702540"/>
            </a:xfrm>
            <a:custGeom>
              <a:avLst/>
              <a:gdLst/>
              <a:ahLst/>
              <a:cxnLst/>
              <a:rect l="l" t="t" r="r" b="b"/>
              <a:pathLst>
                <a:path w="4076584" h="1702540">
                  <a:moveTo>
                    <a:pt x="4001" y="0"/>
                  </a:moveTo>
                  <a:lnTo>
                    <a:pt x="4072582" y="0"/>
                  </a:lnTo>
                  <a:cubicBezTo>
                    <a:pt x="4073644" y="0"/>
                    <a:pt x="4074661" y="422"/>
                    <a:pt x="4075412" y="1172"/>
                  </a:cubicBezTo>
                  <a:cubicBezTo>
                    <a:pt x="4076162" y="1922"/>
                    <a:pt x="4076584" y="2940"/>
                    <a:pt x="4076584" y="4001"/>
                  </a:cubicBezTo>
                  <a:lnTo>
                    <a:pt x="4076584" y="1698538"/>
                  </a:lnTo>
                  <a:cubicBezTo>
                    <a:pt x="4076584" y="1700748"/>
                    <a:pt x="4074792" y="1702540"/>
                    <a:pt x="4072582" y="1702540"/>
                  </a:cubicBezTo>
                  <a:lnTo>
                    <a:pt x="4001" y="1702540"/>
                  </a:lnTo>
                  <a:cubicBezTo>
                    <a:pt x="1792" y="1702540"/>
                    <a:pt x="0" y="1700748"/>
                    <a:pt x="0" y="1698538"/>
                  </a:cubicBezTo>
                  <a:lnTo>
                    <a:pt x="0" y="4001"/>
                  </a:lnTo>
                  <a:cubicBezTo>
                    <a:pt x="0" y="1792"/>
                    <a:pt x="1792" y="0"/>
                    <a:pt x="4001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076584" cy="1702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74518" y="164152"/>
            <a:ext cx="7888481" cy="9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dirty="0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HB 557 – 2026 session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098528" y="2968046"/>
            <a:ext cx="14616757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Clarify Responsibility for Pre-trial Felony Detainees: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95001" y="4065298"/>
            <a:ext cx="14975268" cy="3850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6913" lvl="1" indent="-428456" algn="l">
              <a:lnSpc>
                <a:spcPts val="4762"/>
              </a:lnSpc>
              <a:buFont typeface="Arial"/>
              <a:buChar char="•"/>
            </a:pPr>
            <a:r>
              <a:rPr lang="en-US" sz="3969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Credit for time served:</a:t>
            </a:r>
            <a:r>
              <a:rPr lang="en-US" sz="396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reimburse counties for the credit for time served an inmate receives when sentenced on a felony charge.</a:t>
            </a:r>
          </a:p>
          <a:p>
            <a:pPr algn="l">
              <a:lnSpc>
                <a:spcPts val="2506"/>
              </a:lnSpc>
            </a:pPr>
            <a:endParaRPr lang="en-US" sz="3969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856913" lvl="1" indent="-428456" algn="l">
              <a:lnSpc>
                <a:spcPts val="4762"/>
              </a:lnSpc>
              <a:buFont typeface="Arial"/>
              <a:buChar char="•"/>
            </a:pPr>
            <a:r>
              <a:rPr lang="en-US" sz="3969" b="1" i="1">
                <a:solidFill>
                  <a:srgbClr val="003C71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Fiscal impact: </a:t>
            </a:r>
          </a:p>
          <a:p>
            <a:pPr algn="l">
              <a:lnSpc>
                <a:spcPts val="1880"/>
              </a:lnSpc>
            </a:pPr>
            <a:endParaRPr lang="en-US" sz="3969" b="1" i="1">
              <a:solidFill>
                <a:srgbClr val="003C71"/>
              </a:solidFill>
              <a:latin typeface="Aptos Bold Italics"/>
              <a:ea typeface="Aptos Bold Italics"/>
              <a:cs typeface="Aptos Bold Italics"/>
              <a:sym typeface="Aptos Bold Italics"/>
            </a:endParaRPr>
          </a:p>
          <a:p>
            <a:pPr marL="1713826" lvl="2" indent="-571275" algn="l">
              <a:lnSpc>
                <a:spcPts val="4762"/>
              </a:lnSpc>
              <a:buFont typeface="Arial"/>
              <a:buChar char="⚬"/>
            </a:pPr>
            <a:r>
              <a:rPr lang="en-US" sz="396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$35.34 per diem = approximately $81 million</a:t>
            </a:r>
          </a:p>
          <a:p>
            <a:pPr algn="l">
              <a:lnSpc>
                <a:spcPts val="2506"/>
              </a:lnSpc>
            </a:pPr>
            <a:endParaRPr lang="en-US" sz="3969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1713826" lvl="2" indent="-571275" algn="l">
              <a:lnSpc>
                <a:spcPts val="4762"/>
              </a:lnSpc>
              <a:buFont typeface="Arial"/>
              <a:buChar char="⚬"/>
            </a:pPr>
            <a:r>
              <a:rPr lang="en-US" sz="396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$63.44 per diem* = approximately $146 million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26175" y="8298903"/>
            <a:ext cx="5926203" cy="47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595959"/>
                </a:solidFill>
                <a:latin typeface="Aptos"/>
                <a:ea typeface="Aptos"/>
                <a:cs typeface="Aptos"/>
                <a:sym typeface="Aptos"/>
              </a:rPr>
              <a:t>*Based on actual cost estimate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7638" y="-84315"/>
            <a:ext cx="18583265" cy="10455640"/>
            <a:chOff x="0" y="0"/>
            <a:chExt cx="24777687" cy="139408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77700" cy="13940789"/>
            </a:xfrm>
            <a:custGeom>
              <a:avLst/>
              <a:gdLst/>
              <a:ahLst/>
              <a:cxnLst/>
              <a:rect l="l" t="t" r="r" b="b"/>
              <a:pathLst>
                <a:path w="24777700" h="13940789">
                  <a:moveTo>
                    <a:pt x="0" y="0"/>
                  </a:moveTo>
                  <a:lnTo>
                    <a:pt x="24777700" y="0"/>
                  </a:lnTo>
                  <a:lnTo>
                    <a:pt x="24777700" y="13940789"/>
                  </a:lnTo>
                  <a:lnTo>
                    <a:pt x="0" y="13940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5177" y="4925330"/>
            <a:ext cx="4637646" cy="4634560"/>
            <a:chOff x="0" y="0"/>
            <a:chExt cx="6183528" cy="617941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83503" cy="6179439"/>
            </a:xfrm>
            <a:custGeom>
              <a:avLst/>
              <a:gdLst/>
              <a:ahLst/>
              <a:cxnLst/>
              <a:rect l="l" t="t" r="r" b="b"/>
              <a:pathLst>
                <a:path w="6183503" h="6179439">
                  <a:moveTo>
                    <a:pt x="0" y="3089656"/>
                  </a:moveTo>
                  <a:cubicBezTo>
                    <a:pt x="0" y="1383284"/>
                    <a:pt x="1384173" y="0"/>
                    <a:pt x="3091815" y="0"/>
                  </a:cubicBezTo>
                  <a:cubicBezTo>
                    <a:pt x="4799457" y="0"/>
                    <a:pt x="6183503" y="1383284"/>
                    <a:pt x="6183503" y="3089656"/>
                  </a:cubicBezTo>
                  <a:cubicBezTo>
                    <a:pt x="6183503" y="4796028"/>
                    <a:pt x="4799330" y="6179439"/>
                    <a:pt x="3091815" y="6179439"/>
                  </a:cubicBezTo>
                  <a:cubicBezTo>
                    <a:pt x="1384300" y="6179439"/>
                    <a:pt x="0" y="4796155"/>
                    <a:pt x="0" y="3089656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4243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77294" y="4996091"/>
            <a:ext cx="4133421" cy="4133421"/>
            <a:chOff x="0" y="0"/>
            <a:chExt cx="5511228" cy="55112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11165" cy="5511165"/>
            </a:xfrm>
            <a:custGeom>
              <a:avLst/>
              <a:gdLst/>
              <a:ahLst/>
              <a:cxnLst/>
              <a:rect l="l" t="t" r="r" b="b"/>
              <a:pathLst>
                <a:path w="5511165" h="5511165">
                  <a:moveTo>
                    <a:pt x="0" y="0"/>
                  </a:moveTo>
                  <a:lnTo>
                    <a:pt x="5511165" y="0"/>
                  </a:lnTo>
                  <a:lnTo>
                    <a:pt x="5511165" y="5511165"/>
                  </a:lnTo>
                  <a:lnTo>
                    <a:pt x="0" y="55111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25182" y="4925330"/>
            <a:ext cx="4637646" cy="4634560"/>
            <a:chOff x="0" y="0"/>
            <a:chExt cx="6183528" cy="61794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83503" cy="6179439"/>
            </a:xfrm>
            <a:custGeom>
              <a:avLst/>
              <a:gdLst/>
              <a:ahLst/>
              <a:cxnLst/>
              <a:rect l="l" t="t" r="r" b="b"/>
              <a:pathLst>
                <a:path w="6183503" h="6179439">
                  <a:moveTo>
                    <a:pt x="0" y="3089656"/>
                  </a:moveTo>
                  <a:cubicBezTo>
                    <a:pt x="0" y="1383284"/>
                    <a:pt x="1384173" y="0"/>
                    <a:pt x="3091815" y="0"/>
                  </a:cubicBezTo>
                  <a:cubicBezTo>
                    <a:pt x="4799457" y="0"/>
                    <a:pt x="6183503" y="1383284"/>
                    <a:pt x="6183503" y="3089656"/>
                  </a:cubicBezTo>
                  <a:cubicBezTo>
                    <a:pt x="6183503" y="4796028"/>
                    <a:pt x="4799330" y="6179439"/>
                    <a:pt x="3091815" y="6179439"/>
                  </a:cubicBezTo>
                  <a:cubicBezTo>
                    <a:pt x="1384300" y="6179439"/>
                    <a:pt x="0" y="4796155"/>
                    <a:pt x="0" y="3089656"/>
                  </a:cubicBezTo>
                  <a:close/>
                </a:path>
              </a:pathLst>
            </a:custGeom>
            <a:solidFill>
              <a:srgbClr val="FFFFFF"/>
            </a:solidFill>
            <a:ln w="238125" cap="sq">
              <a:solidFill>
                <a:srgbClr val="EE5D5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537883" y="5969239"/>
            <a:ext cx="3212243" cy="2810712"/>
          </a:xfrm>
          <a:custGeom>
            <a:avLst/>
            <a:gdLst/>
            <a:ahLst/>
            <a:cxnLst/>
            <a:rect l="l" t="t" r="r" b="b"/>
            <a:pathLst>
              <a:path w="3212243" h="2810712">
                <a:moveTo>
                  <a:pt x="0" y="0"/>
                </a:moveTo>
                <a:lnTo>
                  <a:pt x="3212243" y="0"/>
                </a:lnTo>
                <a:lnTo>
                  <a:pt x="3212243" y="2810713"/>
                </a:lnTo>
                <a:lnTo>
                  <a:pt x="0" y="28107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-56198" y="984142"/>
            <a:ext cx="18400385" cy="359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Redefine State Inmate</a:t>
            </a:r>
          </a:p>
          <a:p>
            <a:pPr algn="ctr">
              <a:lnSpc>
                <a:spcPts val="12960"/>
              </a:lnSpc>
            </a:pPr>
            <a:r>
              <a:rPr lang="en-US" sz="10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Housing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AutoShape 9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08641" y="1890282"/>
            <a:ext cx="14070709" cy="7768204"/>
          </a:xfrm>
          <a:custGeom>
            <a:avLst/>
            <a:gdLst/>
            <a:ahLst/>
            <a:cxnLst/>
            <a:rect l="l" t="t" r="r" b="b"/>
            <a:pathLst>
              <a:path w="14070709" h="7768204">
                <a:moveTo>
                  <a:pt x="0" y="0"/>
                </a:moveTo>
                <a:lnTo>
                  <a:pt x="14070709" y="0"/>
                </a:lnTo>
                <a:lnTo>
                  <a:pt x="14070709" y="7768204"/>
                </a:lnTo>
                <a:lnTo>
                  <a:pt x="0" y="77682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94" t="-20300" r="-1511" b="-13017"/>
            </a:stretch>
          </a:blipFill>
          <a:ln w="38100" cap="sq">
            <a:solidFill>
              <a:srgbClr val="003C7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74519" y="164152"/>
            <a:ext cx="7643542" cy="9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County jail population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78993" y="8566672"/>
            <a:ext cx="4037572" cy="925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003C71"/>
                </a:solidFill>
                <a:latin typeface="Open Sans"/>
                <a:ea typeface="Open Sans"/>
                <a:cs typeface="Open Sans"/>
                <a:sym typeface="Open Sans"/>
              </a:rPr>
              <a:t> Kentucky Department of Corrections, Weekly Jail Report, </a:t>
            </a:r>
          </a:p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003C71"/>
                </a:solidFill>
                <a:latin typeface="Open Sans"/>
                <a:ea typeface="Open Sans"/>
                <a:cs typeface="Open Sans"/>
                <a:sym typeface="Open Sans"/>
              </a:rPr>
              <a:t>July 1, 2025-June 30,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AutoShape 9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973435" y="3151452"/>
            <a:ext cx="14341120" cy="6106848"/>
            <a:chOff x="0" y="0"/>
            <a:chExt cx="22171088" cy="94410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71025" cy="9441053"/>
            </a:xfrm>
            <a:custGeom>
              <a:avLst/>
              <a:gdLst/>
              <a:ahLst/>
              <a:cxnLst/>
              <a:rect l="l" t="t" r="r" b="b"/>
              <a:pathLst>
                <a:path w="22171025" h="9441053">
                  <a:moveTo>
                    <a:pt x="0" y="0"/>
                  </a:moveTo>
                  <a:lnTo>
                    <a:pt x="22171025" y="0"/>
                  </a:lnTo>
                  <a:lnTo>
                    <a:pt x="22171025" y="9441053"/>
                  </a:lnTo>
                  <a:lnTo>
                    <a:pt x="0" y="944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9" r="85" b="-83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73435" y="1883329"/>
            <a:ext cx="14341120" cy="7782109"/>
            <a:chOff x="0" y="0"/>
            <a:chExt cx="3777085" cy="20496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77085" cy="2049609"/>
            </a:xfrm>
            <a:custGeom>
              <a:avLst/>
              <a:gdLst/>
              <a:ahLst/>
              <a:cxnLst/>
              <a:rect l="l" t="t" r="r" b="b"/>
              <a:pathLst>
                <a:path w="3777085" h="2049609">
                  <a:moveTo>
                    <a:pt x="7018" y="0"/>
                  </a:moveTo>
                  <a:lnTo>
                    <a:pt x="3770067" y="0"/>
                  </a:lnTo>
                  <a:cubicBezTo>
                    <a:pt x="3771928" y="0"/>
                    <a:pt x="3773713" y="739"/>
                    <a:pt x="3775029" y="2056"/>
                  </a:cubicBezTo>
                  <a:cubicBezTo>
                    <a:pt x="3776345" y="3372"/>
                    <a:pt x="3777085" y="5157"/>
                    <a:pt x="3777085" y="7018"/>
                  </a:cubicBezTo>
                  <a:lnTo>
                    <a:pt x="3777085" y="2042591"/>
                  </a:lnTo>
                  <a:cubicBezTo>
                    <a:pt x="3777085" y="2046467"/>
                    <a:pt x="3773943" y="2049609"/>
                    <a:pt x="3770067" y="2049609"/>
                  </a:cubicBezTo>
                  <a:lnTo>
                    <a:pt x="7018" y="2049609"/>
                  </a:lnTo>
                  <a:cubicBezTo>
                    <a:pt x="5157" y="2049609"/>
                    <a:pt x="3372" y="2048870"/>
                    <a:pt x="2056" y="2047554"/>
                  </a:cubicBezTo>
                  <a:cubicBezTo>
                    <a:pt x="739" y="2046237"/>
                    <a:pt x="0" y="2044452"/>
                    <a:pt x="0" y="2042591"/>
                  </a:cubicBezTo>
                  <a:lnTo>
                    <a:pt x="0" y="7018"/>
                  </a:lnTo>
                  <a:cubicBezTo>
                    <a:pt x="0" y="5157"/>
                    <a:pt x="739" y="3372"/>
                    <a:pt x="2056" y="2056"/>
                  </a:cubicBezTo>
                  <a:cubicBezTo>
                    <a:pt x="3372" y="739"/>
                    <a:pt x="5157" y="0"/>
                    <a:pt x="7018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3777085" cy="20496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74519" y="164152"/>
            <a:ext cx="7648277" cy="9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State inmate per diem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49235" y="4230834"/>
            <a:ext cx="2251510" cy="693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$63.44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2143539" y="3102594"/>
            <a:ext cx="13999778" cy="5961495"/>
            <a:chOff x="0" y="0"/>
            <a:chExt cx="22171088" cy="944106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171025" cy="9441053"/>
            </a:xfrm>
            <a:custGeom>
              <a:avLst/>
              <a:gdLst/>
              <a:ahLst/>
              <a:cxnLst/>
              <a:rect l="l" t="t" r="r" b="b"/>
              <a:pathLst>
                <a:path w="22171025" h="9441053">
                  <a:moveTo>
                    <a:pt x="0" y="0"/>
                  </a:moveTo>
                  <a:lnTo>
                    <a:pt x="22171025" y="0"/>
                  </a:lnTo>
                  <a:lnTo>
                    <a:pt x="22171025" y="9441053"/>
                  </a:lnTo>
                  <a:lnTo>
                    <a:pt x="0" y="9441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9" r="85" b="-83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762580" y="6484526"/>
            <a:ext cx="2414533" cy="96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1">
                <a:solidFill>
                  <a:srgbClr val="595959"/>
                </a:solidFill>
                <a:latin typeface="Aptos Bold"/>
                <a:ea typeface="Aptos Bold"/>
                <a:cs typeface="Aptos Bold"/>
                <a:sym typeface="Aptos Bold"/>
              </a:rPr>
              <a:t>$35.34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472435" y="4240359"/>
            <a:ext cx="2414533" cy="96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$63.44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59400" y="2302548"/>
            <a:ext cx="11376643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FY2025 state per diem vs actual jail costs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458385" y="9149814"/>
            <a:ext cx="11371231" cy="32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595959"/>
                </a:solidFill>
                <a:latin typeface="Aptos Bold"/>
                <a:ea typeface="Aptos Bold"/>
                <a:cs typeface="Aptos Bold"/>
                <a:sym typeface="Aptos Bold"/>
              </a:rPr>
              <a:t>Source: KACo analysis of Uniform Financial Information Reports, FY2025 (excludes Fayette and Jefferson)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87247" y="2360996"/>
            <a:ext cx="14829488" cy="7151582"/>
            <a:chOff x="0" y="0"/>
            <a:chExt cx="3905709" cy="18835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05709" cy="1883544"/>
            </a:xfrm>
            <a:custGeom>
              <a:avLst/>
              <a:gdLst/>
              <a:ahLst/>
              <a:cxnLst/>
              <a:rect l="l" t="t" r="r" b="b"/>
              <a:pathLst>
                <a:path w="3905709" h="1883544">
                  <a:moveTo>
                    <a:pt x="4177" y="0"/>
                  </a:moveTo>
                  <a:lnTo>
                    <a:pt x="3901532" y="0"/>
                  </a:lnTo>
                  <a:cubicBezTo>
                    <a:pt x="3903839" y="0"/>
                    <a:pt x="3905709" y="1870"/>
                    <a:pt x="3905709" y="4177"/>
                  </a:cubicBezTo>
                  <a:lnTo>
                    <a:pt x="3905709" y="1879368"/>
                  </a:lnTo>
                  <a:cubicBezTo>
                    <a:pt x="3905709" y="1881674"/>
                    <a:pt x="3903839" y="1883544"/>
                    <a:pt x="3901532" y="1883544"/>
                  </a:cubicBezTo>
                  <a:lnTo>
                    <a:pt x="4177" y="1883544"/>
                  </a:lnTo>
                  <a:cubicBezTo>
                    <a:pt x="1870" y="1883544"/>
                    <a:pt x="0" y="1881674"/>
                    <a:pt x="0" y="1879368"/>
                  </a:cubicBezTo>
                  <a:lnTo>
                    <a:pt x="0" y="4177"/>
                  </a:lnTo>
                  <a:cubicBezTo>
                    <a:pt x="0" y="1870"/>
                    <a:pt x="1870" y="0"/>
                    <a:pt x="417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905709" cy="1883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74519" y="164152"/>
            <a:ext cx="9472233" cy="923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State inmate medical costs</a:t>
            </a:r>
          </a:p>
        </p:txBody>
      </p:sp>
      <p:sp>
        <p:nvSpPr>
          <p:cNvPr id="13" name="AutoShape 13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233817" y="2666644"/>
            <a:ext cx="10716910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501 KAR 2:080E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98751" y="3552415"/>
            <a:ext cx="14406479" cy="5677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19" lvl="1" indent="-410209" algn="l">
              <a:lnSpc>
                <a:spcPts val="4559"/>
              </a:lnSpc>
              <a:buFont typeface="Arial"/>
              <a:buChar char="•"/>
            </a:pPr>
            <a:r>
              <a:rPr lang="en-US" sz="3799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Emergency regulation</a:t>
            </a: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took effect Aug. 17, 2026</a:t>
            </a:r>
          </a:p>
          <a:p>
            <a:pPr algn="l">
              <a:lnSpc>
                <a:spcPts val="2400"/>
              </a:lnSpc>
            </a:pPr>
            <a:endParaRPr lang="en-US" sz="3799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820419" lvl="1" indent="-410209" algn="l">
              <a:lnSpc>
                <a:spcPts val="4103"/>
              </a:lnSpc>
              <a:buFont typeface="Arial"/>
              <a:buChar char="•"/>
            </a:pPr>
            <a:r>
              <a:rPr lang="en-US" sz="3799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New definitions</a:t>
            </a: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for “routine care” </a:t>
            </a:r>
          </a:p>
          <a:p>
            <a:pPr algn="l">
              <a:lnSpc>
                <a:spcPts val="4103"/>
              </a:lnSpc>
            </a:pP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        and “beyond regular and routine care.”</a:t>
            </a:r>
          </a:p>
          <a:p>
            <a:pPr algn="l">
              <a:lnSpc>
                <a:spcPts val="2400"/>
              </a:lnSpc>
            </a:pPr>
            <a:endParaRPr lang="en-US" sz="3799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820419" lvl="1" indent="-410209" algn="l">
              <a:lnSpc>
                <a:spcPts val="4559"/>
              </a:lnSpc>
              <a:buFont typeface="Arial"/>
              <a:buChar char="•"/>
            </a:pP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Previous definitions: counties reimbursed only for care requiring  hospital stay of at least one night or general anesthesia.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</a:t>
            </a:r>
          </a:p>
          <a:p>
            <a:pPr marL="820419" lvl="1" indent="-410209" algn="l">
              <a:lnSpc>
                <a:spcPts val="4559"/>
              </a:lnSpc>
              <a:buFont typeface="Arial"/>
              <a:buChar char="•"/>
            </a:pPr>
            <a:r>
              <a:rPr lang="en-US" sz="3799" b="1" i="1">
                <a:solidFill>
                  <a:srgbClr val="003C71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Fiscal impact: </a:t>
            </a: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$12 million additional in county reimbursements </a:t>
            </a:r>
          </a:p>
          <a:p>
            <a:pPr algn="l">
              <a:lnSpc>
                <a:spcPts val="4559"/>
              </a:lnSpc>
            </a:pP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       for state inmate medical care based on the new definition. </a:t>
            </a:r>
          </a:p>
          <a:p>
            <a:pPr algn="l">
              <a:lnSpc>
                <a:spcPts val="2400"/>
              </a:lnSpc>
            </a:pPr>
            <a:endParaRPr lang="en-US" sz="3799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820419" lvl="1" indent="-410209" algn="l">
              <a:lnSpc>
                <a:spcPts val="4559"/>
              </a:lnSpc>
              <a:buFont typeface="Arial"/>
              <a:buChar char="•"/>
            </a:pP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Note: New regulation applies to </a:t>
            </a:r>
            <a:r>
              <a:rPr lang="en-US" sz="3799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state inmates</a:t>
            </a:r>
            <a:r>
              <a:rPr lang="en-US" sz="3799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2098" y="1261767"/>
            <a:ext cx="18992196" cy="9025233"/>
            <a:chOff x="0" y="0"/>
            <a:chExt cx="25322928" cy="12033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322928" cy="12033644"/>
            </a:xfrm>
            <a:custGeom>
              <a:avLst/>
              <a:gdLst/>
              <a:ahLst/>
              <a:cxnLst/>
              <a:rect l="l" t="t" r="r" b="b"/>
              <a:pathLst>
                <a:path w="25322928" h="12033644">
                  <a:moveTo>
                    <a:pt x="0" y="0"/>
                  </a:moveTo>
                  <a:lnTo>
                    <a:pt x="25322928" y="0"/>
                  </a:lnTo>
                  <a:lnTo>
                    <a:pt x="25322928" y="12033644"/>
                  </a:lnTo>
                  <a:lnTo>
                    <a:pt x="0" y="120336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1000"/>
              </a:blip>
              <a:stretch>
                <a:fillRect t="-1001" r="-11000" b="-5199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468448" y="0"/>
              <a:ext cx="24384000" cy="12033644"/>
              <a:chOff x="0" y="0"/>
              <a:chExt cx="4816593" cy="23770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377016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377016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377016"/>
                    </a:lnTo>
                    <a:lnTo>
                      <a:pt x="0" y="2377016"/>
                    </a:lnTo>
                    <a:close/>
                  </a:path>
                </a:pathLst>
              </a:custGeom>
              <a:solidFill>
                <a:srgbClr val="A6B2B8">
                  <a:alpha val="42745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0"/>
                <a:ext cx="4816593" cy="237701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60"/>
                  </a:lnSpc>
                </a:pPr>
                <a:endParaRPr/>
              </a:p>
            </p:txBody>
          </p:sp>
        </p:grpSp>
      </p:grpSp>
      <p:grpSp>
        <p:nvGrpSpPr>
          <p:cNvPr id="7" name="Group 7"/>
          <p:cNvGrpSpPr/>
          <p:nvPr/>
        </p:nvGrpSpPr>
        <p:grpSpPr>
          <a:xfrm>
            <a:off x="752" y="0"/>
            <a:ext cx="18286486" cy="1261767"/>
            <a:chOff x="0" y="0"/>
            <a:chExt cx="24381981" cy="16823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81968" cy="1682369"/>
            </a:xfrm>
            <a:custGeom>
              <a:avLst/>
              <a:gdLst/>
              <a:ahLst/>
              <a:cxnLst/>
              <a:rect l="l" t="t" r="r" b="b"/>
              <a:pathLst>
                <a:path w="24381968" h="1682369">
                  <a:moveTo>
                    <a:pt x="0" y="0"/>
                  </a:moveTo>
                  <a:lnTo>
                    <a:pt x="24381968" y="0"/>
                  </a:lnTo>
                  <a:lnTo>
                    <a:pt x="24381968" y="1682369"/>
                  </a:lnTo>
                  <a:lnTo>
                    <a:pt x="0" y="1682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87247" y="2360996"/>
            <a:ext cx="14829488" cy="7151582"/>
            <a:chOff x="0" y="0"/>
            <a:chExt cx="3905709" cy="18835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05709" cy="1883544"/>
            </a:xfrm>
            <a:custGeom>
              <a:avLst/>
              <a:gdLst/>
              <a:ahLst/>
              <a:cxnLst/>
              <a:rect l="l" t="t" r="r" b="b"/>
              <a:pathLst>
                <a:path w="3905709" h="1883544">
                  <a:moveTo>
                    <a:pt x="4177" y="0"/>
                  </a:moveTo>
                  <a:lnTo>
                    <a:pt x="3901532" y="0"/>
                  </a:lnTo>
                  <a:cubicBezTo>
                    <a:pt x="3903839" y="0"/>
                    <a:pt x="3905709" y="1870"/>
                    <a:pt x="3905709" y="4177"/>
                  </a:cubicBezTo>
                  <a:lnTo>
                    <a:pt x="3905709" y="1879368"/>
                  </a:lnTo>
                  <a:cubicBezTo>
                    <a:pt x="3905709" y="1881674"/>
                    <a:pt x="3903839" y="1883544"/>
                    <a:pt x="3901532" y="1883544"/>
                  </a:cubicBezTo>
                  <a:lnTo>
                    <a:pt x="4177" y="1883544"/>
                  </a:lnTo>
                  <a:cubicBezTo>
                    <a:pt x="1870" y="1883544"/>
                    <a:pt x="0" y="1881674"/>
                    <a:pt x="0" y="1879368"/>
                  </a:cubicBezTo>
                  <a:lnTo>
                    <a:pt x="0" y="4177"/>
                  </a:lnTo>
                  <a:cubicBezTo>
                    <a:pt x="0" y="1870"/>
                    <a:pt x="1870" y="0"/>
                    <a:pt x="4177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3C71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905709" cy="1883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Aptos"/>
                  <a:ea typeface="Aptos"/>
                  <a:cs typeface="Aptos"/>
                  <a:sym typeface="Aptos"/>
                </a:rPr>
                <a:t>¬Ò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74518" y="164152"/>
            <a:ext cx="7812281" cy="9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HB 557 – 2026 session</a:t>
            </a:r>
            <a:endParaRPr lang="en-US" sz="6000" b="1" dirty="0">
              <a:solidFill>
                <a:srgbClr val="FFFFFF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-10" y="1333205"/>
            <a:ext cx="18287248" cy="0"/>
          </a:xfrm>
          <a:prstGeom prst="line">
            <a:avLst/>
          </a:prstGeom>
          <a:ln w="142875" cap="flat">
            <a:solidFill>
              <a:srgbClr val="EE5D5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2233817" y="2666644"/>
            <a:ext cx="10716910" cy="71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Redefine State Inmate Housing Model: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66334" y="3542890"/>
            <a:ext cx="13621767" cy="5457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8120" lvl="1" indent="-459060" algn="l">
              <a:lnSpc>
                <a:spcPts val="5103"/>
              </a:lnSpc>
              <a:buFont typeface="Arial"/>
              <a:buChar char="•"/>
            </a:pP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Require DOC to have </a:t>
            </a:r>
            <a:r>
              <a:rPr lang="en-US" sz="4252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contracts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with each fiscal court or regional jail authority based on </a:t>
            </a:r>
            <a:r>
              <a:rPr lang="en-US" sz="4252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actual costs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2400"/>
              </a:lnSpc>
            </a:pPr>
            <a:endParaRPr lang="en-US" sz="4252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8120" lvl="1" indent="-459060" algn="l">
              <a:lnSpc>
                <a:spcPts val="5103"/>
              </a:lnSpc>
              <a:buFont typeface="Arial"/>
              <a:buChar char="•"/>
            </a:pP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Require jails to provide </a:t>
            </a:r>
            <a:r>
              <a:rPr lang="en-US" sz="4252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inmate programming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and a </a:t>
            </a:r>
            <a:r>
              <a:rPr lang="en-US" sz="4252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daily medical presence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.</a:t>
            </a:r>
          </a:p>
          <a:p>
            <a:pPr algn="l">
              <a:lnSpc>
                <a:spcPts val="2400"/>
              </a:lnSpc>
            </a:pPr>
            <a:endParaRPr lang="en-US" sz="4252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8120" lvl="1" indent="-459060" algn="l">
              <a:lnSpc>
                <a:spcPts val="5103"/>
              </a:lnSpc>
              <a:buFont typeface="Arial"/>
              <a:buChar char="•"/>
            </a:pPr>
            <a:r>
              <a:rPr lang="en-US" sz="4252" b="1">
                <a:solidFill>
                  <a:srgbClr val="003C71"/>
                </a:solidFill>
                <a:latin typeface="Aptos Bold"/>
                <a:ea typeface="Aptos Bold"/>
                <a:cs typeface="Aptos Bold"/>
                <a:sym typeface="Aptos Bold"/>
              </a:rPr>
              <a:t>Limit transfer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of state inmates without prior </a:t>
            </a:r>
          </a:p>
          <a:p>
            <a:pPr algn="l">
              <a:lnSpc>
                <a:spcPts val="5103"/>
              </a:lnSpc>
            </a:pP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        DOC approval.</a:t>
            </a:r>
          </a:p>
          <a:p>
            <a:pPr algn="l">
              <a:lnSpc>
                <a:spcPts val="2400"/>
              </a:lnSpc>
            </a:pPr>
            <a:endParaRPr lang="en-US" sz="4252">
              <a:solidFill>
                <a:srgbClr val="003C71"/>
              </a:solidFill>
              <a:latin typeface="Aptos"/>
              <a:ea typeface="Aptos"/>
              <a:cs typeface="Aptos"/>
              <a:sym typeface="Aptos"/>
            </a:endParaRPr>
          </a:p>
          <a:p>
            <a:pPr marL="918120" lvl="1" indent="-459060" algn="l">
              <a:lnSpc>
                <a:spcPts val="5103"/>
              </a:lnSpc>
              <a:buFont typeface="Arial"/>
              <a:buChar char="•"/>
            </a:pPr>
            <a:r>
              <a:rPr lang="en-US" sz="4252" b="1" i="1">
                <a:solidFill>
                  <a:srgbClr val="003C71"/>
                </a:solidFill>
                <a:latin typeface="Aptos Bold Italics"/>
                <a:ea typeface="Aptos Bold Italics"/>
                <a:cs typeface="Aptos Bold Italics"/>
                <a:sym typeface="Aptos Bold Italics"/>
              </a:rPr>
              <a:t>Fiscal impact:</a:t>
            </a:r>
            <a:r>
              <a:rPr lang="en-US" sz="4252" i="1">
                <a:solidFill>
                  <a:srgbClr val="003C71"/>
                </a:solidFill>
                <a:latin typeface="Aptos Italics"/>
                <a:ea typeface="Aptos Italics"/>
                <a:cs typeface="Aptos Italics"/>
                <a:sym typeface="Aptos Italics"/>
              </a:rPr>
              <a:t> </a:t>
            </a:r>
            <a:r>
              <a:rPr lang="en-US" sz="4252">
                <a:solidFill>
                  <a:srgbClr val="003C71"/>
                </a:solidFill>
                <a:latin typeface="Aptos"/>
                <a:ea typeface="Aptos"/>
                <a:cs typeface="Aptos"/>
                <a:sym typeface="Aptos"/>
              </a:rPr>
              <a:t>Approximately $53 million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84555" cy="10344741"/>
            <a:chOff x="0" y="0"/>
            <a:chExt cx="24512740" cy="137929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12778" cy="13792963"/>
            </a:xfrm>
            <a:custGeom>
              <a:avLst/>
              <a:gdLst/>
              <a:ahLst/>
              <a:cxnLst/>
              <a:rect l="l" t="t" r="r" b="b"/>
              <a:pathLst>
                <a:path w="24512778" h="13792963">
                  <a:moveTo>
                    <a:pt x="0" y="0"/>
                  </a:moveTo>
                  <a:lnTo>
                    <a:pt x="24512778" y="0"/>
                  </a:lnTo>
                  <a:lnTo>
                    <a:pt x="24512778" y="13792963"/>
                  </a:lnTo>
                  <a:lnTo>
                    <a:pt x="0" y="13792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114552" y="4326803"/>
            <a:ext cx="8155450" cy="1691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99"/>
              </a:lnSpc>
            </a:pPr>
            <a:r>
              <a:rPr lang="en-US" sz="11166" b="1">
                <a:solidFill>
                  <a:srgbClr val="FFFFFF"/>
                </a:solidFill>
                <a:latin typeface="Aptos Bold"/>
                <a:ea typeface="Aptos Bold"/>
                <a:cs typeface="Aptos Bold"/>
                <a:sym typeface="Aptos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583</Words>
  <Application>Microsoft Office PowerPoint</Application>
  <PresentationFormat>Custom</PresentationFormat>
  <Paragraphs>122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Aptos Bold Italics</vt:lpstr>
      <vt:lpstr>Open Sans</vt:lpstr>
      <vt:lpstr>Arial</vt:lpstr>
      <vt:lpstr>Calibri (MS) Bold</vt:lpstr>
      <vt:lpstr>Open Sans Bold</vt:lpstr>
      <vt:lpstr>Calibri</vt:lpstr>
      <vt:lpstr>Aptos</vt:lpstr>
      <vt:lpstr>Aptos Italics</vt:lpstr>
      <vt:lpstr>Aptos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 557 Interim Presentation</dc:title>
  <cp:lastModifiedBy>Joshua Campbell - KACo</cp:lastModifiedBy>
  <cp:revision>3</cp:revision>
  <dcterms:created xsi:type="dcterms:W3CDTF">2006-08-16T00:00:00Z</dcterms:created>
  <dcterms:modified xsi:type="dcterms:W3CDTF">2026-09-30T18:02:50Z</dcterms:modified>
  <dc:identifier>DAHWNm-cOjM</dc:identifier>
</cp:coreProperties>
</file>