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86" r:id="rId6"/>
    <p:sldId id="285" r:id="rId7"/>
    <p:sldId id="296" r:id="rId8"/>
    <p:sldId id="282" r:id="rId9"/>
    <p:sldId id="277" r:id="rId10"/>
    <p:sldId id="287" r:id="rId11"/>
    <p:sldId id="298" r:id="rId12"/>
    <p:sldId id="294" r:id="rId13"/>
    <p:sldId id="29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5020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41248" y="1825625"/>
            <a:ext cx="5184648" cy="39502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38200" y="1024128"/>
            <a:ext cx="10515600" cy="557784"/>
          </a:xfrm>
        </p:spPr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This is a Section Page slide</a:t>
            </a:r>
          </a:p>
        </p:txBody>
      </p:sp>
    </p:spTree>
    <p:extLst>
      <p:ext uri="{BB962C8B-B14F-4D97-AF65-F5344CB8AC3E}">
        <p14:creationId xmlns:p14="http://schemas.microsoft.com/office/powerpoint/2010/main" val="25944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KAVIS Program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Transportation Committee</a:t>
            </a:r>
          </a:p>
          <a:p>
            <a:r>
              <a:rPr lang="en-US" dirty="0"/>
              <a:t>Presentation by Heather Stout, </a:t>
            </a:r>
          </a:p>
          <a:p>
            <a:r>
              <a:rPr lang="en-US" dirty="0"/>
              <a:t>January 30, 2024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CDD29A-FA85-432D-A666-500B0B39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496" y="3089811"/>
            <a:ext cx="7191375" cy="678378"/>
          </a:xfrm>
        </p:spPr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98037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A4628-9341-E8DB-A0B4-F2BB419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716966"/>
            <a:ext cx="10771465" cy="478810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Kentucky Automated Vehicle Information System</a:t>
            </a:r>
            <a:r>
              <a:rPr lang="en-US" sz="2000" dirty="0">
                <a:ea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KAVIS</a:t>
            </a:r>
            <a:r>
              <a:rPr lang="en-US" sz="2000" dirty="0">
                <a:ea typeface="Times New Roman" panose="02020603050405020304" pitchFamily="18" charset="0"/>
              </a:rPr>
              <a:t>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- vehicle registration and titling systems modernization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</a:rPr>
              <a:t>Replaced legacy mainframe system (AVIS) implemented in 1978.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</a:rPr>
              <a:t>The 4</a:t>
            </a:r>
            <a:r>
              <a:rPr lang="en-US" sz="2000" baseline="30000" dirty="0">
                <a:ea typeface="Calibri" panose="020F0502020204030204" pitchFamily="34" charset="0"/>
              </a:rPr>
              <a:t>th</a:t>
            </a:r>
            <a:r>
              <a:rPr lang="en-US" sz="2000" dirty="0">
                <a:ea typeface="Calibri" panose="020F0502020204030204" pitchFamily="34" charset="0"/>
              </a:rPr>
              <a:t> attempt at modernizing AVIS.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KAVIS is a custom</a:t>
            </a:r>
            <a:r>
              <a:rPr lang="en-US" sz="2000" dirty="0">
                <a:ea typeface="Calibri" panose="020F0502020204030204" pitchFamily="34" charset="0"/>
              </a:rPr>
              <a:t> Microsoft .NET solution developed in-house at KYTC.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</a:rPr>
              <a:t>KAVIS was developed to produce a consistent experience for the customers and users.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</a:rPr>
              <a:t>The final implementation of KAVIS replaced all AVIS functionality.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</a:rPr>
              <a:t>The insurance system remains on the mainframe.</a:t>
            </a:r>
            <a:endParaRPr lang="en-US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5B2CF-714D-BDA5-C5F5-5A904D9B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76445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1884746"/>
            <a:ext cx="73152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None/>
            </a:pPr>
            <a:r>
              <a:rPr lang="en-US" sz="2000" u="sng" dirty="0">
                <a:solidFill>
                  <a:schemeClr val="tx1"/>
                </a:solidFill>
              </a:rPr>
              <a:t>Implemented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Print on Demand Decal &amp; Real Time Scanning - May 2015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Web Renewal Enhancement Phases  (2015 and 2016)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Disabled Placard-Complete January 2016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State-Wide Point of Sale Solution-Complete March 2018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Vehicle Foundation – Boats July 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Decommission and Implement Inventory Solution-July 2021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Implement Flat Plate Solution-July 2021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B050"/>
                </a:solidFill>
              </a:rPr>
              <a:t>All Vehicles-January 2024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History of Success</a:t>
            </a:r>
          </a:p>
        </p:txBody>
      </p:sp>
    </p:spTree>
    <p:extLst>
      <p:ext uri="{BB962C8B-B14F-4D97-AF65-F5344CB8AC3E}">
        <p14:creationId xmlns:p14="http://schemas.microsoft.com/office/powerpoint/2010/main" val="191487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2671A6-DDAE-2E94-828E-90D1AEC7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242" y="1716966"/>
            <a:ext cx="8204608" cy="4351338"/>
          </a:xfrm>
        </p:spPr>
        <p:txBody>
          <a:bodyPr>
            <a:normAutofit/>
          </a:bodyPr>
          <a:lstStyle/>
          <a:p>
            <a:r>
              <a:rPr lang="en-US" dirty="0"/>
              <a:t>Largest modernization in Kentucky’s history</a:t>
            </a:r>
          </a:p>
          <a:p>
            <a:r>
              <a:rPr lang="en-US" dirty="0"/>
              <a:t>Generational change to process and technology</a:t>
            </a:r>
          </a:p>
          <a:p>
            <a:r>
              <a:rPr lang="en-US" dirty="0"/>
              <a:t>250 million records migrated</a:t>
            </a:r>
          </a:p>
          <a:p>
            <a:r>
              <a:rPr lang="en-US" dirty="0"/>
              <a:t>45 years of code modernized</a:t>
            </a:r>
          </a:p>
          <a:p>
            <a:r>
              <a:rPr lang="en-US" dirty="0"/>
              <a:t>Impact to every vehicle owner in the state</a:t>
            </a:r>
          </a:p>
          <a:p>
            <a:r>
              <a:rPr lang="en-US" dirty="0"/>
              <a:t>All related vehicle and tax legislation reviewed and incorporated</a:t>
            </a:r>
          </a:p>
          <a:p>
            <a:r>
              <a:rPr lang="en-US" dirty="0"/>
              <a:t>A vast user base of MVL, Clerks, PVAs, law enforcement, dealer commission, dealers,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BE282C-ED79-EF12-D0FE-5DC689FD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KAVIS is a Complex Project</a:t>
            </a:r>
          </a:p>
        </p:txBody>
      </p:sp>
    </p:spTree>
    <p:extLst>
      <p:ext uri="{BB962C8B-B14F-4D97-AF65-F5344CB8AC3E}">
        <p14:creationId xmlns:p14="http://schemas.microsoft.com/office/powerpoint/2010/main" val="6297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E0AD4-F76D-E806-2989-6404F47E1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11" y="1859579"/>
            <a:ext cx="10412957" cy="4351338"/>
          </a:xfrm>
        </p:spPr>
        <p:txBody>
          <a:bodyPr>
            <a:noAutofit/>
          </a:bodyPr>
          <a:lstStyle/>
          <a:p>
            <a:r>
              <a:rPr lang="en-US" sz="2000" dirty="0"/>
              <a:t>Clerk offices closed to public</a:t>
            </a:r>
          </a:p>
          <a:p>
            <a:pPr lvl="1"/>
            <a:r>
              <a:rPr lang="en-US" sz="2000" dirty="0"/>
              <a:t>December 29</a:t>
            </a:r>
            <a:r>
              <a:rPr lang="en-US" sz="2000" baseline="30000" dirty="0"/>
              <a:t>th</a:t>
            </a:r>
            <a:r>
              <a:rPr lang="en-US" sz="2000" dirty="0"/>
              <a:t> through January 8</a:t>
            </a:r>
            <a:r>
              <a:rPr lang="en-US" sz="2000" baseline="30000" dirty="0"/>
              <a:t>th</a:t>
            </a:r>
            <a:r>
              <a:rPr lang="en-US" sz="2000" dirty="0"/>
              <a:t>, opened incrementally through January 16</a:t>
            </a:r>
            <a:r>
              <a:rPr lang="en-US" sz="2000" baseline="30000" dirty="0"/>
              <a:t>th</a:t>
            </a:r>
            <a:r>
              <a:rPr lang="en-US" sz="2000" dirty="0"/>
              <a:t>. </a:t>
            </a:r>
          </a:p>
          <a:p>
            <a:r>
              <a:rPr lang="en-US" sz="2000" dirty="0"/>
              <a:t>Wait times extended</a:t>
            </a:r>
          </a:p>
          <a:p>
            <a:pPr lvl="1"/>
            <a:r>
              <a:rPr lang="en-US" sz="2000" dirty="0"/>
              <a:t>Backlog of work from closure</a:t>
            </a:r>
          </a:p>
          <a:p>
            <a:r>
              <a:rPr lang="en-US" sz="2000" dirty="0"/>
              <a:t>Learning curve</a:t>
            </a:r>
          </a:p>
          <a:p>
            <a:pPr lvl="1"/>
            <a:r>
              <a:rPr lang="en-US" sz="2000" dirty="0"/>
              <a:t>Process and procedure changes</a:t>
            </a:r>
          </a:p>
          <a:p>
            <a:pPr lvl="1"/>
            <a:r>
              <a:rPr lang="en-US" sz="2000" dirty="0"/>
              <a:t>Engagement from all offices was not the same</a:t>
            </a:r>
          </a:p>
          <a:p>
            <a:r>
              <a:rPr lang="en-US" sz="2000" dirty="0"/>
              <a:t>System issues</a:t>
            </a:r>
          </a:p>
          <a:p>
            <a:pPr lvl="1"/>
            <a:r>
              <a:rPr lang="en-US" sz="2000" dirty="0"/>
              <a:t>Expected as some issues can’t be identified in “pre-launch” test environment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47541A-2650-D423-D8BF-E8FB8B172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Expectations during and after cutover</a:t>
            </a:r>
          </a:p>
        </p:txBody>
      </p:sp>
    </p:spTree>
    <p:extLst>
      <p:ext uri="{BB962C8B-B14F-4D97-AF65-F5344CB8AC3E}">
        <p14:creationId xmlns:p14="http://schemas.microsoft.com/office/powerpoint/2010/main" val="325577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Year 2">
            <a:extLst>
              <a:ext uri="{FF2B5EF4-FFF2-40B4-BE49-F238E27FC236}">
                <a16:creationId xmlns:a16="http://schemas.microsoft.com/office/drawing/2014/main" id="{E7D167B5-0BFC-262E-0171-271CC9DBCF68}"/>
              </a:ext>
            </a:extLst>
          </p:cNvPr>
          <p:cNvGrpSpPr/>
          <p:nvPr/>
        </p:nvGrpSpPr>
        <p:grpSpPr>
          <a:xfrm>
            <a:off x="529413" y="4026236"/>
            <a:ext cx="8312874" cy="2867572"/>
            <a:chOff x="3487676" y="5831318"/>
            <a:chExt cx="2181563" cy="76278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EA6D2D-9C43-78E0-73A6-68C8BC6F6E76}"/>
                </a:ext>
              </a:extLst>
            </p:cNvPr>
            <p:cNvSpPr/>
            <p:nvPr/>
          </p:nvSpPr>
          <p:spPr>
            <a:xfrm>
              <a:off x="5413225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90F59E5-80B2-793D-3D94-13A57FE11E93}"/>
                </a:ext>
              </a:extLst>
            </p:cNvPr>
            <p:cNvSpPr/>
            <p:nvPr/>
          </p:nvSpPr>
          <p:spPr>
            <a:xfrm>
              <a:off x="486918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D589B4-C596-2AAA-1A7D-532483293105}"/>
                </a:ext>
              </a:extLst>
            </p:cNvPr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838349B-9A6C-0EE2-40E4-29AD2685B5E9}"/>
                </a:ext>
              </a:extLst>
            </p:cNvPr>
            <p:cNvSpPr/>
            <p:nvPr/>
          </p:nvSpPr>
          <p:spPr>
            <a:xfrm>
              <a:off x="3728956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 title="q lines">
              <a:extLst>
                <a:ext uri="{FF2B5EF4-FFF2-40B4-BE49-F238E27FC236}">
                  <a16:creationId xmlns:a16="http://schemas.microsoft.com/office/drawing/2014/main" id="{A89CF230-7092-A325-1EAC-45DB0B4028B7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5846204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 title="q lines">
              <a:extLst>
                <a:ext uri="{FF2B5EF4-FFF2-40B4-BE49-F238E27FC236}">
                  <a16:creationId xmlns:a16="http://schemas.microsoft.com/office/drawing/2014/main" id="{943885BE-C4AE-7153-7F32-1C21E4B83014}"/>
                </a:ext>
              </a:extLst>
            </p:cNvPr>
            <p:cNvCxnSpPr>
              <a:cxnSpLocks/>
            </p:cNvCxnSpPr>
            <p:nvPr/>
          </p:nvCxnSpPr>
          <p:spPr>
            <a:xfrm>
              <a:off x="4995497" y="5831318"/>
              <a:ext cx="1194" cy="180357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 title="q lines">
              <a:extLst>
                <a:ext uri="{FF2B5EF4-FFF2-40B4-BE49-F238E27FC236}">
                  <a16:creationId xmlns:a16="http://schemas.microsoft.com/office/drawing/2014/main" id="{742A870C-D59B-3D72-027C-64B48A677D29}"/>
                </a:ext>
              </a:extLst>
            </p:cNvPr>
            <p:cNvCxnSpPr>
              <a:cxnSpLocks/>
            </p:cNvCxnSpPr>
            <p:nvPr/>
          </p:nvCxnSpPr>
          <p:spPr>
            <a:xfrm>
              <a:off x="5538986" y="5846203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C1FD47-9480-B28A-B47F-471F408718CD}"/>
                </a:ext>
              </a:extLst>
            </p:cNvPr>
            <p:cNvSpPr txBox="1"/>
            <p:nvPr/>
          </p:nvSpPr>
          <p:spPr>
            <a:xfrm>
              <a:off x="3487676" y="6358370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75000"/>
                    </a:schemeClr>
                  </a:solidFill>
                </a:rPr>
                <a:t>2023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AFCEF80-4722-C510-5C47-379C3BBBB853}"/>
                </a:ext>
              </a:extLst>
            </p:cNvPr>
            <p:cNvSpPr txBox="1"/>
            <p:nvPr/>
          </p:nvSpPr>
          <p:spPr>
            <a:xfrm>
              <a:off x="375017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October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97CA62-1AD7-38BE-76B6-09D7E95A3116}"/>
                </a:ext>
              </a:extLst>
            </p:cNvPr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November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4EC65A-DFB3-7060-BB5B-D76A35A02DF9}"/>
                </a:ext>
              </a:extLst>
            </p:cNvPr>
            <p:cNvSpPr txBox="1"/>
            <p:nvPr/>
          </p:nvSpPr>
          <p:spPr>
            <a:xfrm>
              <a:off x="4891589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December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40D561-CF5D-31D3-DB6D-311758A25D92}"/>
                </a:ext>
              </a:extLst>
            </p:cNvPr>
            <p:cNvSpPr txBox="1"/>
            <p:nvPr/>
          </p:nvSpPr>
          <p:spPr>
            <a:xfrm>
              <a:off x="5436405" y="6101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January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Straight Connector 25" title="q lines">
              <a:extLst>
                <a:ext uri="{FF2B5EF4-FFF2-40B4-BE49-F238E27FC236}">
                  <a16:creationId xmlns:a16="http://schemas.microsoft.com/office/drawing/2014/main" id="{E04AB283-F0F7-EA44-0ADD-153FC3FF25F1}"/>
                </a:ext>
              </a:extLst>
            </p:cNvPr>
            <p:cNvCxnSpPr>
              <a:cxnSpLocks/>
            </p:cNvCxnSpPr>
            <p:nvPr/>
          </p:nvCxnSpPr>
          <p:spPr>
            <a:xfrm>
              <a:off x="3855611" y="5846204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 title="Milestone">
            <a:extLst>
              <a:ext uri="{FF2B5EF4-FFF2-40B4-BE49-F238E27FC236}">
                <a16:creationId xmlns:a16="http://schemas.microsoft.com/office/drawing/2014/main" id="{0259EA08-F8EF-3A34-6A12-BD84D27D36D4}"/>
              </a:ext>
            </a:extLst>
          </p:cNvPr>
          <p:cNvGrpSpPr/>
          <p:nvPr/>
        </p:nvGrpSpPr>
        <p:grpSpPr>
          <a:xfrm>
            <a:off x="461651" y="3008777"/>
            <a:ext cx="5223970" cy="941429"/>
            <a:chOff x="10121210" y="1483616"/>
            <a:chExt cx="5008268" cy="941429"/>
          </a:xfrm>
        </p:grpSpPr>
        <p:grpSp>
          <p:nvGrpSpPr>
            <p:cNvPr id="28" name="Group 27" title="Milestone Text">
              <a:extLst>
                <a:ext uri="{FF2B5EF4-FFF2-40B4-BE49-F238E27FC236}">
                  <a16:creationId xmlns:a16="http://schemas.microsoft.com/office/drawing/2014/main" id="{E9DB4009-9A58-C9B0-F082-27D559FF1F73}"/>
                </a:ext>
              </a:extLst>
            </p:cNvPr>
            <p:cNvGrpSpPr/>
            <p:nvPr/>
          </p:nvGrpSpPr>
          <p:grpSpPr>
            <a:xfrm>
              <a:off x="11206088" y="1483616"/>
              <a:ext cx="3923390" cy="722274"/>
              <a:chOff x="11538646" y="3216677"/>
              <a:chExt cx="3923390" cy="722274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4ACF63-8F00-90D1-4118-D0D6D1456487}"/>
                  </a:ext>
                </a:extLst>
              </p:cNvPr>
              <p:cNvSpPr txBox="1"/>
              <p:nvPr/>
            </p:nvSpPr>
            <p:spPr>
              <a:xfrm>
                <a:off x="11550715" y="3216677"/>
                <a:ext cx="2782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Development Effort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CCEEDE-ED66-7D5E-B0B6-B00733E2F42A}"/>
                  </a:ext>
                </a:extLst>
              </p:cNvPr>
              <p:cNvSpPr txBox="1"/>
              <p:nvPr/>
            </p:nvSpPr>
            <p:spPr>
              <a:xfrm>
                <a:off x="11538646" y="3530865"/>
                <a:ext cx="392339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Analysis, Design, Develop, Deliver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EE6A3D-0A65-E497-5C2E-C9A0C31E64A7}"/>
                  </a:ext>
                </a:extLst>
              </p:cNvPr>
              <p:cNvSpPr txBox="1"/>
              <p:nvPr/>
            </p:nvSpPr>
            <p:spPr>
              <a:xfrm>
                <a:off x="11550715" y="3705372"/>
                <a:ext cx="3651257" cy="233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Incremental delivery for user acceptance and testing</a:t>
                </a:r>
              </a:p>
            </p:txBody>
          </p:sp>
        </p:grpSp>
        <p:sp>
          <p:nvSpPr>
            <p:cNvPr id="30" name="Rectangle: Rounded Corners 29" title="Milestone Graphic">
              <a:extLst>
                <a:ext uri="{FF2B5EF4-FFF2-40B4-BE49-F238E27FC236}">
                  <a16:creationId xmlns:a16="http://schemas.microsoft.com/office/drawing/2014/main" id="{DBC6C76E-DC47-374F-481C-0227F6A9041E}"/>
                </a:ext>
              </a:extLst>
            </p:cNvPr>
            <p:cNvSpPr/>
            <p:nvPr/>
          </p:nvSpPr>
          <p:spPr>
            <a:xfrm>
              <a:off x="10121210" y="2260492"/>
              <a:ext cx="3756480" cy="164553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 title="Milestone">
            <a:extLst>
              <a:ext uri="{FF2B5EF4-FFF2-40B4-BE49-F238E27FC236}">
                <a16:creationId xmlns:a16="http://schemas.microsoft.com/office/drawing/2014/main" id="{0AAE46C6-C444-15B5-E006-CA2399D53530}"/>
              </a:ext>
            </a:extLst>
          </p:cNvPr>
          <p:cNvGrpSpPr/>
          <p:nvPr/>
        </p:nvGrpSpPr>
        <p:grpSpPr>
          <a:xfrm>
            <a:off x="988474" y="1140226"/>
            <a:ext cx="2950698" cy="2986819"/>
            <a:chOff x="764700" y="1344640"/>
            <a:chExt cx="2950698" cy="2986819"/>
          </a:xfrm>
        </p:grpSpPr>
        <p:grpSp>
          <p:nvGrpSpPr>
            <p:cNvPr id="35" name="Group 34" title="Milestone Text">
              <a:extLst>
                <a:ext uri="{FF2B5EF4-FFF2-40B4-BE49-F238E27FC236}">
                  <a16:creationId xmlns:a16="http://schemas.microsoft.com/office/drawing/2014/main" id="{722E3634-241B-A060-DDCA-75DC45E8C0CB}"/>
                </a:ext>
              </a:extLst>
            </p:cNvPr>
            <p:cNvGrpSpPr/>
            <p:nvPr/>
          </p:nvGrpSpPr>
          <p:grpSpPr>
            <a:xfrm>
              <a:off x="2391104" y="1344640"/>
              <a:ext cx="1324294" cy="437146"/>
              <a:chOff x="2823197" y="1057984"/>
              <a:chExt cx="1324294" cy="437146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2A70B1E-CDDC-B2ED-D62C-4EF569A80E93}"/>
                  </a:ext>
                </a:extLst>
              </p:cNvPr>
              <p:cNvSpPr txBox="1"/>
              <p:nvPr/>
            </p:nvSpPr>
            <p:spPr>
              <a:xfrm>
                <a:off x="2823197" y="1057984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Training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08FC115-AC58-9BB1-6BC0-33511F284034}"/>
                  </a:ext>
                </a:extLst>
              </p:cNvPr>
              <p:cNvSpPr txBox="1"/>
              <p:nvPr/>
            </p:nvSpPr>
            <p:spPr>
              <a:xfrm>
                <a:off x="2852709" y="1341242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Clerk/User Training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7282D2D-436E-962A-1010-BE0DFEFD34BB}"/>
                </a:ext>
              </a:extLst>
            </p:cNvPr>
            <p:cNvSpPr/>
            <p:nvPr/>
          </p:nvSpPr>
          <p:spPr>
            <a:xfrm>
              <a:off x="764700" y="405446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39" name="Group 38" title="Milestone">
            <a:extLst>
              <a:ext uri="{FF2B5EF4-FFF2-40B4-BE49-F238E27FC236}">
                <a16:creationId xmlns:a16="http://schemas.microsoft.com/office/drawing/2014/main" id="{384DDE77-14A4-3387-E264-36FCC3501A38}"/>
              </a:ext>
            </a:extLst>
          </p:cNvPr>
          <p:cNvGrpSpPr/>
          <p:nvPr/>
        </p:nvGrpSpPr>
        <p:grpSpPr>
          <a:xfrm>
            <a:off x="4647250" y="2329214"/>
            <a:ext cx="2751770" cy="796702"/>
            <a:chOff x="5448528" y="3254979"/>
            <a:chExt cx="1681775" cy="796702"/>
          </a:xfrm>
        </p:grpSpPr>
        <p:grpSp>
          <p:nvGrpSpPr>
            <p:cNvPr id="40" name="Group 39" title="Milestone Text">
              <a:extLst>
                <a:ext uri="{FF2B5EF4-FFF2-40B4-BE49-F238E27FC236}">
                  <a16:creationId xmlns:a16="http://schemas.microsoft.com/office/drawing/2014/main" id="{47129A1D-E162-7CCE-E5FB-5AEE67FD9382}"/>
                </a:ext>
              </a:extLst>
            </p:cNvPr>
            <p:cNvGrpSpPr/>
            <p:nvPr/>
          </p:nvGrpSpPr>
          <p:grpSpPr>
            <a:xfrm>
              <a:off x="5463106" y="3254979"/>
              <a:ext cx="1600588" cy="681791"/>
              <a:chOff x="1293034" y="2308160"/>
              <a:chExt cx="1600588" cy="681791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389FC1-CD9D-6898-0BBC-80D0D4C3E0D8}"/>
                  </a:ext>
                </a:extLst>
              </p:cNvPr>
              <p:cNvSpPr txBox="1"/>
              <p:nvPr/>
            </p:nvSpPr>
            <p:spPr>
              <a:xfrm>
                <a:off x="1293034" y="2308160"/>
                <a:ext cx="160058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User Acceptance Testing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1C54B6E-FBA0-98A6-20AE-CE2C271FA848}"/>
                  </a:ext>
                </a:extLst>
              </p:cNvPr>
              <p:cNvSpPr txBox="1"/>
              <p:nvPr/>
            </p:nvSpPr>
            <p:spPr>
              <a:xfrm>
                <a:off x="1293034" y="2588040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Solution testing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8EA37B5-804F-FD16-0A5F-787F652327C7}"/>
                  </a:ext>
                </a:extLst>
              </p:cNvPr>
              <p:cNvSpPr txBox="1"/>
              <p:nvPr/>
            </p:nvSpPr>
            <p:spPr>
              <a:xfrm>
                <a:off x="1293035" y="2754214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November 2023</a:t>
                </a:r>
              </a:p>
            </p:txBody>
          </p:sp>
        </p:grpSp>
        <p:sp>
          <p:nvSpPr>
            <p:cNvPr id="41" name="Rectangle: Rounded Corners 40" title="Milestone Graphic">
              <a:extLst>
                <a:ext uri="{FF2B5EF4-FFF2-40B4-BE49-F238E27FC236}">
                  <a16:creationId xmlns:a16="http://schemas.microsoft.com/office/drawing/2014/main" id="{F9BEA11D-D3AB-1E82-2E17-ACFD50665488}"/>
                </a:ext>
              </a:extLst>
            </p:cNvPr>
            <p:cNvSpPr/>
            <p:nvPr/>
          </p:nvSpPr>
          <p:spPr>
            <a:xfrm>
              <a:off x="5448528" y="3904062"/>
              <a:ext cx="1681775" cy="14761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 title="Milestone">
            <a:extLst>
              <a:ext uri="{FF2B5EF4-FFF2-40B4-BE49-F238E27FC236}">
                <a16:creationId xmlns:a16="http://schemas.microsoft.com/office/drawing/2014/main" id="{5039FF53-4BDE-99F3-583C-656BA910FC3C}"/>
              </a:ext>
            </a:extLst>
          </p:cNvPr>
          <p:cNvGrpSpPr/>
          <p:nvPr/>
        </p:nvGrpSpPr>
        <p:grpSpPr>
          <a:xfrm>
            <a:off x="7415462" y="3261449"/>
            <a:ext cx="1746215" cy="727511"/>
            <a:chOff x="7177910" y="2582981"/>
            <a:chExt cx="1306180" cy="727511"/>
          </a:xfrm>
        </p:grpSpPr>
        <p:grpSp>
          <p:nvGrpSpPr>
            <p:cNvPr id="46" name="Group 45" title="Milestone Text">
              <a:extLst>
                <a:ext uri="{FF2B5EF4-FFF2-40B4-BE49-F238E27FC236}">
                  <a16:creationId xmlns:a16="http://schemas.microsoft.com/office/drawing/2014/main" id="{46467098-1FCE-31D0-C682-9548AADD2797}"/>
                </a:ext>
              </a:extLst>
            </p:cNvPr>
            <p:cNvGrpSpPr/>
            <p:nvPr/>
          </p:nvGrpSpPr>
          <p:grpSpPr>
            <a:xfrm>
              <a:off x="7177910" y="2582981"/>
              <a:ext cx="1306180" cy="727511"/>
              <a:chOff x="1699107" y="2162177"/>
              <a:chExt cx="1306180" cy="727511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8DF2E74-0543-612C-90DF-0263D8060A82}"/>
                  </a:ext>
                </a:extLst>
              </p:cNvPr>
              <p:cNvSpPr txBox="1"/>
              <p:nvPr/>
            </p:nvSpPr>
            <p:spPr>
              <a:xfrm>
                <a:off x="1699107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Cutover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7A07437-D246-2E2E-3A9B-F44932678AB1}"/>
                  </a:ext>
                </a:extLst>
              </p:cNvPr>
              <p:cNvSpPr txBox="1"/>
              <p:nvPr/>
            </p:nvSpPr>
            <p:spPr>
              <a:xfrm>
                <a:off x="1710505" y="2470633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Turn off AVIS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A36D742-AD90-CCA3-38D0-C28BA2934930}"/>
                  </a:ext>
                </a:extLst>
              </p:cNvPr>
              <p:cNvSpPr txBox="1"/>
              <p:nvPr/>
            </p:nvSpPr>
            <p:spPr>
              <a:xfrm>
                <a:off x="171050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January 2024</a:t>
                </a:r>
              </a:p>
            </p:txBody>
          </p:sp>
        </p:grpSp>
        <p:sp>
          <p:nvSpPr>
            <p:cNvPr id="47" name="Rectangle: Rounded Corners 46" title="Milestone Graphic">
              <a:extLst>
                <a:ext uri="{FF2B5EF4-FFF2-40B4-BE49-F238E27FC236}">
                  <a16:creationId xmlns:a16="http://schemas.microsoft.com/office/drawing/2014/main" id="{C38642BF-305B-47AA-92AA-946BB01D9EE2}"/>
                </a:ext>
              </a:extLst>
            </p:cNvPr>
            <p:cNvSpPr/>
            <p:nvPr/>
          </p:nvSpPr>
          <p:spPr>
            <a:xfrm>
              <a:off x="7769103" y="3045225"/>
              <a:ext cx="172122" cy="199160"/>
            </a:xfrm>
            <a:prstGeom prst="roundRect">
              <a:avLst>
                <a:gd name="adj" fmla="val 50000"/>
              </a:avLst>
            </a:prstGeom>
            <a:solidFill>
              <a:srgbClr val="9A0000"/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BE9AC9F-9070-C7F5-1CE9-ED1F75951D55}"/>
                </a:ext>
              </a:extLst>
            </p:cNvPr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52" name="Group 51" title="Milestone">
            <a:extLst>
              <a:ext uri="{FF2B5EF4-FFF2-40B4-BE49-F238E27FC236}">
                <a16:creationId xmlns:a16="http://schemas.microsoft.com/office/drawing/2014/main" id="{60B51A76-9810-E89D-781B-B40EDB4B57CD}"/>
              </a:ext>
            </a:extLst>
          </p:cNvPr>
          <p:cNvGrpSpPr/>
          <p:nvPr/>
        </p:nvGrpSpPr>
        <p:grpSpPr>
          <a:xfrm>
            <a:off x="4671838" y="3305837"/>
            <a:ext cx="5585880" cy="1108358"/>
            <a:chOff x="5357857" y="4140607"/>
            <a:chExt cx="5585880" cy="110835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329E4B-C2C8-2D82-2F1E-CBB9E1522F49}"/>
                </a:ext>
              </a:extLst>
            </p:cNvPr>
            <p:cNvSpPr txBox="1"/>
            <p:nvPr/>
          </p:nvSpPr>
          <p:spPr>
            <a:xfrm>
              <a:off x="5357857" y="4140607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Performance Testing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487887-A48A-8116-F279-649A0C90B432}"/>
                </a:ext>
              </a:extLst>
            </p:cNvPr>
            <p:cNvSpPr txBox="1"/>
            <p:nvPr/>
          </p:nvSpPr>
          <p:spPr>
            <a:xfrm>
              <a:off x="5371045" y="4376451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Load/Performance</a:t>
              </a:r>
            </a:p>
          </p:txBody>
        </p:sp>
        <p:sp>
          <p:nvSpPr>
            <p:cNvPr id="55" name="Rectangle: Rounded Corners 54" title="Milestone Graphic">
              <a:extLst>
                <a:ext uri="{FF2B5EF4-FFF2-40B4-BE49-F238E27FC236}">
                  <a16:creationId xmlns:a16="http://schemas.microsoft.com/office/drawing/2014/main" id="{2D51E415-6B91-EE79-D072-1086DA8E8C1E}"/>
                </a:ext>
              </a:extLst>
            </p:cNvPr>
            <p:cNvSpPr/>
            <p:nvPr/>
          </p:nvSpPr>
          <p:spPr>
            <a:xfrm>
              <a:off x="5383127" y="4614121"/>
              <a:ext cx="1805651" cy="1708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A58EAB8-5C58-DAEF-7704-4EA634B79F8C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sp>
        <p:nvSpPr>
          <p:cNvPr id="58" name="Rectangle: Rounded Corners 57" title="Milestone Graphic">
            <a:extLst>
              <a:ext uri="{FF2B5EF4-FFF2-40B4-BE49-F238E27FC236}">
                <a16:creationId xmlns:a16="http://schemas.microsoft.com/office/drawing/2014/main" id="{BCA0C3EC-AECC-1851-314C-FB6408A182F4}"/>
              </a:ext>
            </a:extLst>
          </p:cNvPr>
          <p:cNvSpPr/>
          <p:nvPr/>
        </p:nvSpPr>
        <p:spPr>
          <a:xfrm>
            <a:off x="529413" y="1712839"/>
            <a:ext cx="5926035" cy="9163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 title="Milestone Graphic">
            <a:extLst>
              <a:ext uri="{FF2B5EF4-FFF2-40B4-BE49-F238E27FC236}">
                <a16:creationId xmlns:a16="http://schemas.microsoft.com/office/drawing/2014/main" id="{9CA521CA-2738-446D-8C71-BC75AD841CF6}"/>
              </a:ext>
            </a:extLst>
          </p:cNvPr>
          <p:cNvSpPr/>
          <p:nvPr/>
        </p:nvSpPr>
        <p:spPr>
          <a:xfrm>
            <a:off x="6470076" y="1712316"/>
            <a:ext cx="4777441" cy="111705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16E56FC-946D-EC20-6BA9-74F62618EA11}"/>
              </a:ext>
            </a:extLst>
          </p:cNvPr>
          <p:cNvSpPr txBox="1"/>
          <p:nvPr/>
        </p:nvSpPr>
        <p:spPr>
          <a:xfrm>
            <a:off x="6470076" y="1206800"/>
            <a:ext cx="38405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Continuous Education/Training</a:t>
            </a:r>
          </a:p>
        </p:txBody>
      </p:sp>
      <p:sp>
        <p:nvSpPr>
          <p:cNvPr id="2" name="Rectangle: Rounded Corners 1" title="Milestone Graphic">
            <a:extLst>
              <a:ext uri="{FF2B5EF4-FFF2-40B4-BE49-F238E27FC236}">
                <a16:creationId xmlns:a16="http://schemas.microsoft.com/office/drawing/2014/main" id="{BDDA9684-13C7-592C-F30C-10A7294ACF90}"/>
              </a:ext>
            </a:extLst>
          </p:cNvPr>
          <p:cNvSpPr/>
          <p:nvPr/>
        </p:nvSpPr>
        <p:spPr>
          <a:xfrm>
            <a:off x="8494035" y="3746947"/>
            <a:ext cx="2631562" cy="16992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 title="Milestone">
            <a:extLst>
              <a:ext uri="{FF2B5EF4-FFF2-40B4-BE49-F238E27FC236}">
                <a16:creationId xmlns:a16="http://schemas.microsoft.com/office/drawing/2014/main" id="{53A28CD8-AA6C-F942-9872-03548623B238}"/>
              </a:ext>
            </a:extLst>
          </p:cNvPr>
          <p:cNvGrpSpPr/>
          <p:nvPr/>
        </p:nvGrpSpPr>
        <p:grpSpPr>
          <a:xfrm>
            <a:off x="8483189" y="3261449"/>
            <a:ext cx="2269108" cy="764787"/>
            <a:chOff x="7177910" y="2582981"/>
            <a:chExt cx="2384396" cy="727511"/>
          </a:xfrm>
        </p:grpSpPr>
        <p:grpSp>
          <p:nvGrpSpPr>
            <p:cNvPr id="5" name="Group 4" title="Milestone Text">
              <a:extLst>
                <a:ext uri="{FF2B5EF4-FFF2-40B4-BE49-F238E27FC236}">
                  <a16:creationId xmlns:a16="http://schemas.microsoft.com/office/drawing/2014/main" id="{A492F0C4-6675-3341-8D8F-A436BDFA5952}"/>
                </a:ext>
              </a:extLst>
            </p:cNvPr>
            <p:cNvGrpSpPr/>
            <p:nvPr/>
          </p:nvGrpSpPr>
          <p:grpSpPr>
            <a:xfrm>
              <a:off x="7177910" y="2582981"/>
              <a:ext cx="2384396" cy="727511"/>
              <a:chOff x="1699107" y="2162177"/>
              <a:chExt cx="2384396" cy="727511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16054-89D7-E279-CD96-D9C814C89F8B}"/>
                  </a:ext>
                </a:extLst>
              </p:cNvPr>
              <p:cNvSpPr txBox="1"/>
              <p:nvPr/>
            </p:nvSpPr>
            <p:spPr>
              <a:xfrm>
                <a:off x="1699107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Stabilization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B79A1A-D1D0-157C-8F4F-132C036ECCA3}"/>
                  </a:ext>
                </a:extLst>
              </p:cNvPr>
              <p:cNvSpPr txBox="1"/>
              <p:nvPr/>
            </p:nvSpPr>
            <p:spPr>
              <a:xfrm>
                <a:off x="1710504" y="2470633"/>
                <a:ext cx="237299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Stabilization and Acclimation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8F38A1D-40D7-A216-511E-BC56616BA4D4}"/>
                  </a:ext>
                </a:extLst>
              </p:cNvPr>
              <p:cNvSpPr txBox="1"/>
              <p:nvPr/>
            </p:nvSpPr>
            <p:spPr>
              <a:xfrm>
                <a:off x="171050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7A109A-E237-2A0A-D062-8716ADD83574}"/>
                </a:ext>
              </a:extLst>
            </p:cNvPr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BB915902-2FA3-0AD2-B6BA-986F78CDA23C}"/>
              </a:ext>
            </a:extLst>
          </p:cNvPr>
          <p:cNvSpPr/>
          <p:nvPr/>
        </p:nvSpPr>
        <p:spPr>
          <a:xfrm>
            <a:off x="9909233" y="4773118"/>
            <a:ext cx="975544" cy="9624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 title="q lines">
            <a:extLst>
              <a:ext uri="{FF2B5EF4-FFF2-40B4-BE49-F238E27FC236}">
                <a16:creationId xmlns:a16="http://schemas.microsoft.com/office/drawing/2014/main" id="{CEABF567-8FDB-2D92-59F6-194C32556FCB}"/>
              </a:ext>
            </a:extLst>
          </p:cNvPr>
          <p:cNvCxnSpPr>
            <a:cxnSpLocks/>
          </p:cNvCxnSpPr>
          <p:nvPr/>
        </p:nvCxnSpPr>
        <p:spPr>
          <a:xfrm>
            <a:off x="10388450" y="4070611"/>
            <a:ext cx="0" cy="622060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0DEACBA-2367-50CC-12A8-F6A5E329C104}"/>
              </a:ext>
            </a:extLst>
          </p:cNvPr>
          <p:cNvSpPr txBox="1"/>
          <p:nvPr/>
        </p:nvSpPr>
        <p:spPr>
          <a:xfrm>
            <a:off x="9976914" y="4990760"/>
            <a:ext cx="823071" cy="54134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February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0D766C-06A3-E998-98C8-4927DE5EE291}"/>
              </a:ext>
            </a:extLst>
          </p:cNvPr>
          <p:cNvSpPr txBox="1"/>
          <p:nvPr/>
        </p:nvSpPr>
        <p:spPr>
          <a:xfrm>
            <a:off x="10234012" y="6007596"/>
            <a:ext cx="2168220" cy="8862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2024</a:t>
            </a:r>
          </a:p>
        </p:txBody>
      </p:sp>
      <p:grpSp>
        <p:nvGrpSpPr>
          <p:cNvPr id="6" name="Group 5" title="Milestone">
            <a:extLst>
              <a:ext uri="{FF2B5EF4-FFF2-40B4-BE49-F238E27FC236}">
                <a16:creationId xmlns:a16="http://schemas.microsoft.com/office/drawing/2014/main" id="{96D76C17-D838-5F85-133A-93EF615E6C29}"/>
              </a:ext>
            </a:extLst>
          </p:cNvPr>
          <p:cNvGrpSpPr/>
          <p:nvPr/>
        </p:nvGrpSpPr>
        <p:grpSpPr>
          <a:xfrm>
            <a:off x="7407637" y="2580270"/>
            <a:ext cx="2171542" cy="559051"/>
            <a:chOff x="5448528" y="3520891"/>
            <a:chExt cx="1327162" cy="5590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33DBD84-1828-9C09-38B5-93F0A11FD14B}"/>
                </a:ext>
              </a:extLst>
            </p:cNvPr>
            <p:cNvSpPr txBox="1"/>
            <p:nvPr/>
          </p:nvSpPr>
          <p:spPr>
            <a:xfrm>
              <a:off x="5480908" y="3520891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Production Readiness</a:t>
              </a:r>
            </a:p>
          </p:txBody>
        </p:sp>
        <p:sp>
          <p:nvSpPr>
            <p:cNvPr id="8" name="Rectangle: Rounded Corners 7" title="Milestone Graphic">
              <a:extLst>
                <a:ext uri="{FF2B5EF4-FFF2-40B4-BE49-F238E27FC236}">
                  <a16:creationId xmlns:a16="http://schemas.microsoft.com/office/drawing/2014/main" id="{C40A0537-F402-FB25-385E-27932498AA45}"/>
                </a:ext>
              </a:extLst>
            </p:cNvPr>
            <p:cNvSpPr/>
            <p:nvPr/>
          </p:nvSpPr>
          <p:spPr>
            <a:xfrm>
              <a:off x="5448528" y="3913033"/>
              <a:ext cx="487818" cy="166909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 title="Milestone">
            <a:extLst>
              <a:ext uri="{FF2B5EF4-FFF2-40B4-BE49-F238E27FC236}">
                <a16:creationId xmlns:a16="http://schemas.microsoft.com/office/drawing/2014/main" id="{21BFFA7D-52A1-6490-9594-99F18F2B7808}"/>
              </a:ext>
            </a:extLst>
          </p:cNvPr>
          <p:cNvGrpSpPr/>
          <p:nvPr/>
        </p:nvGrpSpPr>
        <p:grpSpPr>
          <a:xfrm>
            <a:off x="4639027" y="1825092"/>
            <a:ext cx="2133442" cy="459991"/>
            <a:chOff x="5471813" y="3520891"/>
            <a:chExt cx="1303877" cy="459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7CC119D-BBA2-35CD-012E-DE6D95060EA9}"/>
                </a:ext>
              </a:extLst>
            </p:cNvPr>
            <p:cNvSpPr txBox="1"/>
            <p:nvPr/>
          </p:nvSpPr>
          <p:spPr>
            <a:xfrm>
              <a:off x="5480908" y="3520891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Public Awareness</a:t>
              </a:r>
            </a:p>
          </p:txBody>
        </p:sp>
        <p:sp>
          <p:nvSpPr>
            <p:cNvPr id="67" name="Rectangle: Rounded Corners 66" title="Milestone Graphic">
              <a:extLst>
                <a:ext uri="{FF2B5EF4-FFF2-40B4-BE49-F238E27FC236}">
                  <a16:creationId xmlns:a16="http://schemas.microsoft.com/office/drawing/2014/main" id="{3CC18333-F1FD-3582-5CCE-9C961C1C0ADF}"/>
                </a:ext>
              </a:extLst>
            </p:cNvPr>
            <p:cNvSpPr/>
            <p:nvPr/>
          </p:nvSpPr>
          <p:spPr>
            <a:xfrm>
              <a:off x="5471813" y="3813973"/>
              <a:ext cx="487818" cy="166909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384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E0AD4-F76D-E806-2989-6404F47E1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610" y="1574352"/>
            <a:ext cx="9789777" cy="4742557"/>
          </a:xfrm>
        </p:spPr>
        <p:txBody>
          <a:bodyPr>
            <a:noAutofit/>
          </a:bodyPr>
          <a:lstStyle/>
          <a:p>
            <a:r>
              <a:rPr lang="en-US" sz="2000" dirty="0"/>
              <a:t>System Live for 16 Business Days</a:t>
            </a:r>
          </a:p>
          <a:p>
            <a:pPr lvl="1"/>
            <a:r>
              <a:rPr lang="en-US" sz="1600" dirty="0"/>
              <a:t>Full participation for 11 business days</a:t>
            </a:r>
            <a:endParaRPr lang="en-US" sz="2000" dirty="0"/>
          </a:p>
          <a:p>
            <a:r>
              <a:rPr lang="en-US" sz="2000" dirty="0"/>
              <a:t>The KAVIS team has been averaging 12-16+ hour work days for all of January</a:t>
            </a:r>
          </a:p>
          <a:p>
            <a:r>
              <a:rPr lang="en-US" sz="2000" dirty="0"/>
              <a:t>COT and KYTC have monitored and adjusted servers and code for improved performance in real-time</a:t>
            </a:r>
          </a:p>
          <a:p>
            <a:r>
              <a:rPr lang="en-US" sz="2000" dirty="0"/>
              <a:t>KAVIS team members offered in-person technical assistance, training in large offices </a:t>
            </a:r>
          </a:p>
          <a:p>
            <a:r>
              <a:rPr lang="en-US" sz="2000" dirty="0"/>
              <a:t>KAVIS and MVL staff answer questions daily via live chat, calls and emails.</a:t>
            </a:r>
          </a:p>
          <a:p>
            <a:pPr lvl="1"/>
            <a:r>
              <a:rPr lang="en-US" sz="1600" dirty="0"/>
              <a:t>At this time, 90% of the questions are “How do I” questions</a:t>
            </a:r>
          </a:p>
          <a:p>
            <a:r>
              <a:rPr lang="en-US" sz="2000" dirty="0"/>
              <a:t>Resolved multiple issues quickly with daily fixes </a:t>
            </a:r>
          </a:p>
          <a:p>
            <a:r>
              <a:rPr lang="en-US" sz="2000" dirty="0"/>
              <a:t>Over 23,000 plate data points and only 6 reported issues – Amazing!</a:t>
            </a:r>
          </a:p>
          <a:p>
            <a:r>
              <a:rPr lang="en-US" sz="2000" dirty="0"/>
              <a:t>Over 250,000 Registration and Title Actions have occurred</a:t>
            </a:r>
          </a:p>
          <a:p>
            <a:r>
              <a:rPr lang="en-US" sz="2000" dirty="0"/>
              <a:t>Over 180,000 Checkouts in the shopping cart</a:t>
            </a:r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47541A-2650-D423-D8BF-E8FB8B172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Post Go-Live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124022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83688B-AEAB-38ED-1406-4B6410F07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88" y="1599271"/>
            <a:ext cx="1090169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Replaced a 45-year-old system that was difficult to support</a:t>
            </a:r>
          </a:p>
          <a:p>
            <a:r>
              <a:rPr lang="en-US" sz="2600" dirty="0"/>
              <a:t>Faster transaction reporting, intuitive interface</a:t>
            </a:r>
          </a:p>
          <a:p>
            <a:r>
              <a:rPr lang="en-US" sz="2600" dirty="0"/>
              <a:t>Supports more enhancements, like keeping license plate and offering new special license plates</a:t>
            </a:r>
          </a:p>
          <a:p>
            <a:r>
              <a:rPr lang="en-US" sz="2600" dirty="0"/>
              <a:t>Extensive validations/guardrails are built into the application to ensure transactions are correct and data remains clean</a:t>
            </a:r>
          </a:p>
          <a:p>
            <a:r>
              <a:rPr lang="en-US" sz="2600" dirty="0"/>
              <a:t>Merges customer records for a more seamless experience</a:t>
            </a:r>
          </a:p>
          <a:p>
            <a:r>
              <a:rPr lang="en-US" sz="2600" dirty="0"/>
              <a:t>Identifies uncollected revenue for the state</a:t>
            </a:r>
          </a:p>
          <a:p>
            <a:r>
              <a:rPr lang="en-US" sz="2600" dirty="0"/>
              <a:t>Sets the stage for expanded services</a:t>
            </a:r>
          </a:p>
          <a:p>
            <a:r>
              <a:rPr lang="en-US" sz="2600" dirty="0"/>
              <a:t>Improves the identification of fraudulent activity</a:t>
            </a:r>
          </a:p>
          <a:p>
            <a:r>
              <a:rPr lang="en-US" sz="2600" dirty="0"/>
              <a:t>Enables greatly improved data analysis and information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4BD6E8-E964-B133-8689-CB59721A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Success</a:t>
            </a:r>
          </a:p>
        </p:txBody>
      </p:sp>
    </p:spTree>
    <p:extLst>
      <p:ext uri="{BB962C8B-B14F-4D97-AF65-F5344CB8AC3E}">
        <p14:creationId xmlns:p14="http://schemas.microsoft.com/office/powerpoint/2010/main" val="15428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83688B-AEAB-38ED-1406-4B6410F07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15" y="1716966"/>
            <a:ext cx="9798341" cy="1001067"/>
          </a:xfrm>
        </p:spPr>
        <p:txBody>
          <a:bodyPr/>
          <a:lstStyle/>
          <a:p>
            <a:pPr algn="ctr"/>
            <a:r>
              <a:rPr lang="en-US" dirty="0"/>
              <a:t>January 2023 – Average Daily Collections</a:t>
            </a:r>
          </a:p>
          <a:p>
            <a:pPr algn="ctr"/>
            <a:r>
              <a:rPr lang="en-US" dirty="0"/>
              <a:t>$5.3 million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4BD6E8-E964-B133-8689-CB59721A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Progress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FB888-0DAA-E510-C120-73CE2D8A76C5}"/>
              </a:ext>
            </a:extLst>
          </p:cNvPr>
          <p:cNvSpPr txBox="1"/>
          <p:nvPr/>
        </p:nvSpPr>
        <p:spPr>
          <a:xfrm>
            <a:off x="3640821" y="3010424"/>
            <a:ext cx="50837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Last 5 days	$6,221,934	1/22/2024</a:t>
            </a:r>
          </a:p>
          <a:p>
            <a:r>
              <a:rPr lang="en-US" dirty="0"/>
              <a:t>		$6,462,633	1/23/2024</a:t>
            </a:r>
          </a:p>
          <a:p>
            <a:r>
              <a:rPr lang="en-US" dirty="0"/>
              <a:t>		$6,293,074	1/24/2024</a:t>
            </a:r>
          </a:p>
          <a:p>
            <a:r>
              <a:rPr lang="en-US" dirty="0"/>
              <a:t>		$6,898,726	1/25/2024</a:t>
            </a:r>
          </a:p>
          <a:p>
            <a:r>
              <a:rPr lang="en-US" dirty="0"/>
              <a:t>		$7,587,487	1/26/2024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031B471-FF5D-F012-FB34-FF0136C32AE9}"/>
              </a:ext>
            </a:extLst>
          </p:cNvPr>
          <p:cNvSpPr txBox="1">
            <a:spLocks/>
          </p:cNvSpPr>
          <p:nvPr/>
        </p:nvSpPr>
        <p:spPr>
          <a:xfrm>
            <a:off x="2533650" y="4620955"/>
            <a:ext cx="7315200" cy="1477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2400" dirty="0"/>
              <a:t>On day 6 of full county participation, KAVIS collected more revenue than the average daily collections in January 2023.</a:t>
            </a:r>
          </a:p>
        </p:txBody>
      </p:sp>
    </p:spTree>
    <p:extLst>
      <p:ext uri="{BB962C8B-B14F-4D97-AF65-F5344CB8AC3E}">
        <p14:creationId xmlns:p14="http://schemas.microsoft.com/office/powerpoint/2010/main" val="4088435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4" ma:contentTypeDescription="Create a new document." ma:contentTypeScope="" ma:versionID="acae73532a35fcfa014bd9efa4f5ea83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6c3a1cedef2793420f731092fe13ee50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Props1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193435-C47C-4457-BC11-75D2D3536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2f6f1-0821-4b71-8c0e-6b042c9ddd41"/>
    <ds:schemaRef ds:uri="8a9cb5dc-ad0b-4f4d-b7a4-05b6221d4e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426708-9BF1-44E3-979E-82F59981BDC5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fab2f6f1-0821-4b71-8c0e-6b042c9ddd4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a9cb5dc-ad0b-4f4d-b7a4-05b6221d4e3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6447</TotalTime>
  <Words>601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Office Theme</vt:lpstr>
      <vt:lpstr>KAVIS Program Update</vt:lpstr>
      <vt:lpstr>Background</vt:lpstr>
      <vt:lpstr>History of Success</vt:lpstr>
      <vt:lpstr>KAVIS is a Complex Project</vt:lpstr>
      <vt:lpstr>Expectations during and after cutover</vt:lpstr>
      <vt:lpstr>PowerPoint Presentation</vt:lpstr>
      <vt:lpstr>Post Go-Live Implementation Details</vt:lpstr>
      <vt:lpstr>Implementation Success</vt:lpstr>
      <vt:lpstr>Proof of Progress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lastModifiedBy>Bishop, Kenny S (KYTC)</cp:lastModifiedBy>
  <cp:revision>28</cp:revision>
  <cp:lastPrinted>2024-01-29T21:23:48Z</cp:lastPrinted>
  <dcterms:created xsi:type="dcterms:W3CDTF">2022-10-27T12:13:39Z</dcterms:created>
  <dcterms:modified xsi:type="dcterms:W3CDTF">2024-01-29T21:23:54Z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