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15" r:id="rId5"/>
    <p:sldId id="322" r:id="rId6"/>
    <p:sldId id="320" r:id="rId7"/>
    <p:sldId id="319" r:id="rId8"/>
    <p:sldId id="321" r:id="rId9"/>
    <p:sldId id="316" r:id="rId10"/>
    <p:sldId id="31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4E7BBA-3446-4FC9-BECE-14B3B464F29D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8DCDE-D995-4DED-AA64-CF7C30FFB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8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8DCDE-D995-4DED-AA64-CF7C30FFB5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79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8DCDE-D995-4DED-AA64-CF7C30FFB5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27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8DCDE-D995-4DED-AA64-CF7C30FFB5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D688-399C-70CF-5748-F2DA77972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C469AE-319B-971F-B072-FAC42741C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F2911-E662-ED78-6F4C-E042753C0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F835-1102-49AE-A0A9-901948F31BB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C2DD6-B90C-488C-C708-5621DEC72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99E0B-2548-A4E9-9CB8-53CA04F87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96D4-C81D-47F9-9A98-736B4A7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8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77386-069A-919E-2AE3-AA1165C86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12389-0DC9-D09D-FC28-3BF4E1346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47957-8740-C619-99BB-2ADE2CEBF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F835-1102-49AE-A0A9-901948F31BB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8C6EC-5074-1DBC-49C7-9F879DCD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0C99D-4859-7EA7-E095-D3A2724E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96D4-C81D-47F9-9A98-736B4A7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9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8ABFA3-1F6A-97FD-F453-E7DF5ADB1E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108324-97EC-42EB-9529-4DD5CC734F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48879-ECDF-7A96-2B03-8366920C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F835-1102-49AE-A0A9-901948F31BB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860FF-58B2-086B-4C2B-8324BD1AA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DE914-53FD-9254-AF42-082D4967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96D4-C81D-47F9-9A98-736B4A7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4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3B9A0-6DB2-7743-B031-33948289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E4147-A4B3-1289-D9F2-34C1146C1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441EE-2D59-E754-FB5C-8A05D7F4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F835-1102-49AE-A0A9-901948F31BB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B4B53-01FE-6EF4-A45E-2C9732F5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5FB41-FF57-F043-3C03-3CCAE17D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96D4-C81D-47F9-9A98-736B4A7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4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AEBA0-008C-D0E0-8F6D-E09B47882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FCC7E-2CE7-5D32-25B6-C39C237DB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EF67F-486F-95C9-3BC8-7EC1113F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F835-1102-49AE-A0A9-901948F31BB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DB24A-B43F-C0E7-3FE3-857CEA6D4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7CFA8-E041-98D1-5F0C-3F5BB555E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96D4-C81D-47F9-9A98-736B4A7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6E548-6FB7-57F3-07E9-2ADFDF1C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F3E64-AECC-F2B7-E702-C99FE11B83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58324-3380-522B-7215-A3AAD262D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B7B8-D4B1-2558-BD0E-14E9A181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F835-1102-49AE-A0A9-901948F31BB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B556E-850F-9EE3-29E2-5B47ECF48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A35D7-DED8-E7B4-5D98-5F0D0712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96D4-C81D-47F9-9A98-736B4A7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5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E6B79-D8D6-01D8-6AB8-A6017F57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98A0F-7DD0-F15E-61E5-D2F2D59D0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02308-50A0-5DA8-0C0D-C7BF650C9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96AE4-D0C5-4F52-EA9E-98740DFA2F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FAC2B-5199-A34E-05D9-C7FBDEB43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0F7F3D-9DC4-2D67-8873-3E9D050CB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F835-1102-49AE-A0A9-901948F31BB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EF6F18-9D77-3322-E4A0-20D3935F6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7BA86E-D519-DA76-E57D-1233019A8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96D4-C81D-47F9-9A98-736B4A7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0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1B1FC-71CE-F3DF-5474-44419510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F34CF-B34A-5758-B964-911C2E77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F835-1102-49AE-A0A9-901948F31BB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A2666-8FC0-05A7-0944-D76A9D7B1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6E45A5-1CF6-9019-3B04-A3CF1C09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96D4-C81D-47F9-9A98-736B4A7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9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03856-6C99-EC9A-AF14-4B4D6D7F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F835-1102-49AE-A0A9-901948F31BB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53BF92-77BA-05FA-7262-EAA85AB41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69B12-EDA8-BD69-0965-BDE2341AC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96D4-C81D-47F9-9A98-736B4A7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0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BA7FD-65E2-65E9-2C5F-0FADC2BCB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B12CF-B189-C890-9709-B82A37E0B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B6015-382C-7005-B740-209B36924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0EDF1-DBB7-C53F-069B-1BB804176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F835-1102-49AE-A0A9-901948F31BB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1BFF4-29C3-7CC8-ED6D-94497C1B0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10E5A-7761-F2E6-61E6-46D226540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96D4-C81D-47F9-9A98-736B4A7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05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14839-3CB4-6979-933C-E82ADF0DF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0BAF7C-2662-B9B4-7EEF-60E6D86E8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2765D-F7B1-7E17-8852-A65C807BE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F32FE-266E-E748-DF52-78A7C8A3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F835-1102-49AE-A0A9-901948F31BB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B1B1D-C35E-3CEB-F3E7-E7E55EA38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519F5-7727-EA66-E787-EA3B998C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96D4-C81D-47F9-9A98-736B4A7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E6671E-8B69-3549-3D9E-DAA7D2F3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66F76-C3A0-3906-20EB-F582A16AB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B7850-D66F-8034-39F7-6C8D97E3D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87F835-1102-49AE-A0A9-901948F31BBE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4FE80-25AE-F95B-C621-2D321EB4D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80D0E-C7E1-9B91-15C4-85D90DDC2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2096D4-C81D-47F9-9A98-736B4A73E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3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6096000"/>
            <a:ext cx="12192000" cy="762000"/>
            <a:chOff x="0" y="6096000"/>
            <a:chExt cx="9144000" cy="762000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gradFill rotWithShape="0">
              <a:gsLst>
                <a:gs pos="0">
                  <a:srgbClr val="084C8D"/>
                </a:gs>
                <a:gs pos="100000">
                  <a:srgbClr val="102A5D"/>
                </a:gs>
              </a:gsLst>
              <a:lin ang="5400000"/>
            </a:gradFill>
            <a:ln w="2540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dist="38100" dir="18900000" algn="b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082642" y="6096000"/>
              <a:ext cx="527957" cy="6858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374" y="302616"/>
            <a:ext cx="3576883" cy="3559171"/>
          </a:xfrm>
          <a:prstGeom prst="rect">
            <a:avLst/>
          </a:prstGeom>
        </p:spPr>
      </p:pic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197360" y="6512806"/>
            <a:ext cx="7772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KENTUCKY EMERGENCY MANAGEMENT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1CBAB2-EB6E-793F-D87F-835BA2FF8508}"/>
              </a:ext>
            </a:extLst>
          </p:cNvPr>
          <p:cNvSpPr txBox="1"/>
          <p:nvPr/>
        </p:nvSpPr>
        <p:spPr>
          <a:xfrm>
            <a:off x="2622155" y="3950279"/>
            <a:ext cx="61775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Eric Gibson, Director</a:t>
            </a:r>
          </a:p>
          <a:p>
            <a:pPr algn="ctr"/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Kentucky Emergency Management</a:t>
            </a:r>
          </a:p>
          <a:p>
            <a:pPr algn="ctr"/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100 Minuteman Parkway</a:t>
            </a:r>
          </a:p>
          <a:p>
            <a:pPr algn="ctr"/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Frankfort, KY 40601</a:t>
            </a:r>
          </a:p>
          <a:p>
            <a:pPr algn="ctr"/>
            <a:r>
              <a:rPr lang="en-US" sz="4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March 3, 2025</a:t>
            </a:r>
          </a:p>
        </p:txBody>
      </p:sp>
    </p:spTree>
    <p:extLst>
      <p:ext uri="{BB962C8B-B14F-4D97-AF65-F5344CB8AC3E}">
        <p14:creationId xmlns:p14="http://schemas.microsoft.com/office/powerpoint/2010/main" val="231596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EC5D0-B3C3-55B1-C9FC-48E015B3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13" y="25476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700" b="1" dirty="0"/>
            </a:br>
            <a:r>
              <a:rPr lang="en-US" sz="2700" b="1" dirty="0"/>
              <a:t>DR-4860 Statewide Flooding</a:t>
            </a:r>
            <a:br>
              <a:rPr lang="en-US" sz="2700" b="1" dirty="0"/>
            </a:br>
            <a:r>
              <a:rPr lang="en-US" sz="2700" b="1" dirty="0"/>
              <a:t>February 14, 2025</a:t>
            </a:r>
            <a:br>
              <a:rPr lang="en-US" sz="2700" b="1" dirty="0"/>
            </a:br>
            <a:r>
              <a:rPr lang="en-US" sz="2700" b="1" dirty="0"/>
              <a:t>23 Deaths</a:t>
            </a:r>
            <a:br>
              <a:rPr lang="en-US" sz="4400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17066-3881-C012-E876-17F4F67AB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468191"/>
            <a:ext cx="10642599" cy="470877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Maximum Power Outages – 41,578 February 16, 2025</a:t>
            </a:r>
          </a:p>
          <a:p>
            <a:r>
              <a:rPr lang="en-US" dirty="0"/>
              <a:t>Maximum Water Outages – 18,022</a:t>
            </a:r>
          </a:p>
          <a:p>
            <a:r>
              <a:rPr lang="en-US" dirty="0"/>
              <a:t>Maximum Sheltered – Greater than 500 </a:t>
            </a:r>
          </a:p>
          <a:p>
            <a:r>
              <a:rPr lang="en-US" dirty="0"/>
              <a:t>USAR Teams</a:t>
            </a:r>
          </a:p>
          <a:p>
            <a:pPr marL="742950" marR="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600" kern="100" dirty="0"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33</a:t>
            </a:r>
            <a:r>
              <a:rPr lang="en-US" sz="26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State</a:t>
            </a:r>
          </a:p>
          <a:p>
            <a:pPr marL="742950" marR="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6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 Federal</a:t>
            </a:r>
          </a:p>
          <a:p>
            <a:pPr marL="742950" marR="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6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 out-of-state </a:t>
            </a:r>
          </a:p>
          <a:p>
            <a:pPr marL="342900" marR="0" lvl="0" indent="-342900">
              <a:lnSpc>
                <a:spcPct val="115000"/>
              </a:lnSpc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26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Approximately </a:t>
            </a:r>
          </a:p>
          <a:p>
            <a:pPr marL="742950" marR="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6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150 Kentucky first responders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2600" kern="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170 Federal responders</a:t>
            </a:r>
          </a:p>
          <a:p>
            <a:r>
              <a:rPr lang="en-US" sz="2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50 out-of-state responders</a:t>
            </a:r>
            <a:endParaRPr lang="en-US" sz="2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4B02C7D-14C3-DFCF-9E10-7876E2D98C5B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0"/>
            <a:ext cx="12192000" cy="762000"/>
            <a:chOff x="0" y="6096000"/>
            <a:chExt cx="9144000" cy="762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B6F2DBB-710D-65D6-BC0F-EE9A81A79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gradFill rotWithShape="0">
              <a:gsLst>
                <a:gs pos="0">
                  <a:srgbClr val="084C8D"/>
                </a:gs>
                <a:gs pos="100000">
                  <a:srgbClr val="102A5D"/>
                </a:gs>
              </a:gsLst>
              <a:lin ang="5400000"/>
            </a:gradFill>
            <a:ln w="2540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dist="38100" dir="18900000" algn="b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3E67492-B344-C2B9-47D6-1992941481CE}"/>
                </a:ext>
              </a:extLst>
            </p:cNvPr>
            <p:cNvSpPr/>
            <p:nvPr/>
          </p:nvSpPr>
          <p:spPr>
            <a:xfrm>
              <a:off x="8082642" y="6096000"/>
              <a:ext cx="527957" cy="6858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313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AC1C0-FDA2-1F19-7EBC-38C9E440B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62335" cy="718799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/>
              <a:t>DR-4860 Statewide Flooding</a:t>
            </a:r>
            <a:br>
              <a:rPr lang="en-US" sz="2400" b="1" dirty="0"/>
            </a:br>
            <a:r>
              <a:rPr lang="en-US" sz="2400" b="1" dirty="0"/>
              <a:t>February 14, 2025</a:t>
            </a:r>
            <a:br>
              <a:rPr lang="en-US" sz="2400" b="1" dirty="0"/>
            </a:br>
            <a:r>
              <a:rPr lang="en-US" sz="2400" b="1" dirty="0"/>
              <a:t>23 Deaths</a:t>
            </a:r>
            <a:br>
              <a:rPr lang="en-US" sz="2400" b="1" dirty="0"/>
            </a:br>
            <a:endParaRPr lang="en-US" sz="2400" dirty="0"/>
          </a:p>
        </p:txBody>
      </p:sp>
      <p:pic>
        <p:nvPicPr>
          <p:cNvPr id="6" name="Content Placeholder 5" descr="Map&#10;&#10;AI-generated content may be incorrect.">
            <a:extLst>
              <a:ext uri="{FF2B5EF4-FFF2-40B4-BE49-F238E27FC236}">
                <a16:creationId xmlns:a16="http://schemas.microsoft.com/office/drawing/2014/main" id="{15D90517-D337-5230-5617-D45894879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3" y="1102904"/>
            <a:ext cx="8383688" cy="5476669"/>
          </a:xfrm>
          <a:solidFill>
            <a:schemeClr val="bg2">
              <a:lumMod val="90000"/>
            </a:scheme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E360DF-1D79-742A-AD2F-BF358336D840}"/>
              </a:ext>
            </a:extLst>
          </p:cNvPr>
          <p:cNvSpPr txBox="1"/>
          <p:nvPr/>
        </p:nvSpPr>
        <p:spPr>
          <a:xfrm>
            <a:off x="8517549" y="1816433"/>
            <a:ext cx="3558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Requested Declarations</a:t>
            </a:r>
          </a:p>
          <a:p>
            <a:pPr algn="ctr"/>
            <a:endParaRPr lang="en-US" sz="24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b="1" dirty="0"/>
              <a:t>72 Counties</a:t>
            </a:r>
          </a:p>
        </p:txBody>
      </p:sp>
    </p:spTree>
    <p:extLst>
      <p:ext uri="{BB962C8B-B14F-4D97-AF65-F5344CB8AC3E}">
        <p14:creationId xmlns:p14="http://schemas.microsoft.com/office/powerpoint/2010/main" val="52989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42FB55-A394-AD4F-D5BF-0CFDD61DB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6EB43FF-BBC6-6719-03F8-91AD34A7D8C4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0"/>
            <a:ext cx="12192000" cy="762000"/>
            <a:chOff x="0" y="6096000"/>
            <a:chExt cx="9144000" cy="762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2F079A-8144-8045-6F63-D0C899284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gradFill rotWithShape="0">
              <a:gsLst>
                <a:gs pos="0">
                  <a:srgbClr val="084C8D"/>
                </a:gs>
                <a:gs pos="100000">
                  <a:srgbClr val="102A5D"/>
                </a:gs>
              </a:gsLst>
              <a:lin ang="5400000"/>
            </a:gradFill>
            <a:ln w="2540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dist="38100" dir="18900000" algn="b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AADB2E4-468A-E06D-3CD0-CA9D5D3720B7}"/>
                </a:ext>
              </a:extLst>
            </p:cNvPr>
            <p:cNvSpPr/>
            <p:nvPr/>
          </p:nvSpPr>
          <p:spPr>
            <a:xfrm>
              <a:off x="8082642" y="6096000"/>
              <a:ext cx="527957" cy="685800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80286040-1E59-F09C-697D-49E6FFE2E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60" y="6512806"/>
            <a:ext cx="7772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KENTUCKY EMERGENCY 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767DC-DB06-19E6-A914-7CCEA3668CB4}"/>
              </a:ext>
            </a:extLst>
          </p:cNvPr>
          <p:cNvSpPr txBox="1"/>
          <p:nvPr/>
        </p:nvSpPr>
        <p:spPr>
          <a:xfrm>
            <a:off x="8498175" y="463689"/>
            <a:ext cx="37517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/>
              <a:t>Estimated:</a:t>
            </a:r>
          </a:p>
          <a:p>
            <a:r>
              <a:rPr lang="en-US" sz="2400" b="1" dirty="0"/>
              <a:t>Public Assistance </a:t>
            </a:r>
          </a:p>
          <a:p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70 Counties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$300 Million</a:t>
            </a:r>
          </a:p>
          <a:p>
            <a:endParaRPr lang="en-US" sz="2400" b="1" dirty="0"/>
          </a:p>
          <a:p>
            <a:r>
              <a:rPr lang="en-US" sz="2400" b="1" dirty="0"/>
              <a:t>Individual Assistance</a:t>
            </a:r>
          </a:p>
          <a:p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15 Counties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$16 Million</a:t>
            </a:r>
          </a:p>
          <a:p>
            <a:endParaRPr lang="en-US" sz="2400" b="1" dirty="0"/>
          </a:p>
          <a:p>
            <a:r>
              <a:rPr lang="en-US" sz="2400" b="1" dirty="0"/>
              <a:t>Hazard Mitigation</a:t>
            </a:r>
          </a:p>
          <a:p>
            <a:endParaRPr lang="en-US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$12 Million</a:t>
            </a:r>
          </a:p>
        </p:txBody>
      </p:sp>
      <p:pic>
        <p:nvPicPr>
          <p:cNvPr id="2" name="Picture 1" descr="Map&#10;&#10;AI-generated content may be incorrect.">
            <a:extLst>
              <a:ext uri="{FF2B5EF4-FFF2-40B4-BE49-F238E27FC236}">
                <a16:creationId xmlns:a16="http://schemas.microsoft.com/office/drawing/2014/main" id="{E22E4FB4-4A99-AE0E-AC4A-3A03FA064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416"/>
            <a:ext cx="8388849" cy="53351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D1F4D5-3E9F-CD60-C60C-7A4F42A397C8}"/>
              </a:ext>
            </a:extLst>
          </p:cNvPr>
          <p:cNvSpPr txBox="1"/>
          <p:nvPr/>
        </p:nvSpPr>
        <p:spPr>
          <a:xfrm>
            <a:off x="2703363" y="82689"/>
            <a:ext cx="6760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DR-4860 Statewide Flooding</a:t>
            </a:r>
          </a:p>
          <a:p>
            <a:pPr algn="ctr"/>
            <a:r>
              <a:rPr lang="en-US" sz="2000" b="1" dirty="0"/>
              <a:t>February 14, 2025</a:t>
            </a:r>
          </a:p>
          <a:p>
            <a:pPr algn="ctr"/>
            <a:r>
              <a:rPr lang="en-US" sz="2000" b="1" dirty="0"/>
              <a:t>23 Deaths</a:t>
            </a:r>
          </a:p>
        </p:txBody>
      </p:sp>
    </p:spTree>
    <p:extLst>
      <p:ext uri="{BB962C8B-B14F-4D97-AF65-F5344CB8AC3E}">
        <p14:creationId xmlns:p14="http://schemas.microsoft.com/office/powerpoint/2010/main" val="68698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5F05-CF36-A846-1BDC-17C43DC9C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28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DR-4860 Statewide Flooding</a:t>
            </a:r>
            <a:br>
              <a:rPr lang="en-US" sz="2400" b="1" dirty="0"/>
            </a:br>
            <a:r>
              <a:rPr lang="en-US" sz="2400" b="1" dirty="0"/>
              <a:t>February 14, 2025</a:t>
            </a:r>
            <a:br>
              <a:rPr lang="en-US" sz="2400" b="1" dirty="0"/>
            </a:br>
            <a:r>
              <a:rPr lang="en-US" sz="2400" b="1" dirty="0"/>
              <a:t>Damage Assessments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3BB55B5-E724-2CE7-B8C7-8E676B2CF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956"/>
            <a:ext cx="9369972" cy="500164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3105A5-5E35-538B-207D-26739372DB7D}"/>
              </a:ext>
            </a:extLst>
          </p:cNvPr>
          <p:cNvSpPr txBox="1"/>
          <p:nvPr/>
        </p:nvSpPr>
        <p:spPr>
          <a:xfrm>
            <a:off x="9493877" y="1894243"/>
            <a:ext cx="26981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Public Assistance </a:t>
            </a:r>
          </a:p>
          <a:p>
            <a:endParaRPr lang="en-US" sz="1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/>
              <a:t>Blue Dots indicate Public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/>
              <a:t>Letter within Dot indicate the Category of the Assessment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/>
              <a:t>The Total </a:t>
            </a:r>
            <a:r>
              <a:rPr lang="en-US" b="1" dirty="0"/>
              <a:t>Excludes the Cost of Utilities and State Roads </a:t>
            </a:r>
            <a:endParaRPr lang="en-US" sz="1800" b="1" dirty="0"/>
          </a:p>
          <a:p>
            <a:endParaRPr lang="en-US" sz="18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D02B71-0AD7-46BA-8846-F27C0694A949}"/>
              </a:ext>
            </a:extLst>
          </p:cNvPr>
          <p:cNvGrpSpPr>
            <a:grpSpLocks/>
          </p:cNvGrpSpPr>
          <p:nvPr/>
        </p:nvGrpSpPr>
        <p:grpSpPr bwMode="auto">
          <a:xfrm>
            <a:off x="0" y="6117464"/>
            <a:ext cx="12192000" cy="740535"/>
            <a:chOff x="0" y="6096000"/>
            <a:chExt cx="9144000" cy="762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CCB891-C68B-D8D1-8426-CAE1E7100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gradFill rotWithShape="0">
              <a:gsLst>
                <a:gs pos="0">
                  <a:srgbClr val="084C8D"/>
                </a:gs>
                <a:gs pos="100000">
                  <a:srgbClr val="102A5D"/>
                </a:gs>
              </a:gsLst>
              <a:lin ang="5400000"/>
            </a:gradFill>
            <a:ln w="2540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dist="38100" dir="18900000" algn="b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19D21FB-E71A-F61F-D100-F6ABCCECB263}"/>
                </a:ext>
              </a:extLst>
            </p:cNvPr>
            <p:cNvSpPr/>
            <p:nvPr/>
          </p:nvSpPr>
          <p:spPr>
            <a:xfrm>
              <a:off x="8082642" y="6096000"/>
              <a:ext cx="527957" cy="6858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48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5EBE82-78F0-78E6-B5EF-608533E2A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FDA7F3B-4FD6-85A7-593C-913885799F75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0"/>
            <a:ext cx="12192000" cy="762000"/>
            <a:chOff x="0" y="6096000"/>
            <a:chExt cx="9144000" cy="762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4C471D-F74D-928A-3159-1D0878C7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gradFill rotWithShape="0">
              <a:gsLst>
                <a:gs pos="0">
                  <a:srgbClr val="084C8D"/>
                </a:gs>
                <a:gs pos="100000">
                  <a:srgbClr val="102A5D"/>
                </a:gs>
              </a:gsLst>
              <a:lin ang="5400000"/>
            </a:gradFill>
            <a:ln w="2540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dist="38100" dir="18900000" algn="b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ABB5DF0-A389-7BB9-E5AB-8BB7946668B5}"/>
                </a:ext>
              </a:extLst>
            </p:cNvPr>
            <p:cNvSpPr/>
            <p:nvPr/>
          </p:nvSpPr>
          <p:spPr>
            <a:xfrm>
              <a:off x="8082642" y="6096000"/>
              <a:ext cx="527957" cy="685800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8D4410B9-9FDD-4BA4-C493-51A51E500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60" y="6512806"/>
            <a:ext cx="7772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KENTUCKY EMERGENCY MANAGEMENT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0F564E-52E0-2F2C-DF7A-D1E5F5E4F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71" y="1515389"/>
            <a:ext cx="6996700" cy="43137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9865F1-C3C1-4397-18F2-AFF55A5DA07D}"/>
              </a:ext>
            </a:extLst>
          </p:cNvPr>
          <p:cNvSpPr txBox="1"/>
          <p:nvPr/>
        </p:nvSpPr>
        <p:spPr>
          <a:xfrm>
            <a:off x="8363480" y="76200"/>
            <a:ext cx="395086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/>
              <a:t>Public Assistance 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23 Counties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$350 Million</a:t>
            </a:r>
          </a:p>
          <a:p>
            <a:endParaRPr lang="en-US" sz="2800" b="1" dirty="0"/>
          </a:p>
          <a:p>
            <a:r>
              <a:rPr lang="en-US" sz="2800" b="1" dirty="0"/>
              <a:t>Individual Assistance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15 Counties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$16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r>
              <a:rPr lang="en-US" sz="2800" b="1" dirty="0"/>
              <a:t>Hazard Mitigation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$12 Million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761885-2A6C-B370-6F89-C7A330BC4E2B}"/>
              </a:ext>
            </a:extLst>
          </p:cNvPr>
          <p:cNvSpPr txBox="1"/>
          <p:nvPr/>
        </p:nvSpPr>
        <p:spPr>
          <a:xfrm>
            <a:off x="2601455" y="-15411"/>
            <a:ext cx="29065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DR-4630</a:t>
            </a:r>
          </a:p>
          <a:p>
            <a:pPr algn="ctr"/>
            <a:r>
              <a:rPr lang="en-US" sz="2400" b="1" dirty="0"/>
              <a:t>Mayfield Tornadoes</a:t>
            </a:r>
          </a:p>
          <a:p>
            <a:pPr algn="ctr"/>
            <a:r>
              <a:rPr lang="en-US" sz="2400" b="1" dirty="0"/>
              <a:t>December 10, 2021</a:t>
            </a:r>
          </a:p>
          <a:p>
            <a:pPr algn="ctr"/>
            <a:r>
              <a:rPr lang="en-US" sz="2400" b="1" dirty="0"/>
              <a:t>80 Deaths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DE571A-8E14-E6B2-EBFB-80E737834F06}"/>
              </a:ext>
            </a:extLst>
          </p:cNvPr>
          <p:cNvSpPr txBox="1"/>
          <p:nvPr/>
        </p:nvSpPr>
        <p:spPr>
          <a:xfrm>
            <a:off x="1859622" y="5790262"/>
            <a:ext cx="489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 Counties Declared Public Assistance</a:t>
            </a:r>
          </a:p>
          <a:p>
            <a:r>
              <a:rPr lang="en-US" dirty="0"/>
              <a:t>Yellow Counties Declared Individual Assistance</a:t>
            </a:r>
          </a:p>
        </p:txBody>
      </p:sp>
    </p:spTree>
    <p:extLst>
      <p:ext uri="{BB962C8B-B14F-4D97-AF65-F5344CB8AC3E}">
        <p14:creationId xmlns:p14="http://schemas.microsoft.com/office/powerpoint/2010/main" val="241447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0F3530-A06B-05EE-AE42-2D75A3C1C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41F8FC7-CAE2-4440-C502-4D36796D6834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0"/>
            <a:ext cx="12192000" cy="762000"/>
            <a:chOff x="0" y="6096000"/>
            <a:chExt cx="9144000" cy="762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0146310-5B7C-A492-04C6-807232C68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477000"/>
              <a:ext cx="9144000" cy="381000"/>
            </a:xfrm>
            <a:prstGeom prst="rect">
              <a:avLst/>
            </a:prstGeom>
            <a:gradFill rotWithShape="0">
              <a:gsLst>
                <a:gs pos="0">
                  <a:srgbClr val="084C8D"/>
                </a:gs>
                <a:gs pos="100000">
                  <a:srgbClr val="102A5D"/>
                </a:gs>
              </a:gsLst>
              <a:lin ang="5400000"/>
            </a:gradFill>
            <a:ln w="2540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dist="38100" dir="18900000" algn="b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B80D258-7645-2EC2-E26C-565AC5ED51C3}"/>
                </a:ext>
              </a:extLst>
            </p:cNvPr>
            <p:cNvSpPr/>
            <p:nvPr/>
          </p:nvSpPr>
          <p:spPr>
            <a:xfrm>
              <a:off x="8082642" y="6096000"/>
              <a:ext cx="527957" cy="68580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9">
            <a:extLst>
              <a:ext uri="{FF2B5EF4-FFF2-40B4-BE49-F238E27FC236}">
                <a16:creationId xmlns:a16="http://schemas.microsoft.com/office/drawing/2014/main" id="{C409139E-ECFB-213E-79BC-4CA564D7A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60" y="6512806"/>
            <a:ext cx="7772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KENTUCKY EMERGENCY 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EA5759-F2F0-C2B5-BFB6-4E6A56911634}"/>
              </a:ext>
            </a:extLst>
          </p:cNvPr>
          <p:cNvSpPr txBox="1"/>
          <p:nvPr/>
        </p:nvSpPr>
        <p:spPr>
          <a:xfrm>
            <a:off x="8199733" y="256595"/>
            <a:ext cx="3950869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b="1" dirty="0"/>
          </a:p>
          <a:p>
            <a:r>
              <a:rPr lang="en-US" sz="2800" b="1" dirty="0"/>
              <a:t>Public Assistance 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20 Counties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$630 Million</a:t>
            </a:r>
          </a:p>
          <a:p>
            <a:endParaRPr lang="en-US" sz="2800" b="1" dirty="0"/>
          </a:p>
          <a:p>
            <a:r>
              <a:rPr lang="en-US" sz="2800" b="1" dirty="0"/>
              <a:t>Individual Assistance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13 Counties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$110 Million</a:t>
            </a:r>
          </a:p>
          <a:p>
            <a:endParaRPr lang="en-US" sz="2800" b="1" dirty="0"/>
          </a:p>
          <a:p>
            <a:r>
              <a:rPr lang="en-US" sz="2800" b="1" dirty="0"/>
              <a:t>Hazard Mitigation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$126 Million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27216-4474-F8DA-7F3B-71220C2DD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25" y="1282730"/>
            <a:ext cx="7386882" cy="4536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6D077-9EFC-7FED-AE61-9ABBDDA33C2A}"/>
              </a:ext>
            </a:extLst>
          </p:cNvPr>
          <p:cNvSpPr txBox="1"/>
          <p:nvPr/>
        </p:nvSpPr>
        <p:spPr>
          <a:xfrm>
            <a:off x="2430163" y="82401"/>
            <a:ext cx="33048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DR-4663 E KY Flooding</a:t>
            </a:r>
          </a:p>
          <a:p>
            <a:pPr algn="ctr"/>
            <a:r>
              <a:rPr lang="en-US" sz="2400" b="1" dirty="0"/>
              <a:t>July 27, 2021</a:t>
            </a:r>
          </a:p>
          <a:p>
            <a:pPr algn="ctr"/>
            <a:r>
              <a:rPr lang="en-US" sz="2400" b="1" dirty="0"/>
              <a:t>45 Deaths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BF7D23-9190-48F2-9094-985AEC01A851}"/>
              </a:ext>
            </a:extLst>
          </p:cNvPr>
          <p:cNvSpPr txBox="1"/>
          <p:nvPr/>
        </p:nvSpPr>
        <p:spPr>
          <a:xfrm>
            <a:off x="1527557" y="5866475"/>
            <a:ext cx="61747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Red Counties Declared Public Assistance</a:t>
            </a:r>
          </a:p>
          <a:p>
            <a:r>
              <a:rPr lang="en-US" dirty="0"/>
              <a:t>Yellow Counties Declared Individual Assistance</a:t>
            </a:r>
          </a:p>
        </p:txBody>
      </p:sp>
    </p:spTree>
    <p:extLst>
      <p:ext uri="{BB962C8B-B14F-4D97-AF65-F5344CB8AC3E}">
        <p14:creationId xmlns:p14="http://schemas.microsoft.com/office/powerpoint/2010/main" val="20437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0D373C8CB47A4596E85E03438FF01E" ma:contentTypeVersion="6" ma:contentTypeDescription="Create a new document." ma:contentTypeScope="" ma:versionID="f209cf85833bb41d5d6c7ceb99d3b730">
  <xsd:schema xmlns:xsd="http://www.w3.org/2001/XMLSchema" xmlns:xs="http://www.w3.org/2001/XMLSchema" xmlns:p="http://schemas.microsoft.com/office/2006/metadata/properties" xmlns:ns3="e39e23b0-6a10-450c-9bf3-b302a612fe4a" targetNamespace="http://schemas.microsoft.com/office/2006/metadata/properties" ma:root="true" ma:fieldsID="10882172b120012f05008f4fc54d5573" ns3:_="">
    <xsd:import namespace="e39e23b0-6a10-450c-9bf3-b302a612fe4a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9e23b0-6a10-450c-9bf3-b302a612fe4a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9" nillable="true" ma:displayName="_activity" ma:hidden="true" ma:internalName="_activity">
      <xsd:simpleType>
        <xsd:restriction base="dms:Note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9e23b0-6a10-450c-9bf3-b302a612fe4a" xsi:nil="true"/>
  </documentManagement>
</p:properties>
</file>

<file path=customXml/itemProps1.xml><?xml version="1.0" encoding="utf-8"?>
<ds:datastoreItem xmlns:ds="http://schemas.openxmlformats.org/officeDocument/2006/customXml" ds:itemID="{882563F9-8ECA-42F7-8D91-1E2482D68E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9e23b0-6a10-450c-9bf3-b302a612fe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0E6651-1ED7-4E7C-A1FC-D10D380299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F0436A-5712-43F9-945A-BDF3813C530E}">
  <ds:schemaRefs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39e23b0-6a10-450c-9bf3-b302a612fe4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246</Words>
  <Application>Microsoft Office PowerPoint</Application>
  <PresentationFormat>Widescreen</PresentationFormat>
  <Paragraphs>91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Courier New</vt:lpstr>
      <vt:lpstr>Symbol</vt:lpstr>
      <vt:lpstr>Office Theme</vt:lpstr>
      <vt:lpstr>PowerPoint Presentation</vt:lpstr>
      <vt:lpstr> DR-4860 Statewide Flooding February 14, 2025 23 Deaths </vt:lpstr>
      <vt:lpstr>DR-4860 Statewide Flooding February 14, 2025 23 Deaths </vt:lpstr>
      <vt:lpstr>PowerPoint Presentation</vt:lpstr>
      <vt:lpstr>DR-4860 Statewide Flooding February 14, 2025 Damage Assessments</vt:lpstr>
      <vt:lpstr>PowerPoint Presentation</vt:lpstr>
      <vt:lpstr>PowerPoint Presentation</vt:lpstr>
    </vt:vector>
  </TitlesOfParts>
  <Company>US Army National 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Robey, Stephanie L NFG NG KYARNG (USA)</dc:creator>
  <cp:lastModifiedBy>Hicks, John T (OSBD)</cp:lastModifiedBy>
  <cp:revision>13</cp:revision>
  <cp:lastPrinted>2025-03-03T14:44:26Z</cp:lastPrinted>
  <dcterms:created xsi:type="dcterms:W3CDTF">2025-02-28T13:34:16Z</dcterms:created>
  <dcterms:modified xsi:type="dcterms:W3CDTF">2025-03-03T15:08:15Z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0x010100880D373C8CB47A4596E85E03438FF01E</vt:lpwstr>
  </property>
</Properties>
</file>