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64" r:id="rId3"/>
    <p:sldId id="263" r:id="rId4"/>
    <p:sldId id="265" r:id="rId5"/>
    <p:sldId id="257" r:id="rId6"/>
    <p:sldId id="258" r:id="rId7"/>
    <p:sldId id="259" r:id="rId8"/>
    <p:sldId id="260" r:id="rId9"/>
    <p:sldId id="261" r:id="rId10"/>
    <p:sldId id="262" r:id="rId11"/>
    <p:sldId id="266" r:id="rId1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56" y="3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3/7/2023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3/7/2023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3/7/2023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3/7/2023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3/7/2023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3/7/2023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3/7/2023</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3/7/2023</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81DE3-FCAF-4C06-9B77-FD02E6826D3F}"/>
              </a:ext>
            </a:extLst>
          </p:cNvPr>
          <p:cNvSpPr>
            <a:spLocks noGrp="1"/>
          </p:cNvSpPr>
          <p:nvPr>
            <p:ph type="ctrTitle"/>
          </p:nvPr>
        </p:nvSpPr>
        <p:spPr>
          <a:xfrm>
            <a:off x="1058333" y="1298448"/>
            <a:ext cx="7326715" cy="3255264"/>
          </a:xfrm>
        </p:spPr>
        <p:txBody>
          <a:bodyPr/>
          <a:lstStyle/>
          <a:p>
            <a:r>
              <a:rPr lang="en-US" dirty="0"/>
              <a:t>KIMBER’S LAW</a:t>
            </a:r>
          </a:p>
        </p:txBody>
      </p:sp>
      <p:sp>
        <p:nvSpPr>
          <p:cNvPr id="3" name="Subtitle 2">
            <a:extLst>
              <a:ext uri="{FF2B5EF4-FFF2-40B4-BE49-F238E27FC236}">
                <a16:creationId xmlns:a16="http://schemas.microsoft.com/office/drawing/2014/main" id="{0005DDF6-9E61-43F7-9DBB-7EA56B37E30F}"/>
              </a:ext>
            </a:extLst>
          </p:cNvPr>
          <p:cNvSpPr>
            <a:spLocks noGrp="1"/>
          </p:cNvSpPr>
          <p:nvPr>
            <p:ph type="subTitle" idx="1"/>
          </p:nvPr>
        </p:nvSpPr>
        <p:spPr/>
        <p:txBody>
          <a:bodyPr/>
          <a:lstStyle/>
          <a:p>
            <a:r>
              <a:rPr lang="en-US" dirty="0"/>
              <a:t>HB 249</a:t>
            </a:r>
          </a:p>
        </p:txBody>
      </p:sp>
    </p:spTree>
    <p:extLst>
      <p:ext uri="{BB962C8B-B14F-4D97-AF65-F5344CB8AC3E}">
        <p14:creationId xmlns:p14="http://schemas.microsoft.com/office/powerpoint/2010/main" val="2828438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8739D-863B-4033-BE45-D7A617DED6CD}"/>
              </a:ext>
            </a:extLst>
          </p:cNvPr>
          <p:cNvSpPr>
            <a:spLocks noGrp="1"/>
          </p:cNvSpPr>
          <p:nvPr>
            <p:ph type="title"/>
          </p:nvPr>
        </p:nvSpPr>
        <p:spPr/>
        <p:txBody>
          <a:bodyPr/>
          <a:lstStyle/>
          <a:p>
            <a:r>
              <a:rPr lang="en-US" dirty="0"/>
              <a:t>KRS 532.025(2)(b):</a:t>
            </a:r>
            <a:br>
              <a:rPr lang="en-US" dirty="0"/>
            </a:br>
            <a:r>
              <a:rPr lang="en-US" dirty="0"/>
              <a:t>Mitigating circumstances</a:t>
            </a:r>
          </a:p>
        </p:txBody>
      </p:sp>
      <p:sp>
        <p:nvSpPr>
          <p:cNvPr id="3" name="Content Placeholder 2">
            <a:extLst>
              <a:ext uri="{FF2B5EF4-FFF2-40B4-BE49-F238E27FC236}">
                <a16:creationId xmlns:a16="http://schemas.microsoft.com/office/drawing/2014/main" id="{2D62E30E-A3AB-4E64-BC4A-1F0BFAA7091F}"/>
              </a:ext>
            </a:extLst>
          </p:cNvPr>
          <p:cNvSpPr>
            <a:spLocks noGrp="1"/>
          </p:cNvSpPr>
          <p:nvPr>
            <p:ph idx="1"/>
          </p:nvPr>
        </p:nvSpPr>
        <p:spPr/>
        <p:txBody>
          <a:bodyPr/>
          <a:lstStyle/>
          <a:p>
            <a:r>
              <a:rPr lang="en-US" dirty="0"/>
              <a:t>However, jurors may consider ANY facts as mitigating circumstances, not only the ones listed in KRS 532.025(2)(b).</a:t>
            </a:r>
          </a:p>
          <a:p>
            <a:pPr lvl="1"/>
            <a:r>
              <a:rPr lang="en-US" dirty="0"/>
              <a:t>Grew up poor… “never had a chance at life”</a:t>
            </a:r>
          </a:p>
        </p:txBody>
      </p:sp>
    </p:spTree>
    <p:extLst>
      <p:ext uri="{BB962C8B-B14F-4D97-AF65-F5344CB8AC3E}">
        <p14:creationId xmlns:p14="http://schemas.microsoft.com/office/powerpoint/2010/main" val="3785578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62584-B428-424A-9C5D-B7551375A0AA}"/>
              </a:ext>
            </a:extLst>
          </p:cNvPr>
          <p:cNvSpPr>
            <a:spLocks noGrp="1"/>
          </p:cNvSpPr>
          <p:nvPr>
            <p:ph type="title"/>
          </p:nvPr>
        </p:nvSpPr>
        <p:spPr/>
        <p:txBody>
          <a:bodyPr/>
          <a:lstStyle/>
          <a:p>
            <a:r>
              <a:rPr lang="en-US" dirty="0"/>
              <a:t>Death Row Statistics: How often has the death penalty actually been applied?</a:t>
            </a:r>
          </a:p>
        </p:txBody>
      </p:sp>
      <p:sp>
        <p:nvSpPr>
          <p:cNvPr id="3" name="Content Placeholder 2">
            <a:extLst>
              <a:ext uri="{FF2B5EF4-FFF2-40B4-BE49-F238E27FC236}">
                <a16:creationId xmlns:a16="http://schemas.microsoft.com/office/drawing/2014/main" id="{1898A45C-2522-4125-9995-A1F7796BCB74}"/>
              </a:ext>
            </a:extLst>
          </p:cNvPr>
          <p:cNvSpPr>
            <a:spLocks noGrp="1"/>
          </p:cNvSpPr>
          <p:nvPr>
            <p:ph idx="1"/>
          </p:nvPr>
        </p:nvSpPr>
        <p:spPr/>
        <p:txBody>
          <a:bodyPr/>
          <a:lstStyle/>
          <a:p>
            <a:pPr marL="0" indent="0">
              <a:buNone/>
            </a:pPr>
            <a:endParaRPr lang="en-US" dirty="0"/>
          </a:p>
          <a:p>
            <a:endParaRPr lang="en-US" dirty="0"/>
          </a:p>
          <a:p>
            <a:r>
              <a:rPr lang="en-US" dirty="0"/>
              <a:t>The Death Penalty has been given as a sentence 2 times since 2007 (in 2010 and in 2014)</a:t>
            </a:r>
          </a:p>
          <a:p>
            <a:pPr lvl="1"/>
            <a:r>
              <a:rPr lang="en-US" dirty="0"/>
              <a:t>46 times since 1960</a:t>
            </a:r>
          </a:p>
          <a:p>
            <a:pPr lvl="1"/>
            <a:r>
              <a:rPr lang="en-US" dirty="0"/>
              <a:t>Only one time under the current version of 532.025 which came effective in 2012.</a:t>
            </a:r>
          </a:p>
          <a:p>
            <a:pPr lvl="1"/>
            <a:r>
              <a:rPr lang="en-US" dirty="0"/>
              <a:t>3 executions carried out since 1960. (1997, 1999, 2008)</a:t>
            </a:r>
          </a:p>
          <a:p>
            <a:pPr lvl="1"/>
            <a:r>
              <a:rPr lang="en-US" dirty="0"/>
              <a:t>The </a:t>
            </a:r>
            <a:r>
              <a:rPr lang="en-US"/>
              <a:t>most recent, </a:t>
            </a:r>
            <a:r>
              <a:rPr lang="en-US" dirty="0"/>
              <a:t>in 2008, was a man who asked to be executed during his </a:t>
            </a:r>
            <a:r>
              <a:rPr lang="en-US"/>
              <a:t>guilty plea.</a:t>
            </a:r>
          </a:p>
          <a:p>
            <a:pPr lvl="1"/>
            <a:endParaRPr lang="en-US" dirty="0"/>
          </a:p>
          <a:p>
            <a:pPr lvl="1"/>
            <a:r>
              <a:rPr lang="en-US" dirty="0"/>
              <a:t>In 2010, a judge ordered a stay of executions in Kentucky.</a:t>
            </a:r>
          </a:p>
          <a:p>
            <a:pPr lvl="1"/>
            <a:endParaRPr lang="en-US" dirty="0"/>
          </a:p>
          <a:p>
            <a:endParaRPr lang="en-US" dirty="0"/>
          </a:p>
        </p:txBody>
      </p:sp>
    </p:spTree>
    <p:extLst>
      <p:ext uri="{BB962C8B-B14F-4D97-AF65-F5344CB8AC3E}">
        <p14:creationId xmlns:p14="http://schemas.microsoft.com/office/powerpoint/2010/main" val="1148221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97017-ADA8-4ED3-A11F-B0A434C72C20}"/>
              </a:ext>
            </a:extLst>
          </p:cNvPr>
          <p:cNvSpPr>
            <a:spLocks noGrp="1"/>
          </p:cNvSpPr>
          <p:nvPr>
            <p:ph type="title"/>
          </p:nvPr>
        </p:nvSpPr>
        <p:spPr/>
        <p:txBody>
          <a:bodyPr/>
          <a:lstStyle/>
          <a:p>
            <a:r>
              <a:rPr lang="en-US" dirty="0"/>
              <a:t>532.020: Designation of Offenses</a:t>
            </a:r>
          </a:p>
        </p:txBody>
      </p:sp>
      <p:sp>
        <p:nvSpPr>
          <p:cNvPr id="3" name="Content Placeholder 2">
            <a:extLst>
              <a:ext uri="{FF2B5EF4-FFF2-40B4-BE49-F238E27FC236}">
                <a16:creationId xmlns:a16="http://schemas.microsoft.com/office/drawing/2014/main" id="{FA4F732F-C804-46FD-962D-37326D709859}"/>
              </a:ext>
            </a:extLst>
          </p:cNvPr>
          <p:cNvSpPr>
            <a:spLocks noGrp="1"/>
          </p:cNvSpPr>
          <p:nvPr>
            <p:ph idx="1"/>
          </p:nvPr>
        </p:nvSpPr>
        <p:spPr/>
        <p:txBody>
          <a:bodyPr>
            <a:normAutofit/>
          </a:bodyPr>
          <a:lstStyle/>
          <a:p>
            <a:r>
              <a:rPr lang="en-US" sz="2800" dirty="0"/>
              <a:t>Class A Felony: 20 to 50 years, or life with the possibility of parole after 20 years</a:t>
            </a:r>
          </a:p>
          <a:p>
            <a:r>
              <a:rPr lang="en-US" sz="2800" dirty="0"/>
              <a:t>Class B Felony: 10 to 20 years</a:t>
            </a:r>
          </a:p>
          <a:p>
            <a:r>
              <a:rPr lang="en-US" sz="2800" dirty="0"/>
              <a:t>Class C Felony: 5 to 10 years</a:t>
            </a:r>
          </a:p>
          <a:p>
            <a:r>
              <a:rPr lang="en-US" sz="2800" dirty="0"/>
              <a:t>Class D Felony: 1 to 5 years</a:t>
            </a:r>
          </a:p>
        </p:txBody>
      </p:sp>
    </p:spTree>
    <p:extLst>
      <p:ext uri="{BB962C8B-B14F-4D97-AF65-F5344CB8AC3E}">
        <p14:creationId xmlns:p14="http://schemas.microsoft.com/office/powerpoint/2010/main" val="3193917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63687-BAEA-401D-AA4A-53AF3E40DB9F}"/>
              </a:ext>
            </a:extLst>
          </p:cNvPr>
          <p:cNvSpPr>
            <a:spLocks noGrp="1"/>
          </p:cNvSpPr>
          <p:nvPr>
            <p:ph type="title"/>
          </p:nvPr>
        </p:nvSpPr>
        <p:spPr/>
        <p:txBody>
          <a:bodyPr/>
          <a:lstStyle/>
          <a:p>
            <a:r>
              <a:rPr lang="en-US" dirty="0"/>
              <a:t>KRS 532.030(1)</a:t>
            </a:r>
          </a:p>
        </p:txBody>
      </p:sp>
      <p:sp>
        <p:nvSpPr>
          <p:cNvPr id="3" name="Content Placeholder 2">
            <a:extLst>
              <a:ext uri="{FF2B5EF4-FFF2-40B4-BE49-F238E27FC236}">
                <a16:creationId xmlns:a16="http://schemas.microsoft.com/office/drawing/2014/main" id="{F30AFF05-1B07-4717-8487-576C4416049C}"/>
              </a:ext>
            </a:extLst>
          </p:cNvPr>
          <p:cNvSpPr>
            <a:spLocks noGrp="1"/>
          </p:cNvSpPr>
          <p:nvPr>
            <p:ph idx="1"/>
          </p:nvPr>
        </p:nvSpPr>
        <p:spPr/>
        <p:txBody>
          <a:bodyPr/>
          <a:lstStyle/>
          <a:p>
            <a:r>
              <a:rPr lang="en-US" dirty="0"/>
              <a:t>When a person is convicted of a capital offense, he shall have his punishment fixed at death, or at a term of imprisonment for life without benefit of probation or parole, or at a term of imprisonment for life without benefit of probation or parole until he has served a minimum of twenty-five (25) years of his sentence, or to a sentence of life, or to a term of not less than twenty (20) years nor more than fifty (50) years. </a:t>
            </a:r>
          </a:p>
        </p:txBody>
      </p:sp>
    </p:spTree>
    <p:extLst>
      <p:ext uri="{BB962C8B-B14F-4D97-AF65-F5344CB8AC3E}">
        <p14:creationId xmlns:p14="http://schemas.microsoft.com/office/powerpoint/2010/main" val="1484640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5D26F-8F32-4FCF-9B0B-399712EBE2C9}"/>
              </a:ext>
            </a:extLst>
          </p:cNvPr>
          <p:cNvSpPr>
            <a:spLocks noGrp="1"/>
          </p:cNvSpPr>
          <p:nvPr>
            <p:ph type="title"/>
          </p:nvPr>
        </p:nvSpPr>
        <p:spPr/>
        <p:txBody>
          <a:bodyPr/>
          <a:lstStyle/>
          <a:p>
            <a:r>
              <a:rPr lang="en-US" dirty="0"/>
              <a:t>532.030(1): Authorized dispositions</a:t>
            </a:r>
          </a:p>
        </p:txBody>
      </p:sp>
      <p:sp>
        <p:nvSpPr>
          <p:cNvPr id="3" name="Content Placeholder 2">
            <a:extLst>
              <a:ext uri="{FF2B5EF4-FFF2-40B4-BE49-F238E27FC236}">
                <a16:creationId xmlns:a16="http://schemas.microsoft.com/office/drawing/2014/main" id="{259650C2-4B93-4CE9-AE35-E40AC83990BD}"/>
              </a:ext>
            </a:extLst>
          </p:cNvPr>
          <p:cNvSpPr>
            <a:spLocks noGrp="1"/>
          </p:cNvSpPr>
          <p:nvPr>
            <p:ph idx="1"/>
          </p:nvPr>
        </p:nvSpPr>
        <p:spPr/>
        <p:txBody>
          <a:bodyPr/>
          <a:lstStyle/>
          <a:p>
            <a:r>
              <a:rPr lang="en-US" dirty="0"/>
              <a:t>Offenses under KRS 532.025(2)(a) (Aggravating circumstances</a:t>
            </a:r>
            <a:r>
              <a:rPr lang="en-US" sz="2000" dirty="0"/>
              <a:t>)- 20 to 50 years, life with the possibility of parole after 20 years, life with the possibility of parole after 25 years, life without parole, or death</a:t>
            </a:r>
          </a:p>
          <a:p>
            <a:r>
              <a:rPr lang="en-US" sz="2000" dirty="0"/>
              <a:t>Class A Felony: 20 to 50 years, or life with the possibility of parole after 20 years</a:t>
            </a:r>
          </a:p>
          <a:p>
            <a:r>
              <a:rPr lang="en-US" sz="2000" dirty="0"/>
              <a:t>Class B Felony: 10 to 20 years</a:t>
            </a:r>
          </a:p>
          <a:p>
            <a:r>
              <a:rPr lang="en-US" sz="2000" dirty="0"/>
              <a:t>Class C Felony: 5 to 10 years</a:t>
            </a:r>
          </a:p>
          <a:p>
            <a:r>
              <a:rPr lang="en-US" sz="2000" dirty="0"/>
              <a:t>Class D Felony: 1 to 5 years</a:t>
            </a:r>
          </a:p>
          <a:p>
            <a:endParaRPr lang="en-US" dirty="0"/>
          </a:p>
        </p:txBody>
      </p:sp>
    </p:spTree>
    <p:extLst>
      <p:ext uri="{BB962C8B-B14F-4D97-AF65-F5344CB8AC3E}">
        <p14:creationId xmlns:p14="http://schemas.microsoft.com/office/powerpoint/2010/main" val="2222334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DE948-6EFF-4D34-A450-1EC6ABBC92CC}"/>
              </a:ext>
            </a:extLst>
          </p:cNvPr>
          <p:cNvSpPr>
            <a:spLocks noGrp="1"/>
          </p:cNvSpPr>
          <p:nvPr>
            <p:ph type="title"/>
          </p:nvPr>
        </p:nvSpPr>
        <p:spPr/>
        <p:txBody>
          <a:bodyPr/>
          <a:lstStyle/>
          <a:p>
            <a:r>
              <a:rPr lang="en-US" dirty="0"/>
              <a:t>KRS 532.025(2)(a):</a:t>
            </a:r>
            <a:br>
              <a:rPr lang="en-US" dirty="0"/>
            </a:br>
            <a:r>
              <a:rPr lang="en-US" dirty="0"/>
              <a:t>Aggravating circumstances</a:t>
            </a:r>
          </a:p>
        </p:txBody>
      </p:sp>
      <p:sp>
        <p:nvSpPr>
          <p:cNvPr id="3" name="Content Placeholder 2">
            <a:extLst>
              <a:ext uri="{FF2B5EF4-FFF2-40B4-BE49-F238E27FC236}">
                <a16:creationId xmlns:a16="http://schemas.microsoft.com/office/drawing/2014/main" id="{322E8A9E-C603-45FC-B3CE-F953812BAD26}"/>
              </a:ext>
            </a:extLst>
          </p:cNvPr>
          <p:cNvSpPr>
            <a:spLocks noGrp="1"/>
          </p:cNvSpPr>
          <p:nvPr>
            <p:ph idx="1"/>
          </p:nvPr>
        </p:nvSpPr>
        <p:spPr/>
        <p:txBody>
          <a:bodyPr/>
          <a:lstStyle/>
          <a:p>
            <a:r>
              <a:rPr lang="en-US" dirty="0"/>
              <a:t>1. The offense of murder or kidnapping was committed by a person with a prior record of conviction for a capital offense, or the offense of murder was committed by a person who has a substantial history of serious assaultive criminal convictions;</a:t>
            </a:r>
          </a:p>
          <a:p>
            <a:r>
              <a:rPr lang="en-US" dirty="0"/>
              <a:t>2. The offense of murder or kidnapping was committed while the offender was engaged in the commission of arson in the first degree, robbery in the first degree, burglary in the first degree, rape in the first degree, or sodomy in the first degree;</a:t>
            </a:r>
          </a:p>
          <a:p>
            <a:r>
              <a:rPr lang="en-US" dirty="0"/>
              <a:t>3. The offender by his act of murder, armed robbery, or kidnapping knowingly created a great risk of death to more than one (1) person in a public place by means of a weapon of mass destruction, weapon, or other device which would normally be hazardous to the lives of more than one (1) person;</a:t>
            </a:r>
          </a:p>
          <a:p>
            <a:r>
              <a:rPr lang="en-US" dirty="0"/>
              <a:t>4. The offender committed the offense of murder for himself or another, for the purpose of receiving money or any other thing of monetary value, or for other profit;</a:t>
            </a:r>
          </a:p>
        </p:txBody>
      </p:sp>
    </p:spTree>
    <p:extLst>
      <p:ext uri="{BB962C8B-B14F-4D97-AF65-F5344CB8AC3E}">
        <p14:creationId xmlns:p14="http://schemas.microsoft.com/office/powerpoint/2010/main" val="1921065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310A8-D689-4CF6-8D02-AD5929C4BDD2}"/>
              </a:ext>
            </a:extLst>
          </p:cNvPr>
          <p:cNvSpPr>
            <a:spLocks noGrp="1"/>
          </p:cNvSpPr>
          <p:nvPr>
            <p:ph type="title"/>
          </p:nvPr>
        </p:nvSpPr>
        <p:spPr/>
        <p:txBody>
          <a:bodyPr/>
          <a:lstStyle/>
          <a:p>
            <a:r>
              <a:rPr lang="en-US" dirty="0"/>
              <a:t>KRS 532.025(2)(a):</a:t>
            </a:r>
            <a:br>
              <a:rPr lang="en-US" dirty="0"/>
            </a:br>
            <a:r>
              <a:rPr lang="en-US" dirty="0"/>
              <a:t>Aggravating circumstances</a:t>
            </a:r>
          </a:p>
        </p:txBody>
      </p:sp>
      <p:sp>
        <p:nvSpPr>
          <p:cNvPr id="3" name="Content Placeholder 2">
            <a:extLst>
              <a:ext uri="{FF2B5EF4-FFF2-40B4-BE49-F238E27FC236}">
                <a16:creationId xmlns:a16="http://schemas.microsoft.com/office/drawing/2014/main" id="{1A669177-1A4D-4707-95B4-645309B1C0BA}"/>
              </a:ext>
            </a:extLst>
          </p:cNvPr>
          <p:cNvSpPr>
            <a:spLocks noGrp="1"/>
          </p:cNvSpPr>
          <p:nvPr>
            <p:ph idx="1"/>
          </p:nvPr>
        </p:nvSpPr>
        <p:spPr/>
        <p:txBody>
          <a:bodyPr/>
          <a:lstStyle/>
          <a:p>
            <a:r>
              <a:rPr lang="en-US" dirty="0"/>
              <a:t>5. The offense of murder was committed by a person who was a prisoner and the victim was a prison employee engaged at the time of the act in the performance of his duties;</a:t>
            </a:r>
          </a:p>
          <a:p>
            <a:r>
              <a:rPr lang="en-US" dirty="0"/>
              <a:t>6. The offender's act or acts of killing were intentional and resulted in multiple deaths;</a:t>
            </a:r>
          </a:p>
          <a:p>
            <a:r>
              <a:rPr lang="en-US" dirty="0"/>
              <a:t>7. The offender's act of killing was intentional and the victim was a state or local public official or police officer, sheriff, or deputy sheriff engaged at the time of the act in the lawful performance of his duties; and</a:t>
            </a:r>
          </a:p>
          <a:p>
            <a:r>
              <a:rPr lang="en-US" dirty="0"/>
              <a:t>8. The offender murdered the victim when an emergency protective order or a domestic violence order was in effect, or when any other order designed to protect the victim from the offender, such as an order issued as a condition of a bond, conditional release, probation, parole, or pretrial diversion, was in effect. </a:t>
            </a:r>
          </a:p>
        </p:txBody>
      </p:sp>
    </p:spTree>
    <p:extLst>
      <p:ext uri="{BB962C8B-B14F-4D97-AF65-F5344CB8AC3E}">
        <p14:creationId xmlns:p14="http://schemas.microsoft.com/office/powerpoint/2010/main" val="2399591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F6E98-60D7-40E5-9255-1EAB2F64DDCD}"/>
              </a:ext>
            </a:extLst>
          </p:cNvPr>
          <p:cNvSpPr>
            <a:spLocks noGrp="1"/>
          </p:cNvSpPr>
          <p:nvPr>
            <p:ph type="title"/>
          </p:nvPr>
        </p:nvSpPr>
        <p:spPr/>
        <p:txBody>
          <a:bodyPr/>
          <a:lstStyle/>
          <a:p>
            <a:r>
              <a:rPr lang="en-US" dirty="0"/>
              <a:t>KRS 532.025(2)(a):</a:t>
            </a:r>
            <a:br>
              <a:rPr lang="en-US" dirty="0"/>
            </a:br>
            <a:r>
              <a:rPr lang="en-US" dirty="0"/>
              <a:t>Aggravating circumstances</a:t>
            </a:r>
          </a:p>
        </p:txBody>
      </p:sp>
      <p:sp>
        <p:nvSpPr>
          <p:cNvPr id="3" name="Content Placeholder 2">
            <a:extLst>
              <a:ext uri="{FF2B5EF4-FFF2-40B4-BE49-F238E27FC236}">
                <a16:creationId xmlns:a16="http://schemas.microsoft.com/office/drawing/2014/main" id="{1CAE06E3-2E7E-4EA7-B437-0380BDBCC3B8}"/>
              </a:ext>
            </a:extLst>
          </p:cNvPr>
          <p:cNvSpPr>
            <a:spLocks noGrp="1"/>
          </p:cNvSpPr>
          <p:nvPr>
            <p:ph sz="half" idx="1"/>
          </p:nvPr>
        </p:nvSpPr>
        <p:spPr>
          <a:xfrm>
            <a:off x="3867912" y="868679"/>
            <a:ext cx="3474720" cy="5387741"/>
          </a:xfrm>
        </p:spPr>
        <p:txBody>
          <a:bodyPr>
            <a:noAutofit/>
          </a:bodyPr>
          <a:lstStyle/>
          <a:p>
            <a:r>
              <a:rPr lang="en-US" sz="1500" dirty="0"/>
              <a:t>1. The offense of murder or kidnapping was committed by a person with a prior record of conviction for a capital offense, or the offense of murder was committed by a person who has a substantial history of serious assaultive criminal convictions;</a:t>
            </a:r>
          </a:p>
          <a:p>
            <a:r>
              <a:rPr lang="en-US" sz="1500" dirty="0"/>
              <a:t>2. The offense of murder or kidnapping was committed while the offender was engaged in the commission of arson in the first degree, robbery in the first degree, burglary in the first degree, rape in the first degree, or sodomy in the first degree;</a:t>
            </a:r>
          </a:p>
          <a:p>
            <a:r>
              <a:rPr lang="en-US" sz="1500" dirty="0"/>
              <a:t>3. The offender by his act of murder, armed robbery, or kidnapping knowingly created a great risk of death to more than one (1) person in a public place by means of a weapon of mass destruction, weapon, or other device which would normally be hazardous to the lives of more than one (1) person;</a:t>
            </a:r>
          </a:p>
          <a:p>
            <a:r>
              <a:rPr lang="en-US" sz="1500" dirty="0"/>
              <a:t>4. The offender committed the offense of murder for himself or another, for the purpose of receiving money or any other thing of monetary value, or for other profit;</a:t>
            </a:r>
          </a:p>
        </p:txBody>
      </p:sp>
      <p:sp>
        <p:nvSpPr>
          <p:cNvPr id="4" name="Content Placeholder 3">
            <a:extLst>
              <a:ext uri="{FF2B5EF4-FFF2-40B4-BE49-F238E27FC236}">
                <a16:creationId xmlns:a16="http://schemas.microsoft.com/office/drawing/2014/main" id="{9CBF5BC4-7EF9-42D3-AB7D-5F1CBF28A406}"/>
              </a:ext>
            </a:extLst>
          </p:cNvPr>
          <p:cNvSpPr>
            <a:spLocks noGrp="1"/>
          </p:cNvSpPr>
          <p:nvPr>
            <p:ph sz="half" idx="2"/>
          </p:nvPr>
        </p:nvSpPr>
        <p:spPr>
          <a:xfrm>
            <a:off x="7802077" y="571900"/>
            <a:ext cx="3474720" cy="5684520"/>
          </a:xfrm>
        </p:spPr>
        <p:txBody>
          <a:bodyPr>
            <a:normAutofit/>
          </a:bodyPr>
          <a:lstStyle/>
          <a:p>
            <a:r>
              <a:rPr lang="en-US" dirty="0"/>
              <a:t>1. Prior murder conviction… or multiple serious assault convictions</a:t>
            </a:r>
          </a:p>
          <a:p>
            <a:endParaRPr lang="en-US" dirty="0"/>
          </a:p>
          <a:p>
            <a:r>
              <a:rPr lang="en-US" dirty="0"/>
              <a:t>2. Murder occurs during commission of a violent offense</a:t>
            </a:r>
          </a:p>
          <a:p>
            <a:endParaRPr lang="en-US" dirty="0"/>
          </a:p>
          <a:p>
            <a:r>
              <a:rPr lang="en-US" dirty="0"/>
              <a:t> </a:t>
            </a:r>
          </a:p>
          <a:p>
            <a:r>
              <a:rPr lang="en-US" dirty="0"/>
              <a:t>3. Weapons of mass destruction</a:t>
            </a:r>
          </a:p>
          <a:p>
            <a:endParaRPr lang="en-US" dirty="0"/>
          </a:p>
          <a:p>
            <a:endParaRPr lang="en-US" dirty="0"/>
          </a:p>
          <a:p>
            <a:r>
              <a:rPr lang="en-US" dirty="0"/>
              <a:t>4. Hire a hitman</a:t>
            </a:r>
          </a:p>
        </p:txBody>
      </p:sp>
    </p:spTree>
    <p:extLst>
      <p:ext uri="{BB962C8B-B14F-4D97-AF65-F5344CB8AC3E}">
        <p14:creationId xmlns:p14="http://schemas.microsoft.com/office/powerpoint/2010/main" val="2075420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D610F-912E-4A8B-A9C9-EC4F85F31953}"/>
              </a:ext>
            </a:extLst>
          </p:cNvPr>
          <p:cNvSpPr>
            <a:spLocks noGrp="1"/>
          </p:cNvSpPr>
          <p:nvPr>
            <p:ph type="title"/>
          </p:nvPr>
        </p:nvSpPr>
        <p:spPr/>
        <p:txBody>
          <a:bodyPr/>
          <a:lstStyle/>
          <a:p>
            <a:r>
              <a:rPr lang="en-US" dirty="0"/>
              <a:t>KRS 532.025(2)(a):</a:t>
            </a:r>
            <a:br>
              <a:rPr lang="en-US" dirty="0"/>
            </a:br>
            <a:r>
              <a:rPr lang="en-US" dirty="0"/>
              <a:t>Aggravating circumstances</a:t>
            </a:r>
          </a:p>
        </p:txBody>
      </p:sp>
      <p:sp>
        <p:nvSpPr>
          <p:cNvPr id="3" name="Content Placeholder 2">
            <a:extLst>
              <a:ext uri="{FF2B5EF4-FFF2-40B4-BE49-F238E27FC236}">
                <a16:creationId xmlns:a16="http://schemas.microsoft.com/office/drawing/2014/main" id="{A779D80C-B9E5-4F19-8D89-A279D3FE197B}"/>
              </a:ext>
            </a:extLst>
          </p:cNvPr>
          <p:cNvSpPr>
            <a:spLocks noGrp="1"/>
          </p:cNvSpPr>
          <p:nvPr>
            <p:ph sz="half" idx="1"/>
          </p:nvPr>
        </p:nvSpPr>
        <p:spPr/>
        <p:txBody>
          <a:bodyPr>
            <a:normAutofit fontScale="77500" lnSpcReduction="20000"/>
          </a:bodyPr>
          <a:lstStyle/>
          <a:p>
            <a:r>
              <a:rPr lang="en-US" dirty="0"/>
              <a:t>5. The offense of murder was committed by a person who was a prisoner and the victim was a prison employee engaged at the time of the act in the performance of his duties;</a:t>
            </a:r>
          </a:p>
          <a:p>
            <a:r>
              <a:rPr lang="en-US" dirty="0"/>
              <a:t>6. The offender's act or acts of killing were intentional and resulted in multiple deaths;</a:t>
            </a:r>
          </a:p>
          <a:p>
            <a:r>
              <a:rPr lang="en-US" dirty="0"/>
              <a:t>7. The offender's act of killing was intentional and the victim was a state or local public official or police officer, sheriff, or deputy sheriff engaged at the time of the act in the lawful performance of his duties; and</a:t>
            </a:r>
          </a:p>
          <a:p>
            <a:r>
              <a:rPr lang="en-US" dirty="0"/>
              <a:t>8. The offender murdered the victim when an emergency protective order or a domestic violence order was in effect, or when any other order designed to protect the victim from the offender, such as an order issued as a condition of a bond, conditional release, probation, parole, or pretrial diversion, was in effect. </a:t>
            </a:r>
          </a:p>
          <a:p>
            <a:endParaRPr lang="en-US" dirty="0"/>
          </a:p>
        </p:txBody>
      </p:sp>
      <p:sp>
        <p:nvSpPr>
          <p:cNvPr id="4" name="Content Placeholder 3">
            <a:extLst>
              <a:ext uri="{FF2B5EF4-FFF2-40B4-BE49-F238E27FC236}">
                <a16:creationId xmlns:a16="http://schemas.microsoft.com/office/drawing/2014/main" id="{E85513F4-DB31-4BB5-920F-8FFA82F26258}"/>
              </a:ext>
            </a:extLst>
          </p:cNvPr>
          <p:cNvSpPr>
            <a:spLocks noGrp="1"/>
          </p:cNvSpPr>
          <p:nvPr>
            <p:ph sz="half" idx="2"/>
          </p:nvPr>
        </p:nvSpPr>
        <p:spPr>
          <a:xfrm>
            <a:off x="7818120" y="355332"/>
            <a:ext cx="3474720" cy="5120640"/>
          </a:xfrm>
        </p:spPr>
        <p:txBody>
          <a:bodyPr>
            <a:normAutofit fontScale="77500" lnSpcReduction="20000"/>
          </a:bodyPr>
          <a:lstStyle/>
          <a:p>
            <a:r>
              <a:rPr lang="en-US" dirty="0"/>
              <a:t>5. Murder of prison employee</a:t>
            </a:r>
          </a:p>
          <a:p>
            <a:endParaRPr lang="en-US" dirty="0"/>
          </a:p>
          <a:p>
            <a:endParaRPr lang="en-US" dirty="0"/>
          </a:p>
          <a:p>
            <a:r>
              <a:rPr lang="en-US" dirty="0"/>
              <a:t>6. Murder of more than 1 person</a:t>
            </a:r>
          </a:p>
          <a:p>
            <a:endParaRPr lang="en-US" dirty="0"/>
          </a:p>
          <a:p>
            <a:pPr marL="0" indent="0">
              <a:buNone/>
            </a:pPr>
            <a:endParaRPr lang="en-US" dirty="0"/>
          </a:p>
          <a:p>
            <a:r>
              <a:rPr lang="en-US" dirty="0"/>
              <a:t>7. Victim was a public official</a:t>
            </a:r>
          </a:p>
          <a:p>
            <a:endParaRPr lang="en-US" dirty="0"/>
          </a:p>
          <a:p>
            <a:endParaRPr lang="en-US" dirty="0"/>
          </a:p>
          <a:p>
            <a:endParaRPr lang="en-US" dirty="0"/>
          </a:p>
          <a:p>
            <a:r>
              <a:rPr lang="en-US" dirty="0"/>
              <a:t>8. Victim was protected by </a:t>
            </a:r>
            <a:r>
              <a:rPr lang="en-US" dirty="0" err="1"/>
              <a:t>DVO</a:t>
            </a:r>
            <a:r>
              <a:rPr lang="en-US" dirty="0"/>
              <a:t> or no contact order</a:t>
            </a:r>
          </a:p>
        </p:txBody>
      </p:sp>
    </p:spTree>
    <p:extLst>
      <p:ext uri="{BB962C8B-B14F-4D97-AF65-F5344CB8AC3E}">
        <p14:creationId xmlns:p14="http://schemas.microsoft.com/office/powerpoint/2010/main" val="1385353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5E098-FD69-4912-B423-A45378136B96}"/>
              </a:ext>
            </a:extLst>
          </p:cNvPr>
          <p:cNvSpPr>
            <a:spLocks noGrp="1"/>
          </p:cNvSpPr>
          <p:nvPr>
            <p:ph type="title"/>
          </p:nvPr>
        </p:nvSpPr>
        <p:spPr/>
        <p:txBody>
          <a:bodyPr/>
          <a:lstStyle/>
          <a:p>
            <a:r>
              <a:rPr lang="en-US" dirty="0"/>
              <a:t>KRS 532.025(2)(b):</a:t>
            </a:r>
            <a:br>
              <a:rPr lang="en-US" dirty="0"/>
            </a:br>
            <a:r>
              <a:rPr lang="en-US" dirty="0"/>
              <a:t>Mitigating circumstances</a:t>
            </a:r>
          </a:p>
        </p:txBody>
      </p:sp>
      <p:sp>
        <p:nvSpPr>
          <p:cNvPr id="3" name="Content Placeholder 2">
            <a:extLst>
              <a:ext uri="{FF2B5EF4-FFF2-40B4-BE49-F238E27FC236}">
                <a16:creationId xmlns:a16="http://schemas.microsoft.com/office/drawing/2014/main" id="{17692D44-6DD3-4676-B171-391EB9C56CB4}"/>
              </a:ext>
            </a:extLst>
          </p:cNvPr>
          <p:cNvSpPr>
            <a:spLocks noGrp="1"/>
          </p:cNvSpPr>
          <p:nvPr>
            <p:ph idx="1"/>
          </p:nvPr>
        </p:nvSpPr>
        <p:spPr>
          <a:xfrm>
            <a:off x="3869268" y="864107"/>
            <a:ext cx="7315200" cy="5697113"/>
          </a:xfrm>
        </p:spPr>
        <p:txBody>
          <a:bodyPr>
            <a:normAutofit fontScale="77500" lnSpcReduction="20000"/>
          </a:bodyPr>
          <a:lstStyle/>
          <a:p>
            <a:r>
              <a:rPr lang="en-US" dirty="0"/>
              <a:t>1. The defendant has no significant history of prior criminal activity; </a:t>
            </a:r>
          </a:p>
          <a:p>
            <a:r>
              <a:rPr lang="en-US" dirty="0"/>
              <a:t>2. The capital offense was committed while the defendant was under the influence of extreme mental or emotional disturbance even though the influence of extreme mental or emotional disturbance is not sufficient to constitute a defense to the crime; </a:t>
            </a:r>
          </a:p>
          <a:p>
            <a:r>
              <a:rPr lang="en-US" dirty="0"/>
              <a:t>3. The victim was a participant in the defendant's criminal conduct or consented to the criminal act; </a:t>
            </a:r>
          </a:p>
          <a:p>
            <a:r>
              <a:rPr lang="en-US" dirty="0"/>
              <a:t>4. The capital offense was committed under circumstances which the defendant believed to provide a moral justification or extenuation for his conduct even though the circumstances which the defendant believed to provide a moral justification or extenuation for his conduct are not sufficient to constitute a defense to the crime; </a:t>
            </a:r>
          </a:p>
          <a:p>
            <a:r>
              <a:rPr lang="en-US" dirty="0"/>
              <a:t>5. The defendant was an accomplice in a capital offense committed by another person and his participation in the capital offense was relatively minor; </a:t>
            </a:r>
          </a:p>
          <a:p>
            <a:r>
              <a:rPr lang="en-US" dirty="0"/>
              <a:t>6. The defendant acted under duress or under the domination of another person even though the duress or the domination of another person is not sufficient to constitute a defense to the crime; </a:t>
            </a:r>
          </a:p>
          <a:p>
            <a:r>
              <a:rPr lang="en-US" dirty="0"/>
              <a:t>7. At the time of the capital offense, the capacity of the defendant to appreciate the criminality of his conduct to the requirements of law was impaired as a result of mental illness or an intellectual disability or intoxication even though the impairment of the capacity of the defendant to appreciate the criminality of his conduct or to conform the conduct to the requirements of law is insufficient to constitute a defense to the crime; and </a:t>
            </a:r>
          </a:p>
          <a:p>
            <a:r>
              <a:rPr lang="en-US" dirty="0"/>
              <a:t>8. The youth of the defendant at the time of the crime.</a:t>
            </a:r>
          </a:p>
        </p:txBody>
      </p:sp>
    </p:spTree>
    <p:extLst>
      <p:ext uri="{BB962C8B-B14F-4D97-AF65-F5344CB8AC3E}">
        <p14:creationId xmlns:p14="http://schemas.microsoft.com/office/powerpoint/2010/main" val="3388731375"/>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123</TotalTime>
  <Words>1467</Words>
  <Application>Microsoft Office PowerPoint</Application>
  <PresentationFormat>Widescreen</PresentationFormat>
  <Paragraphs>77</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Corbel</vt:lpstr>
      <vt:lpstr>Wingdings 2</vt:lpstr>
      <vt:lpstr>Frame</vt:lpstr>
      <vt:lpstr>KIMBER’S LAW</vt:lpstr>
      <vt:lpstr>532.020: Designation of Offenses</vt:lpstr>
      <vt:lpstr>KRS 532.030(1)</vt:lpstr>
      <vt:lpstr>532.030(1): Authorized dispositions</vt:lpstr>
      <vt:lpstr>KRS 532.025(2)(a): Aggravating circumstances</vt:lpstr>
      <vt:lpstr>KRS 532.025(2)(a): Aggravating circumstances</vt:lpstr>
      <vt:lpstr>KRS 532.025(2)(a): Aggravating circumstances</vt:lpstr>
      <vt:lpstr>KRS 532.025(2)(a): Aggravating circumstances</vt:lpstr>
      <vt:lpstr>KRS 532.025(2)(b): Mitigating circumstances</vt:lpstr>
      <vt:lpstr>KRS 532.025(2)(b): Mitigating circumstances</vt:lpstr>
      <vt:lpstr>Death Row Statistics: How often has the death penalty actually been applied?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KIMBER’S LAW</dc:title>
  <dc:creator>Wilson, Nick (State Rep.) (LRC)</dc:creator>
  <cp:lastModifiedBy>Wilson, Nick (State Rep.) (LRC)</cp:lastModifiedBy>
  <cp:revision>10</cp:revision>
  <cp:lastPrinted>2023-03-07T18:40:07Z</cp:lastPrinted>
  <dcterms:created xsi:type="dcterms:W3CDTF">2023-03-07T16:36:37Z</dcterms:created>
  <dcterms:modified xsi:type="dcterms:W3CDTF">2023-03-07T18:52:34Z</dcterms:modified>
</cp:coreProperties>
</file>