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82" r:id="rId3"/>
    <p:sldId id="280" r:id="rId4"/>
    <p:sldId id="283" r:id="rId5"/>
    <p:sldId id="284" r:id="rId6"/>
    <p:sldId id="281" r:id="rId7"/>
    <p:sldId id="285" r:id="rId8"/>
    <p:sldId id="271" r:id="rId9"/>
    <p:sldId id="272" r:id="rId10"/>
    <p:sldId id="277" r:id="rId11"/>
    <p:sldId id="287" r:id="rId12"/>
    <p:sldId id="288" r:id="rId13"/>
    <p:sldId id="289" r:id="rId14"/>
    <p:sldId id="290" r:id="rId15"/>
    <p:sldId id="291" r:id="rId16"/>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99" autoAdjust="0"/>
    <p:restoredTop sz="86331" autoAdjust="0"/>
  </p:normalViewPr>
  <p:slideViewPr>
    <p:cSldViewPr>
      <p:cViewPr varScale="1">
        <p:scale>
          <a:sx n="106" d="100"/>
          <a:sy n="106" d="100"/>
        </p:scale>
        <p:origin x="114" y="168"/>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2736" y="-96"/>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5"/>
            <a:ext cx="3041967" cy="465296"/>
          </a:xfrm>
          <a:prstGeom prst="rect">
            <a:avLst/>
          </a:prstGeom>
        </p:spPr>
        <p:txBody>
          <a:bodyPr vert="horz" lIns="92728" tIns="46363" rIns="92728" bIns="46363" rtlCol="0"/>
          <a:lstStyle>
            <a:lvl1pPr algn="l">
              <a:defRPr sz="1200"/>
            </a:lvl1pPr>
          </a:lstStyle>
          <a:p>
            <a:endParaRPr lang="en-US"/>
          </a:p>
        </p:txBody>
      </p:sp>
      <p:sp>
        <p:nvSpPr>
          <p:cNvPr id="3" name="Date Placeholder 2"/>
          <p:cNvSpPr>
            <a:spLocks noGrp="1"/>
          </p:cNvSpPr>
          <p:nvPr>
            <p:ph type="dt" sz="quarter" idx="1"/>
          </p:nvPr>
        </p:nvSpPr>
        <p:spPr>
          <a:xfrm>
            <a:off x="3976339" y="5"/>
            <a:ext cx="3041967" cy="465296"/>
          </a:xfrm>
          <a:prstGeom prst="rect">
            <a:avLst/>
          </a:prstGeom>
        </p:spPr>
        <p:txBody>
          <a:bodyPr vert="horz" lIns="92728" tIns="46363" rIns="92728" bIns="46363" rtlCol="0"/>
          <a:lstStyle>
            <a:lvl1pPr algn="r">
              <a:defRPr sz="1200"/>
            </a:lvl1pPr>
          </a:lstStyle>
          <a:p>
            <a:fld id="{C11F7FEF-83C2-4FC9-AAA8-38FEBA42A012}" type="datetimeFigureOut">
              <a:rPr lang="en-US" smtClean="0"/>
              <a:pPr/>
              <a:t>9/18/2018</a:t>
            </a:fld>
            <a:endParaRPr lang="en-US"/>
          </a:p>
        </p:txBody>
      </p:sp>
      <p:sp>
        <p:nvSpPr>
          <p:cNvPr id="4" name="Footer Placeholder 3"/>
          <p:cNvSpPr>
            <a:spLocks noGrp="1"/>
          </p:cNvSpPr>
          <p:nvPr>
            <p:ph type="ftr" sz="quarter" idx="2"/>
          </p:nvPr>
        </p:nvSpPr>
        <p:spPr>
          <a:xfrm>
            <a:off x="4" y="8839020"/>
            <a:ext cx="3041967" cy="465296"/>
          </a:xfrm>
          <a:prstGeom prst="rect">
            <a:avLst/>
          </a:prstGeom>
        </p:spPr>
        <p:txBody>
          <a:bodyPr vert="horz" lIns="92728" tIns="46363" rIns="92728" bIns="46363" rtlCol="0" anchor="b"/>
          <a:lstStyle>
            <a:lvl1pPr algn="l">
              <a:defRPr sz="1200"/>
            </a:lvl1pPr>
          </a:lstStyle>
          <a:p>
            <a:endParaRPr lang="en-US"/>
          </a:p>
        </p:txBody>
      </p:sp>
      <p:sp>
        <p:nvSpPr>
          <p:cNvPr id="5" name="Slide Number Placeholder 4"/>
          <p:cNvSpPr>
            <a:spLocks noGrp="1"/>
          </p:cNvSpPr>
          <p:nvPr>
            <p:ph type="sldNum" sz="quarter" idx="3"/>
          </p:nvPr>
        </p:nvSpPr>
        <p:spPr>
          <a:xfrm>
            <a:off x="3976339" y="8839020"/>
            <a:ext cx="3041967" cy="465296"/>
          </a:xfrm>
          <a:prstGeom prst="rect">
            <a:avLst/>
          </a:prstGeom>
        </p:spPr>
        <p:txBody>
          <a:bodyPr vert="horz" lIns="92728" tIns="46363" rIns="92728" bIns="46363" rtlCol="0" anchor="b"/>
          <a:lstStyle>
            <a:lvl1pPr algn="r">
              <a:defRPr sz="1200"/>
            </a:lvl1pPr>
          </a:lstStyle>
          <a:p>
            <a:fld id="{4F654BC8-7106-4F1D-BC0C-FE3EEDFC0218}" type="slidenum">
              <a:rPr lang="en-US" smtClean="0"/>
              <a:pPr/>
              <a:t>‹#›</a:t>
            </a:fld>
            <a:endParaRPr lang="en-US"/>
          </a:p>
        </p:txBody>
      </p:sp>
    </p:spTree>
    <p:extLst>
      <p:ext uri="{BB962C8B-B14F-4D97-AF65-F5344CB8AC3E}">
        <p14:creationId xmlns:p14="http://schemas.microsoft.com/office/powerpoint/2010/main" val="11717214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3041861" cy="466566"/>
          </a:xfrm>
          <a:prstGeom prst="rect">
            <a:avLst/>
          </a:prstGeom>
        </p:spPr>
        <p:txBody>
          <a:bodyPr vert="horz" lIns="90855" tIns="45429" rIns="90855" bIns="45429" rtlCol="0"/>
          <a:lstStyle>
            <a:lvl1pPr algn="l">
              <a:defRPr sz="1200"/>
            </a:lvl1pPr>
          </a:lstStyle>
          <a:p>
            <a:endParaRPr lang="en-US"/>
          </a:p>
        </p:txBody>
      </p:sp>
      <p:sp>
        <p:nvSpPr>
          <p:cNvPr id="3" name="Date Placeholder 2"/>
          <p:cNvSpPr>
            <a:spLocks noGrp="1"/>
          </p:cNvSpPr>
          <p:nvPr>
            <p:ph type="dt" idx="1"/>
          </p:nvPr>
        </p:nvSpPr>
        <p:spPr>
          <a:xfrm>
            <a:off x="3976480" y="4"/>
            <a:ext cx="3041861" cy="466566"/>
          </a:xfrm>
          <a:prstGeom prst="rect">
            <a:avLst/>
          </a:prstGeom>
        </p:spPr>
        <p:txBody>
          <a:bodyPr vert="horz" lIns="90855" tIns="45429" rIns="90855" bIns="45429" rtlCol="0"/>
          <a:lstStyle>
            <a:lvl1pPr algn="r">
              <a:defRPr sz="1200"/>
            </a:lvl1pPr>
          </a:lstStyle>
          <a:p>
            <a:fld id="{42028229-2E4A-4A3E-A484-741AD23353E3}" type="datetimeFigureOut">
              <a:rPr lang="en-US" smtClean="0"/>
              <a:pPr/>
              <a:t>9/18/2018</a:t>
            </a:fld>
            <a:endParaRPr lang="en-US"/>
          </a:p>
        </p:txBody>
      </p:sp>
      <p:sp>
        <p:nvSpPr>
          <p:cNvPr id="4" name="Slide Image Placeholder 3"/>
          <p:cNvSpPr>
            <a:spLocks noGrp="1" noRot="1" noChangeAspect="1"/>
          </p:cNvSpPr>
          <p:nvPr>
            <p:ph type="sldImg" idx="2"/>
          </p:nvPr>
        </p:nvSpPr>
        <p:spPr>
          <a:xfrm>
            <a:off x="1417638" y="1163638"/>
            <a:ext cx="4184650" cy="3140075"/>
          </a:xfrm>
          <a:prstGeom prst="rect">
            <a:avLst/>
          </a:prstGeom>
          <a:noFill/>
          <a:ln w="12700">
            <a:solidFill>
              <a:prstClr val="black"/>
            </a:solidFill>
          </a:ln>
        </p:spPr>
        <p:txBody>
          <a:bodyPr vert="horz" lIns="90855" tIns="45429" rIns="90855" bIns="45429" rtlCol="0" anchor="ctr"/>
          <a:lstStyle/>
          <a:p>
            <a:endParaRPr lang="en-US"/>
          </a:p>
        </p:txBody>
      </p:sp>
      <p:sp>
        <p:nvSpPr>
          <p:cNvPr id="5" name="Notes Placeholder 4"/>
          <p:cNvSpPr>
            <a:spLocks noGrp="1"/>
          </p:cNvSpPr>
          <p:nvPr>
            <p:ph type="body" sz="quarter" idx="3"/>
          </p:nvPr>
        </p:nvSpPr>
        <p:spPr>
          <a:xfrm>
            <a:off x="701361" y="4478398"/>
            <a:ext cx="5617209" cy="3664288"/>
          </a:xfrm>
          <a:prstGeom prst="rect">
            <a:avLst/>
          </a:prstGeom>
        </p:spPr>
        <p:txBody>
          <a:bodyPr vert="horz" lIns="90855" tIns="45429" rIns="90855" bIns="4542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39365"/>
            <a:ext cx="3041861" cy="466566"/>
          </a:xfrm>
          <a:prstGeom prst="rect">
            <a:avLst/>
          </a:prstGeom>
        </p:spPr>
        <p:txBody>
          <a:bodyPr vert="horz" lIns="90855" tIns="45429" rIns="90855" bIns="45429" rtlCol="0" anchor="b"/>
          <a:lstStyle>
            <a:lvl1pPr algn="l">
              <a:defRPr sz="1200"/>
            </a:lvl1pPr>
          </a:lstStyle>
          <a:p>
            <a:endParaRPr lang="en-US"/>
          </a:p>
        </p:txBody>
      </p:sp>
      <p:sp>
        <p:nvSpPr>
          <p:cNvPr id="7" name="Slide Number Placeholder 6"/>
          <p:cNvSpPr>
            <a:spLocks noGrp="1"/>
          </p:cNvSpPr>
          <p:nvPr>
            <p:ph type="sldNum" sz="quarter" idx="5"/>
          </p:nvPr>
        </p:nvSpPr>
        <p:spPr>
          <a:xfrm>
            <a:off x="3976480" y="8839365"/>
            <a:ext cx="3041861" cy="466566"/>
          </a:xfrm>
          <a:prstGeom prst="rect">
            <a:avLst/>
          </a:prstGeom>
        </p:spPr>
        <p:txBody>
          <a:bodyPr vert="horz" lIns="90855" tIns="45429" rIns="90855" bIns="45429" rtlCol="0" anchor="b"/>
          <a:lstStyle>
            <a:lvl1pPr algn="r">
              <a:defRPr sz="1200"/>
            </a:lvl1pPr>
          </a:lstStyle>
          <a:p>
            <a:fld id="{C2EC48C3-4699-407E-BE73-EEFEA186C666}" type="slidenum">
              <a:rPr lang="en-US" smtClean="0"/>
              <a:pPr/>
              <a:t>‹#›</a:t>
            </a:fld>
            <a:endParaRPr lang="en-US"/>
          </a:p>
        </p:txBody>
      </p:sp>
    </p:spTree>
    <p:extLst>
      <p:ext uri="{BB962C8B-B14F-4D97-AF65-F5344CB8AC3E}">
        <p14:creationId xmlns:p14="http://schemas.microsoft.com/office/powerpoint/2010/main" val="3302052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EC48C3-4699-407E-BE73-EEFEA186C666}" type="slidenum">
              <a:rPr lang="en-US" smtClean="0"/>
              <a:pPr/>
              <a:t>1</a:t>
            </a:fld>
            <a:endParaRPr lang="en-US"/>
          </a:p>
        </p:txBody>
      </p:sp>
    </p:spTree>
    <p:extLst>
      <p:ext uri="{BB962C8B-B14F-4D97-AF65-F5344CB8AC3E}">
        <p14:creationId xmlns:p14="http://schemas.microsoft.com/office/powerpoint/2010/main" val="62545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Final numbers with the Cabinets  will be completed as the final footprint is determined.  All at the 2 year budget amount of 17.84 per square foot.</a:t>
            </a:r>
          </a:p>
          <a:p>
            <a:endParaRPr lang="en-US" baseline="0" dirty="0" smtClean="0"/>
          </a:p>
          <a:p>
            <a:r>
              <a:rPr lang="en-US" baseline="0" dirty="0" smtClean="0"/>
              <a:t>Janitorial and Utility Cost may be adjusted in future budgets as the amounts in the first two years is based on Facility experience and cost estimates based on LEED certification.</a:t>
            </a:r>
          </a:p>
          <a:p>
            <a:endParaRPr lang="en-US" baseline="0" dirty="0" smtClean="0"/>
          </a:p>
          <a:p>
            <a:r>
              <a:rPr lang="en-US" baseline="0" dirty="0" smtClean="0"/>
              <a:t>Lease includes funds to maintain on site facility management.</a:t>
            </a:r>
            <a:endParaRPr lang="en-US" dirty="0"/>
          </a:p>
        </p:txBody>
      </p:sp>
      <p:sp>
        <p:nvSpPr>
          <p:cNvPr id="4" name="Slide Number Placeholder 3"/>
          <p:cNvSpPr>
            <a:spLocks noGrp="1"/>
          </p:cNvSpPr>
          <p:nvPr>
            <p:ph type="sldNum" sz="quarter" idx="10"/>
          </p:nvPr>
        </p:nvSpPr>
        <p:spPr/>
        <p:txBody>
          <a:bodyPr/>
          <a:lstStyle/>
          <a:p>
            <a:fld id="{C2EC48C3-4699-407E-BE73-EEFEA186C666}" type="slidenum">
              <a:rPr lang="en-US" smtClean="0"/>
              <a:pPr/>
              <a:t>3</a:t>
            </a:fld>
            <a:endParaRPr lang="en-US"/>
          </a:p>
        </p:txBody>
      </p:sp>
    </p:spTree>
    <p:extLst>
      <p:ext uri="{BB962C8B-B14F-4D97-AF65-F5344CB8AC3E}">
        <p14:creationId xmlns:p14="http://schemas.microsoft.com/office/powerpoint/2010/main" val="779619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Final numbers with the Cabinets  will be completed as the final footprint is determined.  All at the 2 year budget amount of 17.84 per square foot.</a:t>
            </a:r>
          </a:p>
          <a:p>
            <a:endParaRPr lang="en-US" baseline="0" dirty="0" smtClean="0"/>
          </a:p>
          <a:p>
            <a:r>
              <a:rPr lang="en-US" baseline="0" dirty="0" smtClean="0"/>
              <a:t>Janitorial and Utility Cost may be adjusted in future budgets as the amounts in the first two years is based on Facility experience and cost estimates based on LEED certification.</a:t>
            </a:r>
          </a:p>
          <a:p>
            <a:endParaRPr lang="en-US" baseline="0" dirty="0" smtClean="0"/>
          </a:p>
          <a:p>
            <a:r>
              <a:rPr lang="en-US" baseline="0" dirty="0" smtClean="0"/>
              <a:t>Lease includes funds to maintain on site facility management.</a:t>
            </a:r>
            <a:endParaRPr lang="en-US" dirty="0"/>
          </a:p>
        </p:txBody>
      </p:sp>
      <p:sp>
        <p:nvSpPr>
          <p:cNvPr id="4" name="Slide Number Placeholder 3"/>
          <p:cNvSpPr>
            <a:spLocks noGrp="1"/>
          </p:cNvSpPr>
          <p:nvPr>
            <p:ph type="sldNum" sz="quarter" idx="10"/>
          </p:nvPr>
        </p:nvSpPr>
        <p:spPr/>
        <p:txBody>
          <a:bodyPr/>
          <a:lstStyle/>
          <a:p>
            <a:fld id="{C2EC48C3-4699-407E-BE73-EEFEA186C666}" type="slidenum">
              <a:rPr lang="en-US" smtClean="0"/>
              <a:pPr/>
              <a:t>6</a:t>
            </a:fld>
            <a:endParaRPr lang="en-US"/>
          </a:p>
        </p:txBody>
      </p:sp>
    </p:spTree>
    <p:extLst>
      <p:ext uri="{BB962C8B-B14F-4D97-AF65-F5344CB8AC3E}">
        <p14:creationId xmlns:p14="http://schemas.microsoft.com/office/powerpoint/2010/main" val="157863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Final numbers with the Cabinets  will be completed as the final footprint is determined.  All at the 2 year budget amount of 17.84 per square foot.</a:t>
            </a:r>
          </a:p>
          <a:p>
            <a:endParaRPr lang="en-US" baseline="0" dirty="0" smtClean="0"/>
          </a:p>
          <a:p>
            <a:r>
              <a:rPr lang="en-US" baseline="0" dirty="0" smtClean="0"/>
              <a:t>Janitorial and Utility Cost may be adjusted in future budgets as the amounts in the first two years is based on Facility experience and cost estimates based on LEED certification.</a:t>
            </a:r>
          </a:p>
          <a:p>
            <a:endParaRPr lang="en-US" baseline="0" dirty="0" smtClean="0"/>
          </a:p>
          <a:p>
            <a:r>
              <a:rPr lang="en-US" baseline="0" dirty="0" smtClean="0"/>
              <a:t>Lease includes funds to maintain on site facility management.</a:t>
            </a:r>
            <a:endParaRPr lang="en-US" dirty="0"/>
          </a:p>
        </p:txBody>
      </p:sp>
      <p:sp>
        <p:nvSpPr>
          <p:cNvPr id="4" name="Slide Number Placeholder 3"/>
          <p:cNvSpPr>
            <a:spLocks noGrp="1"/>
          </p:cNvSpPr>
          <p:nvPr>
            <p:ph type="sldNum" sz="quarter" idx="10"/>
          </p:nvPr>
        </p:nvSpPr>
        <p:spPr/>
        <p:txBody>
          <a:bodyPr/>
          <a:lstStyle/>
          <a:p>
            <a:fld id="{C2EC48C3-4699-407E-BE73-EEFEA186C666}" type="slidenum">
              <a:rPr lang="en-US" smtClean="0"/>
              <a:pPr/>
              <a:t>8</a:t>
            </a:fld>
            <a:endParaRPr lang="en-US"/>
          </a:p>
        </p:txBody>
      </p:sp>
    </p:spTree>
    <p:extLst>
      <p:ext uri="{BB962C8B-B14F-4D97-AF65-F5344CB8AC3E}">
        <p14:creationId xmlns:p14="http://schemas.microsoft.com/office/powerpoint/2010/main" val="290390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Reduction in travel time</a:t>
            </a:r>
          </a:p>
          <a:p>
            <a:endParaRPr lang="en-US" dirty="0" smtClean="0"/>
          </a:p>
          <a:p>
            <a:r>
              <a:rPr lang="en-US" dirty="0" smtClean="0"/>
              <a:t>Specific</a:t>
            </a:r>
            <a:r>
              <a:rPr lang="en-US" baseline="0" dirty="0" smtClean="0"/>
              <a:t> questions regarding the 300 building?</a:t>
            </a:r>
            <a:endParaRPr lang="en-US" dirty="0"/>
          </a:p>
        </p:txBody>
      </p:sp>
      <p:sp>
        <p:nvSpPr>
          <p:cNvPr id="4" name="Slide Number Placeholder 3"/>
          <p:cNvSpPr>
            <a:spLocks noGrp="1"/>
          </p:cNvSpPr>
          <p:nvPr>
            <p:ph type="sldNum" sz="quarter" idx="10"/>
          </p:nvPr>
        </p:nvSpPr>
        <p:spPr/>
        <p:txBody>
          <a:bodyPr/>
          <a:lstStyle/>
          <a:p>
            <a:fld id="{C2EC48C3-4699-407E-BE73-EEFEA186C666}" type="slidenum">
              <a:rPr lang="en-US" smtClean="0"/>
              <a:pPr/>
              <a:t>9</a:t>
            </a:fld>
            <a:endParaRPr lang="en-US"/>
          </a:p>
        </p:txBody>
      </p:sp>
    </p:spTree>
    <p:extLst>
      <p:ext uri="{BB962C8B-B14F-4D97-AF65-F5344CB8AC3E}">
        <p14:creationId xmlns:p14="http://schemas.microsoft.com/office/powerpoint/2010/main" val="9298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4FF716-355C-4F93-B2C8-8DC7C350115F}" type="datetimeFigureOut">
              <a:rPr lang="en-US" smtClean="0"/>
              <a:pPr/>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0C1F3-2269-45CB-AB23-FD22949FB664}" type="slidenum">
              <a:rPr lang="en-US" smtClean="0"/>
              <a:pPr/>
              <a:t>‹#›</a:t>
            </a:fld>
            <a:endParaRPr lang="en-US"/>
          </a:p>
        </p:txBody>
      </p:sp>
    </p:spTree>
    <p:extLst>
      <p:ext uri="{BB962C8B-B14F-4D97-AF65-F5344CB8AC3E}">
        <p14:creationId xmlns:p14="http://schemas.microsoft.com/office/powerpoint/2010/main" val="1509892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4FF716-355C-4F93-B2C8-8DC7C350115F}" type="datetimeFigureOut">
              <a:rPr lang="en-US" smtClean="0"/>
              <a:pPr/>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0C1F3-2269-45CB-AB23-FD22949FB664}" type="slidenum">
              <a:rPr lang="en-US" smtClean="0"/>
              <a:pPr/>
              <a:t>‹#›</a:t>
            </a:fld>
            <a:endParaRPr lang="en-US"/>
          </a:p>
        </p:txBody>
      </p:sp>
    </p:spTree>
    <p:extLst>
      <p:ext uri="{BB962C8B-B14F-4D97-AF65-F5344CB8AC3E}">
        <p14:creationId xmlns:p14="http://schemas.microsoft.com/office/powerpoint/2010/main" val="2827787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4FF716-355C-4F93-B2C8-8DC7C350115F}" type="datetimeFigureOut">
              <a:rPr lang="en-US" smtClean="0"/>
              <a:pPr/>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0C1F3-2269-45CB-AB23-FD22949FB664}" type="slidenum">
              <a:rPr lang="en-US" smtClean="0"/>
              <a:pPr/>
              <a:t>‹#›</a:t>
            </a:fld>
            <a:endParaRPr lang="en-US"/>
          </a:p>
        </p:txBody>
      </p:sp>
    </p:spTree>
    <p:extLst>
      <p:ext uri="{BB962C8B-B14F-4D97-AF65-F5344CB8AC3E}">
        <p14:creationId xmlns:p14="http://schemas.microsoft.com/office/powerpoint/2010/main" val="317747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4FF716-355C-4F93-B2C8-8DC7C350115F}" type="datetimeFigureOut">
              <a:rPr lang="en-US" smtClean="0"/>
              <a:pPr/>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0C1F3-2269-45CB-AB23-FD22949FB664}" type="slidenum">
              <a:rPr lang="en-US" smtClean="0"/>
              <a:pPr/>
              <a:t>‹#›</a:t>
            </a:fld>
            <a:endParaRPr lang="en-US"/>
          </a:p>
        </p:txBody>
      </p:sp>
    </p:spTree>
    <p:extLst>
      <p:ext uri="{BB962C8B-B14F-4D97-AF65-F5344CB8AC3E}">
        <p14:creationId xmlns:p14="http://schemas.microsoft.com/office/powerpoint/2010/main" val="4079156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4FF716-355C-4F93-B2C8-8DC7C350115F}" type="datetimeFigureOut">
              <a:rPr lang="en-US" smtClean="0"/>
              <a:pPr/>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0C1F3-2269-45CB-AB23-FD22949FB664}" type="slidenum">
              <a:rPr lang="en-US" smtClean="0"/>
              <a:pPr/>
              <a:t>‹#›</a:t>
            </a:fld>
            <a:endParaRPr lang="en-US"/>
          </a:p>
        </p:txBody>
      </p:sp>
    </p:spTree>
    <p:extLst>
      <p:ext uri="{BB962C8B-B14F-4D97-AF65-F5344CB8AC3E}">
        <p14:creationId xmlns:p14="http://schemas.microsoft.com/office/powerpoint/2010/main" val="363417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4FF716-355C-4F93-B2C8-8DC7C350115F}" type="datetimeFigureOut">
              <a:rPr lang="en-US" smtClean="0"/>
              <a:pPr/>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10C1F3-2269-45CB-AB23-FD22949FB664}" type="slidenum">
              <a:rPr lang="en-US" smtClean="0"/>
              <a:pPr/>
              <a:t>‹#›</a:t>
            </a:fld>
            <a:endParaRPr lang="en-US"/>
          </a:p>
        </p:txBody>
      </p:sp>
    </p:spTree>
    <p:extLst>
      <p:ext uri="{BB962C8B-B14F-4D97-AF65-F5344CB8AC3E}">
        <p14:creationId xmlns:p14="http://schemas.microsoft.com/office/powerpoint/2010/main" val="3852231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4FF716-355C-4F93-B2C8-8DC7C350115F}" type="datetimeFigureOut">
              <a:rPr lang="en-US" smtClean="0"/>
              <a:pPr/>
              <a:t>9/18/2018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10C1F3-2269-45CB-AB23-FD22949FB664}" type="slidenum">
              <a:rPr lang="en-US" smtClean="0"/>
              <a:pPr/>
              <a:t>‹#›</a:t>
            </a:fld>
            <a:endParaRPr lang="en-US"/>
          </a:p>
        </p:txBody>
      </p:sp>
    </p:spTree>
    <p:extLst>
      <p:ext uri="{BB962C8B-B14F-4D97-AF65-F5344CB8AC3E}">
        <p14:creationId xmlns:p14="http://schemas.microsoft.com/office/powerpoint/2010/main" val="3178576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4FF716-355C-4F93-B2C8-8DC7C350115F}" type="datetimeFigureOut">
              <a:rPr lang="en-US" smtClean="0"/>
              <a:pPr/>
              <a:t>9/18/2018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10C1F3-2269-45CB-AB23-FD22949FB664}" type="slidenum">
              <a:rPr lang="en-US" smtClean="0"/>
              <a:pPr/>
              <a:t>‹#›</a:t>
            </a:fld>
            <a:endParaRPr lang="en-US"/>
          </a:p>
        </p:txBody>
      </p:sp>
    </p:spTree>
    <p:extLst>
      <p:ext uri="{BB962C8B-B14F-4D97-AF65-F5344CB8AC3E}">
        <p14:creationId xmlns:p14="http://schemas.microsoft.com/office/powerpoint/2010/main" val="422007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4FF716-355C-4F93-B2C8-8DC7C350115F}" type="datetimeFigureOut">
              <a:rPr lang="en-US" smtClean="0"/>
              <a:pPr/>
              <a:t>9/18/2018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10C1F3-2269-45CB-AB23-FD22949FB664}" type="slidenum">
              <a:rPr lang="en-US" smtClean="0"/>
              <a:pPr/>
              <a:t>‹#›</a:t>
            </a:fld>
            <a:endParaRPr lang="en-US"/>
          </a:p>
        </p:txBody>
      </p:sp>
    </p:spTree>
    <p:extLst>
      <p:ext uri="{BB962C8B-B14F-4D97-AF65-F5344CB8AC3E}">
        <p14:creationId xmlns:p14="http://schemas.microsoft.com/office/powerpoint/2010/main" val="3218155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4FF716-355C-4F93-B2C8-8DC7C350115F}" type="datetimeFigureOut">
              <a:rPr lang="en-US" smtClean="0"/>
              <a:pPr/>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10C1F3-2269-45CB-AB23-FD22949FB664}" type="slidenum">
              <a:rPr lang="en-US" smtClean="0"/>
              <a:pPr/>
              <a:t>‹#›</a:t>
            </a:fld>
            <a:endParaRPr lang="en-US"/>
          </a:p>
        </p:txBody>
      </p:sp>
    </p:spTree>
    <p:extLst>
      <p:ext uri="{BB962C8B-B14F-4D97-AF65-F5344CB8AC3E}">
        <p14:creationId xmlns:p14="http://schemas.microsoft.com/office/powerpoint/2010/main" val="146990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4FF716-355C-4F93-B2C8-8DC7C350115F}" type="datetimeFigureOut">
              <a:rPr lang="en-US" smtClean="0"/>
              <a:pPr/>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10C1F3-2269-45CB-AB23-FD22949FB664}" type="slidenum">
              <a:rPr lang="en-US" smtClean="0"/>
              <a:pPr/>
              <a:t>‹#›</a:t>
            </a:fld>
            <a:endParaRPr lang="en-US"/>
          </a:p>
        </p:txBody>
      </p:sp>
    </p:spTree>
    <p:extLst>
      <p:ext uri="{BB962C8B-B14F-4D97-AF65-F5344CB8AC3E}">
        <p14:creationId xmlns:p14="http://schemas.microsoft.com/office/powerpoint/2010/main" val="3805122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FF716-355C-4F93-B2C8-8DC7C350115F}" type="datetimeFigureOut">
              <a:rPr lang="en-US" smtClean="0"/>
              <a:pPr/>
              <a:t>9/18/2018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0C1F3-2269-45CB-AB23-FD22949FB664}" type="slidenum">
              <a:rPr lang="en-US" smtClean="0"/>
              <a:pPr/>
              <a:t>‹#›</a:t>
            </a:fld>
            <a:endParaRPr lang="en-US"/>
          </a:p>
        </p:txBody>
      </p:sp>
    </p:spTree>
    <p:extLst>
      <p:ext uri="{BB962C8B-B14F-4D97-AF65-F5344CB8AC3E}">
        <p14:creationId xmlns:p14="http://schemas.microsoft.com/office/powerpoint/2010/main" val="1388057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317" y="76200"/>
            <a:ext cx="8974036" cy="6629400"/>
          </a:xfrm>
          <a:prstGeom prst="rect">
            <a:avLst/>
          </a:prstGeom>
        </p:spPr>
      </p:pic>
      <p:sp>
        <p:nvSpPr>
          <p:cNvPr id="6" name="Title 1"/>
          <p:cNvSpPr txBox="1">
            <a:spLocks/>
          </p:cNvSpPr>
          <p:nvPr/>
        </p:nvSpPr>
        <p:spPr>
          <a:xfrm>
            <a:off x="672027" y="609600"/>
            <a:ext cx="77724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accent1">
                    <a:lumMod val="75000"/>
                  </a:schemeClr>
                </a:solidFill>
                <a:latin typeface="Britannic Bold" panose="020B0903060703020204" pitchFamily="34" charset="0"/>
                <a:cs typeface="Aharoni" panose="02010803020104030203" pitchFamily="2" charset="-79"/>
              </a:rPr>
              <a:t>Finance and Administration Cabinet</a:t>
            </a:r>
            <a:endParaRPr lang="en-US" sz="3000" dirty="0">
              <a:solidFill>
                <a:schemeClr val="accent1">
                  <a:lumMod val="75000"/>
                </a:schemeClr>
              </a:solidFill>
              <a:latin typeface="Britannic Bold" panose="020B0903060703020204" pitchFamily="34" charset="0"/>
              <a:cs typeface="Aharoni" panose="02010803020104030203" pitchFamily="2" charset="-79"/>
            </a:endParaRPr>
          </a:p>
        </p:txBody>
      </p:sp>
      <p:sp>
        <p:nvSpPr>
          <p:cNvPr id="7" name="TextBox 13"/>
          <p:cNvSpPr txBox="1">
            <a:spLocks noChangeArrowheads="1"/>
          </p:cNvSpPr>
          <p:nvPr/>
        </p:nvSpPr>
        <p:spPr bwMode="auto">
          <a:xfrm>
            <a:off x="762000" y="1347083"/>
            <a:ext cx="7211454" cy="1261884"/>
          </a:xfrm>
          <a:prstGeom prst="rect">
            <a:avLst/>
          </a:prstGeom>
          <a:noFill/>
          <a:ln w="9525">
            <a:noFill/>
            <a:miter lim="800000"/>
            <a:headEnd/>
            <a:tailEnd/>
          </a:ln>
        </p:spPr>
        <p:txBody>
          <a:bodyPr wrap="square">
            <a:spAutoFit/>
          </a:bodyPr>
          <a:lstStyle/>
          <a:p>
            <a:pPr algn="ctr"/>
            <a:r>
              <a:rPr lang="en-US" sz="2200" b="1" dirty="0" smtClean="0">
                <a:solidFill>
                  <a:schemeClr val="tx2">
                    <a:lumMod val="75000"/>
                  </a:schemeClr>
                </a:solidFill>
                <a:latin typeface="Arial Narrow" panose="020B0606020202030204" pitchFamily="34" charset="0"/>
              </a:rPr>
              <a:t>Capital Planning Advisory Board</a:t>
            </a:r>
            <a:endParaRPr lang="en-US" sz="2200" b="1" dirty="0">
              <a:solidFill>
                <a:schemeClr val="tx2">
                  <a:lumMod val="75000"/>
                </a:schemeClr>
              </a:solidFill>
              <a:latin typeface="Arial Narrow" panose="020B0606020202030204" pitchFamily="34" charset="0"/>
            </a:endParaRPr>
          </a:p>
          <a:p>
            <a:pPr lvl="0" algn="ctr" fontAlgn="base">
              <a:spcBef>
                <a:spcPct val="0"/>
              </a:spcBef>
              <a:spcAft>
                <a:spcPct val="0"/>
              </a:spcAft>
            </a:pPr>
            <a:r>
              <a:rPr lang="en-US" altLang="en-US" dirty="0" smtClean="0">
                <a:solidFill>
                  <a:schemeClr val="accent1">
                    <a:lumMod val="75000"/>
                  </a:schemeClr>
                </a:solidFill>
                <a:latin typeface="Britannic Bold" pitchFamily="34" charset="0"/>
                <a:cs typeface="Arial" pitchFamily="34" charset="0"/>
              </a:rPr>
              <a:t>500 Mero Street, </a:t>
            </a:r>
            <a:r>
              <a:rPr lang="en-US" altLang="en-US" dirty="0">
                <a:solidFill>
                  <a:schemeClr val="accent1">
                    <a:lumMod val="75000"/>
                  </a:schemeClr>
                </a:solidFill>
                <a:latin typeface="Britannic Bold" pitchFamily="34" charset="0"/>
                <a:cs typeface="Arial" pitchFamily="34" charset="0"/>
              </a:rPr>
              <a:t>Frankfort, KY</a:t>
            </a:r>
            <a:endParaRPr lang="en-US" altLang="en-US" sz="2000" dirty="0">
              <a:solidFill>
                <a:schemeClr val="accent1">
                  <a:lumMod val="75000"/>
                </a:schemeClr>
              </a:solidFill>
              <a:latin typeface="Arial" pitchFamily="34" charset="0"/>
              <a:cs typeface="Arial" pitchFamily="34" charset="0"/>
            </a:endParaRPr>
          </a:p>
          <a:p>
            <a:pPr algn="ctr"/>
            <a:r>
              <a:rPr lang="en-US" dirty="0" smtClean="0">
                <a:solidFill>
                  <a:schemeClr val="tx2">
                    <a:lumMod val="75000"/>
                  </a:schemeClr>
                </a:solidFill>
                <a:latin typeface="Arial Narrow" panose="020B0606020202030204" pitchFamily="34" charset="0"/>
                <a:cs typeface="Arial" panose="020B0604020202020204" pitchFamily="34" charset="0"/>
              </a:rPr>
              <a:t>September 18, 2018</a:t>
            </a:r>
            <a:endParaRPr lang="en-US" dirty="0">
              <a:solidFill>
                <a:schemeClr val="tx2">
                  <a:lumMod val="75000"/>
                </a:schemeClr>
              </a:solidFill>
              <a:latin typeface="Arial Narrow" panose="020B0606020202030204" pitchFamily="34" charset="0"/>
              <a:cs typeface="Arial" panose="020B0604020202020204" pitchFamily="34" charset="0"/>
            </a:endParaRPr>
          </a:p>
          <a:p>
            <a:pPr algn="ctr"/>
            <a:endParaRPr lang="en-US" b="1" dirty="0">
              <a:solidFill>
                <a:schemeClr val="tx2">
                  <a:lumMod val="75000"/>
                </a:schemeClr>
              </a:solidFill>
              <a:cs typeface="Arial" charset="0"/>
            </a:endParaRPr>
          </a:p>
        </p:txBody>
      </p:sp>
      <p:sp>
        <p:nvSpPr>
          <p:cNvPr id="8" name="Subtitle 6"/>
          <p:cNvSpPr txBox="1">
            <a:spLocks/>
          </p:cNvSpPr>
          <p:nvPr/>
        </p:nvSpPr>
        <p:spPr>
          <a:xfrm>
            <a:off x="291027" y="5760722"/>
            <a:ext cx="8153400" cy="944878"/>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r>
              <a:rPr lang="en-US" sz="1200" b="1" dirty="0" smtClean="0">
                <a:solidFill>
                  <a:schemeClr val="bg1"/>
                </a:solidFill>
                <a:latin typeface="Arial" panose="020B0604020202020204" pitchFamily="34" charset="0"/>
                <a:cs typeface="Arial" panose="020B0604020202020204" pitchFamily="34" charset="0"/>
              </a:rPr>
              <a:t>Presented by</a:t>
            </a:r>
          </a:p>
          <a:p>
            <a:pPr lvl="1"/>
            <a:r>
              <a:rPr lang="en-US" sz="1300" b="1" dirty="0" smtClean="0">
                <a:solidFill>
                  <a:schemeClr val="bg1"/>
                </a:solidFill>
                <a:latin typeface="Arial" panose="020B0604020202020204" pitchFamily="34" charset="0"/>
                <a:cs typeface="Arial" panose="020B0604020202020204" pitchFamily="34" charset="0"/>
              </a:rPr>
              <a:t>Mike Burnside</a:t>
            </a:r>
            <a:r>
              <a:rPr lang="en-US" sz="1300" dirty="0" smtClean="0">
                <a:solidFill>
                  <a:schemeClr val="bg1"/>
                </a:solidFill>
                <a:latin typeface="Arial" panose="020B0604020202020204" pitchFamily="34" charset="0"/>
                <a:cs typeface="Arial" panose="020B0604020202020204" pitchFamily="34" charset="0"/>
              </a:rPr>
              <a:t>, Commissioner, Department for Facilities and Support Services</a:t>
            </a:r>
          </a:p>
          <a:p>
            <a:pPr lvl="1"/>
            <a:r>
              <a:rPr lang="en-US" sz="1300" b="1" dirty="0" smtClean="0">
                <a:solidFill>
                  <a:schemeClr val="bg1"/>
                </a:solidFill>
                <a:latin typeface="Arial" panose="020B0604020202020204" pitchFamily="34" charset="0"/>
                <a:cs typeface="Arial" panose="020B0604020202020204" pitchFamily="34" charset="0"/>
              </a:rPr>
              <a:t>Andy Casebier</a:t>
            </a:r>
            <a:r>
              <a:rPr lang="en-US" sz="1300" dirty="0" smtClean="0">
                <a:solidFill>
                  <a:schemeClr val="bg1"/>
                </a:solidFill>
                <a:latin typeface="Arial" panose="020B0604020202020204" pitchFamily="34" charset="0"/>
                <a:cs typeface="Arial" panose="020B0604020202020204" pitchFamily="34" charset="0"/>
              </a:rPr>
              <a:t>, Director, Division of Engineering and Contract Administration</a:t>
            </a:r>
          </a:p>
          <a:p>
            <a:pPr lvl="1"/>
            <a:r>
              <a:rPr lang="en-US" sz="1200" b="1" dirty="0" smtClean="0">
                <a:solidFill>
                  <a:schemeClr val="bg1"/>
                </a:solidFill>
                <a:latin typeface="Arial" panose="020B0604020202020204" pitchFamily="34" charset="0"/>
                <a:cs typeface="Arial" panose="020B0604020202020204" pitchFamily="34" charset="0"/>
              </a:rPr>
              <a:t>Scott Aubrey</a:t>
            </a:r>
            <a:r>
              <a:rPr lang="en-US" sz="1200" dirty="0" smtClean="0">
                <a:solidFill>
                  <a:schemeClr val="bg1"/>
                </a:solidFill>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rPr>
              <a:t>Director, Division of </a:t>
            </a:r>
            <a:r>
              <a:rPr lang="en-US" sz="1200" dirty="0" smtClean="0">
                <a:solidFill>
                  <a:schemeClr val="bg1"/>
                </a:solidFill>
                <a:latin typeface="Arial" panose="020B0604020202020204" pitchFamily="34" charset="0"/>
                <a:cs typeface="Arial" panose="020B0604020202020204" pitchFamily="34" charset="0"/>
              </a:rPr>
              <a:t>Real Properties</a:t>
            </a:r>
            <a:endParaRPr lang="en-US" sz="1200" dirty="0">
              <a:solidFill>
                <a:schemeClr val="bg1"/>
              </a:solidFill>
              <a:latin typeface="Arial" panose="020B0604020202020204" pitchFamily="34" charset="0"/>
              <a:cs typeface="Arial" panose="020B0604020202020204" pitchFamily="34" charset="0"/>
            </a:endParaRPr>
          </a:p>
          <a:p>
            <a:pPr lvl="1"/>
            <a:endParaRPr lang="en-US" sz="12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558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Arial" pitchFamily="34" charset="0"/>
                <a:cs typeface="Arial" pitchFamily="34" charset="0"/>
              </a:rPr>
              <a:t>CONSIDERATIONS FOR POTENTIAL OCCUPANTS</a:t>
            </a:r>
            <a:endParaRPr lang="en-US" sz="3600" dirty="0">
              <a:latin typeface="Arial" pitchFamily="34" charset="0"/>
              <a:cs typeface="Arial" pitchFamily="34" charset="0"/>
            </a:endParaRPr>
          </a:p>
        </p:txBody>
      </p:sp>
      <p:sp>
        <p:nvSpPr>
          <p:cNvPr id="4" name="Content Placeholder 3"/>
          <p:cNvSpPr>
            <a:spLocks noGrp="1"/>
          </p:cNvSpPr>
          <p:nvPr>
            <p:ph idx="1"/>
          </p:nvPr>
        </p:nvSpPr>
        <p:spPr>
          <a:xfrm>
            <a:off x="457200" y="1600200"/>
            <a:ext cx="8229600" cy="4419599"/>
          </a:xfrm>
        </p:spPr>
        <p:txBody>
          <a:bodyPr>
            <a:normAutofit fontScale="92500" lnSpcReduction="10000"/>
          </a:bodyPr>
          <a:lstStyle/>
          <a:p>
            <a:r>
              <a:rPr lang="en-US" sz="2800" dirty="0" smtClean="0">
                <a:latin typeface="Arial" pitchFamily="34" charset="0"/>
                <a:cs typeface="Arial" pitchFamily="34" charset="0"/>
              </a:rPr>
              <a:t>Agency Consolidation </a:t>
            </a:r>
          </a:p>
          <a:p>
            <a:pPr lvl="1"/>
            <a:r>
              <a:rPr lang="en-US" sz="2000" dirty="0" smtClean="0">
                <a:solidFill>
                  <a:schemeClr val="accent5">
                    <a:lumMod val="60000"/>
                    <a:lumOff val="40000"/>
                  </a:schemeClr>
                </a:solidFill>
                <a:latin typeface="Arial" pitchFamily="34" charset="0"/>
                <a:cs typeface="Arial" pitchFamily="34" charset="0"/>
              </a:rPr>
              <a:t>Operational savings</a:t>
            </a:r>
          </a:p>
          <a:p>
            <a:pPr lvl="1"/>
            <a:r>
              <a:rPr lang="en-US" sz="2000" dirty="0" smtClean="0">
                <a:solidFill>
                  <a:schemeClr val="accent5">
                    <a:lumMod val="60000"/>
                    <a:lumOff val="40000"/>
                  </a:schemeClr>
                </a:solidFill>
                <a:latin typeface="Arial" pitchFamily="34" charset="0"/>
                <a:cs typeface="Arial" pitchFamily="34" charset="0"/>
              </a:rPr>
              <a:t>Time savings</a:t>
            </a:r>
          </a:p>
          <a:p>
            <a:pPr lvl="1"/>
            <a:r>
              <a:rPr lang="en-US" sz="2000" dirty="0" smtClean="0">
                <a:solidFill>
                  <a:schemeClr val="accent5">
                    <a:lumMod val="60000"/>
                    <a:lumOff val="40000"/>
                  </a:schemeClr>
                </a:solidFill>
                <a:latin typeface="Arial" pitchFamily="34" charset="0"/>
                <a:cs typeface="Arial" pitchFamily="34" charset="0"/>
              </a:rPr>
              <a:t>Improved communications</a:t>
            </a:r>
          </a:p>
          <a:p>
            <a:r>
              <a:rPr lang="en-US" sz="2800" dirty="0" smtClean="0">
                <a:latin typeface="Arial" pitchFamily="34" charset="0"/>
                <a:cs typeface="Arial" pitchFamily="34" charset="0"/>
              </a:rPr>
              <a:t>Reduction of Leased Space </a:t>
            </a:r>
          </a:p>
          <a:p>
            <a:pPr lvl="1"/>
            <a:r>
              <a:rPr lang="en-US" sz="2000" dirty="0" smtClean="0">
                <a:solidFill>
                  <a:schemeClr val="accent5">
                    <a:lumMod val="60000"/>
                    <a:lumOff val="40000"/>
                  </a:schemeClr>
                </a:solidFill>
                <a:latin typeface="Arial" pitchFamily="34" charset="0"/>
                <a:cs typeface="Arial" pitchFamily="34" charset="0"/>
              </a:rPr>
              <a:t>Reduction of the number of leases to administer.</a:t>
            </a:r>
          </a:p>
          <a:p>
            <a:pPr lvl="1"/>
            <a:r>
              <a:rPr lang="en-US" sz="2000" dirty="0" smtClean="0">
                <a:solidFill>
                  <a:schemeClr val="accent5">
                    <a:lumMod val="60000"/>
                    <a:lumOff val="40000"/>
                  </a:schemeClr>
                </a:solidFill>
                <a:latin typeface="Arial" pitchFamily="34" charset="0"/>
                <a:cs typeface="Arial" pitchFamily="34" charset="0"/>
              </a:rPr>
              <a:t>500 Mero Street property to be conveyed to the Commonwealth upon completion of the 30 year lease term.</a:t>
            </a:r>
          </a:p>
          <a:p>
            <a:r>
              <a:rPr lang="en-US" sz="2800" dirty="0" smtClean="0">
                <a:latin typeface="Arial" pitchFamily="34" charset="0"/>
                <a:cs typeface="Arial" pitchFamily="34" charset="0"/>
              </a:rPr>
              <a:t>Returning State Employees to Downtown Frankfort</a:t>
            </a:r>
          </a:p>
          <a:p>
            <a:pPr lvl="1"/>
            <a:r>
              <a:rPr lang="en-US" sz="2000" dirty="0" smtClean="0">
                <a:solidFill>
                  <a:srgbClr val="4BACC6">
                    <a:lumMod val="60000"/>
                    <a:lumOff val="40000"/>
                  </a:srgbClr>
                </a:solidFill>
                <a:latin typeface="Arial" pitchFamily="34" charset="0"/>
                <a:cs typeface="Arial" pitchFamily="34" charset="0"/>
              </a:rPr>
              <a:t>Relocation of offices outside of City limits</a:t>
            </a:r>
          </a:p>
          <a:p>
            <a:pPr lvl="1"/>
            <a:r>
              <a:rPr lang="en-US" sz="2000" dirty="0" smtClean="0">
                <a:solidFill>
                  <a:srgbClr val="4BACC6">
                    <a:lumMod val="60000"/>
                    <a:lumOff val="40000"/>
                  </a:srgbClr>
                </a:solidFill>
                <a:latin typeface="Arial" pitchFamily="34" charset="0"/>
                <a:cs typeface="Arial" pitchFamily="34" charset="0"/>
              </a:rPr>
              <a:t>Capital Plaza Tower housed approximately 900 employees. The new building will potentially return 1,500 employees to downtown Frankfort.</a:t>
            </a:r>
            <a:endParaRPr lang="en-US" sz="2000" dirty="0">
              <a:solidFill>
                <a:srgbClr val="4BACC6">
                  <a:lumMod val="60000"/>
                  <a:lumOff val="40000"/>
                </a:srgbClr>
              </a:solidFill>
              <a:latin typeface="Arial" pitchFamily="34" charset="0"/>
              <a:cs typeface="Arial" pitchFamily="34" charset="0"/>
            </a:endParaRPr>
          </a:p>
          <a:p>
            <a:endParaRPr lang="en-US" dirty="0" smtClean="0">
              <a:latin typeface="Arial" pitchFamily="34" charset="0"/>
              <a:cs typeface="Arial" pitchFamily="34" charset="0"/>
            </a:endParaRPr>
          </a:p>
          <a:p>
            <a:pPr lvl="1"/>
            <a:endParaRPr lang="en-US" sz="2400" dirty="0">
              <a:solidFill>
                <a:schemeClr val="accent5">
                  <a:lumMod val="75000"/>
                </a:schemeClr>
              </a:solidFill>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6909" y="759540"/>
            <a:ext cx="4796328" cy="76200"/>
          </a:xfrm>
        </p:spPr>
        <p:txBody>
          <a:bodyPr>
            <a:normAutofit fontScale="90000"/>
          </a:bodyPr>
          <a:lstStyle/>
          <a:p>
            <a:r>
              <a:rPr lang="en-US" b="1" dirty="0" smtClean="0"/>
              <a:t>Evaluation Summary</a:t>
            </a:r>
            <a:r>
              <a:rPr lang="en-US" dirty="0" smtClean="0"/>
              <a:t/>
            </a:r>
            <a:br>
              <a:rPr lang="en-US" dirty="0" smtClean="0"/>
            </a:br>
            <a:endParaRPr lang="en-US" dirty="0"/>
          </a:p>
        </p:txBody>
      </p:sp>
      <p:pic>
        <p:nvPicPr>
          <p:cNvPr id="6" name="Content Placeholder 5"/>
          <p:cNvPicPr>
            <a:picLocks noGrp="1" noChangeAspect="1"/>
          </p:cNvPicPr>
          <p:nvPr>
            <p:ph idx="1"/>
          </p:nvPr>
        </p:nvPicPr>
        <p:blipFill rotWithShape="1">
          <a:blip r:embed="rId2"/>
          <a:srcRect l="19030" t="13046" b="18463"/>
          <a:stretch/>
        </p:blipFill>
        <p:spPr>
          <a:xfrm>
            <a:off x="423732" y="974084"/>
            <a:ext cx="3697389" cy="1954716"/>
          </a:xfrm>
          <a:prstGeom prst="rect">
            <a:avLst/>
          </a:prstGeom>
        </p:spPr>
      </p:pic>
      <p:sp>
        <p:nvSpPr>
          <p:cNvPr id="8" name="TextBox 7"/>
          <p:cNvSpPr txBox="1"/>
          <p:nvPr/>
        </p:nvSpPr>
        <p:spPr>
          <a:xfrm>
            <a:off x="453004" y="3362570"/>
            <a:ext cx="3674534" cy="1354217"/>
          </a:xfrm>
          <a:prstGeom prst="rect">
            <a:avLst/>
          </a:prstGeom>
          <a:noFill/>
        </p:spPr>
        <p:txBody>
          <a:bodyPr wrap="square" rtlCol="0">
            <a:spAutoFit/>
          </a:bodyPr>
          <a:lstStyle/>
          <a:p>
            <a:r>
              <a:rPr lang="en-US" sz="1350" b="1" dirty="0"/>
              <a:t>CHR Building		47.09</a:t>
            </a:r>
          </a:p>
          <a:p>
            <a:r>
              <a:rPr lang="en-US" sz="1350" dirty="0"/>
              <a:t>	</a:t>
            </a:r>
            <a:r>
              <a:rPr lang="en-US" sz="1100" dirty="0"/>
              <a:t>Building Structure/ Envelope     	37%</a:t>
            </a:r>
          </a:p>
          <a:p>
            <a:r>
              <a:rPr lang="en-US" sz="1100" dirty="0"/>
              <a:t>	Finishes		11%</a:t>
            </a:r>
          </a:p>
          <a:p>
            <a:r>
              <a:rPr lang="en-US" sz="1100" dirty="0"/>
              <a:t>	Building </a:t>
            </a:r>
            <a:r>
              <a:rPr lang="en-US" sz="1100" dirty="0" smtClean="0"/>
              <a:t>Systems</a:t>
            </a:r>
            <a:r>
              <a:rPr lang="en-US" sz="1100" dirty="0"/>
              <a:t>	44%</a:t>
            </a:r>
          </a:p>
          <a:p>
            <a:r>
              <a:rPr lang="en-US" sz="1100" dirty="0"/>
              <a:t>	Code </a:t>
            </a:r>
            <a:r>
              <a:rPr lang="en-US" sz="1100" dirty="0" smtClean="0"/>
              <a:t>Compliance</a:t>
            </a:r>
            <a:r>
              <a:rPr lang="en-US" sz="1100" dirty="0"/>
              <a:t>	  5%	</a:t>
            </a:r>
            <a:r>
              <a:rPr lang="en-US" sz="1100" dirty="0" smtClean="0"/>
              <a:t>Functional Standards      </a:t>
            </a:r>
            <a:r>
              <a:rPr lang="en-US" sz="1100" dirty="0"/>
              <a:t>	  3%</a:t>
            </a:r>
            <a:r>
              <a:rPr lang="en-US" sz="1050" dirty="0"/>
              <a:t>	</a:t>
            </a:r>
          </a:p>
        </p:txBody>
      </p:sp>
      <p:sp>
        <p:nvSpPr>
          <p:cNvPr id="9" name="TextBox 8"/>
          <p:cNvSpPr txBox="1"/>
          <p:nvPr/>
        </p:nvSpPr>
        <p:spPr>
          <a:xfrm>
            <a:off x="416909" y="4860059"/>
            <a:ext cx="3674534" cy="1354217"/>
          </a:xfrm>
          <a:prstGeom prst="rect">
            <a:avLst/>
          </a:prstGeom>
          <a:noFill/>
        </p:spPr>
        <p:txBody>
          <a:bodyPr wrap="square" rtlCol="0">
            <a:spAutoFit/>
          </a:bodyPr>
          <a:lstStyle/>
          <a:p>
            <a:r>
              <a:rPr lang="en-US" sz="1350" b="1" dirty="0"/>
              <a:t>HSB Building		</a:t>
            </a:r>
            <a:r>
              <a:rPr lang="en-US" sz="1350" b="1" dirty="0" smtClean="0"/>
              <a:t>	35.90</a:t>
            </a:r>
            <a:endParaRPr lang="en-US" sz="1350" b="1" dirty="0"/>
          </a:p>
          <a:p>
            <a:r>
              <a:rPr lang="en-US" sz="1350" dirty="0"/>
              <a:t>	</a:t>
            </a:r>
            <a:r>
              <a:rPr lang="en-US" sz="900" dirty="0"/>
              <a:t>Build</a:t>
            </a:r>
            <a:r>
              <a:rPr lang="en-US" sz="1100" dirty="0"/>
              <a:t>ing Structure/ Envelope     	37%</a:t>
            </a:r>
          </a:p>
          <a:p>
            <a:r>
              <a:rPr lang="en-US" sz="1100" dirty="0"/>
              <a:t>	Finishes		12%</a:t>
            </a:r>
          </a:p>
          <a:p>
            <a:r>
              <a:rPr lang="en-US" sz="1100" dirty="0"/>
              <a:t>	Building </a:t>
            </a:r>
            <a:r>
              <a:rPr lang="en-US" sz="1100" dirty="0" smtClean="0"/>
              <a:t>Systems</a:t>
            </a:r>
            <a:r>
              <a:rPr lang="en-US" sz="1100" dirty="0"/>
              <a:t>	43%</a:t>
            </a:r>
          </a:p>
          <a:p>
            <a:r>
              <a:rPr lang="en-US" sz="1100" dirty="0"/>
              <a:t>	Code </a:t>
            </a:r>
            <a:r>
              <a:rPr lang="en-US" sz="1100" dirty="0" smtClean="0"/>
              <a:t>Compliance</a:t>
            </a:r>
            <a:r>
              <a:rPr lang="en-US" sz="1100" dirty="0"/>
              <a:t>	  5%	</a:t>
            </a:r>
            <a:r>
              <a:rPr lang="en-US" sz="1100" dirty="0" smtClean="0"/>
              <a:t>Functional Standards      </a:t>
            </a:r>
            <a:r>
              <a:rPr lang="en-US" sz="1100" dirty="0"/>
              <a:t>	  3%</a:t>
            </a:r>
            <a:r>
              <a:rPr lang="en-US" sz="1050" dirty="0"/>
              <a:t>	</a:t>
            </a:r>
          </a:p>
        </p:txBody>
      </p:sp>
      <p:sp>
        <p:nvSpPr>
          <p:cNvPr id="10" name="TextBox 9"/>
          <p:cNvSpPr txBox="1"/>
          <p:nvPr/>
        </p:nvSpPr>
        <p:spPr>
          <a:xfrm>
            <a:off x="4343400" y="1641877"/>
            <a:ext cx="4529667" cy="4985980"/>
          </a:xfrm>
          <a:prstGeom prst="rect">
            <a:avLst/>
          </a:prstGeom>
          <a:noFill/>
        </p:spPr>
        <p:txBody>
          <a:bodyPr wrap="square" rtlCol="0">
            <a:spAutoFit/>
          </a:bodyPr>
          <a:lstStyle/>
          <a:p>
            <a:r>
              <a:rPr lang="en-US" sz="1350" b="1" u="sng" dirty="0"/>
              <a:t>Major Issues that need renovation/ upgrade:</a:t>
            </a:r>
          </a:p>
          <a:p>
            <a:pPr marL="557213" lvl="1" indent="-214313">
              <a:buFont typeface="Arial" panose="020B0604020202020204" pitchFamily="34" charset="0"/>
              <a:buChar char="•"/>
            </a:pPr>
            <a:r>
              <a:rPr lang="en-US" sz="1050" dirty="0"/>
              <a:t>Modifications to </a:t>
            </a:r>
            <a:r>
              <a:rPr lang="en-US" sz="1050" b="1" dirty="0"/>
              <a:t>seismic structural elements</a:t>
            </a:r>
            <a:r>
              <a:rPr lang="en-US" sz="1050" dirty="0"/>
              <a:t> for current building codes.</a:t>
            </a:r>
          </a:p>
          <a:p>
            <a:pPr marL="557213" lvl="1" indent="-214313">
              <a:buFont typeface="Arial" panose="020B0604020202020204" pitchFamily="34" charset="0"/>
              <a:buChar char="•"/>
            </a:pPr>
            <a:r>
              <a:rPr lang="en-US" sz="1050" b="1" dirty="0"/>
              <a:t>Building envelope replacement </a:t>
            </a:r>
            <a:r>
              <a:rPr lang="en-US" sz="1050" dirty="0"/>
              <a:t>due to fire hazards, energy efficiency, and to correct failing window conditions.</a:t>
            </a:r>
          </a:p>
          <a:p>
            <a:pPr marL="557213" lvl="1" indent="-214313">
              <a:buFont typeface="Arial" panose="020B0604020202020204" pitchFamily="34" charset="0"/>
              <a:buChar char="•"/>
            </a:pPr>
            <a:r>
              <a:rPr lang="en-US" sz="1050" dirty="0"/>
              <a:t>Replacement of </a:t>
            </a:r>
            <a:r>
              <a:rPr lang="en-US" sz="1050" b="1" dirty="0"/>
              <a:t>outdated ceiling system </a:t>
            </a:r>
            <a:r>
              <a:rPr lang="en-US" sz="1050" dirty="0"/>
              <a:t>with newer more accessible type.</a:t>
            </a:r>
          </a:p>
          <a:p>
            <a:pPr marL="557213" lvl="1" indent="-214313">
              <a:buFont typeface="Arial" panose="020B0604020202020204" pitchFamily="34" charset="0"/>
              <a:buChar char="•"/>
            </a:pPr>
            <a:r>
              <a:rPr lang="en-US" sz="1050" dirty="0"/>
              <a:t>Replacement of </a:t>
            </a:r>
            <a:r>
              <a:rPr lang="en-US" sz="1050" b="1" dirty="0"/>
              <a:t>outdated and worn building finishes</a:t>
            </a:r>
            <a:r>
              <a:rPr lang="en-US" sz="1050" dirty="0"/>
              <a:t>.</a:t>
            </a:r>
          </a:p>
          <a:p>
            <a:pPr marL="557213" lvl="1" indent="-214313">
              <a:buFont typeface="Arial" panose="020B0604020202020204" pitchFamily="34" charset="0"/>
              <a:buChar char="•"/>
            </a:pPr>
            <a:r>
              <a:rPr lang="en-US" sz="1050" b="1" dirty="0"/>
              <a:t>Plumbing and Electrical System upgrades</a:t>
            </a:r>
            <a:r>
              <a:rPr lang="en-US" sz="1050" dirty="0"/>
              <a:t> for ADA compliance, code compliance, and energy efficiency.</a:t>
            </a:r>
          </a:p>
          <a:p>
            <a:pPr marL="557213" lvl="1" indent="-214313">
              <a:buFont typeface="Arial" panose="020B0604020202020204" pitchFamily="34" charset="0"/>
              <a:buChar char="•"/>
            </a:pPr>
            <a:r>
              <a:rPr lang="en-US" sz="1050" b="1" dirty="0"/>
              <a:t>Reconfiguration of toilet rooms to be ADA compliant </a:t>
            </a:r>
            <a:r>
              <a:rPr lang="en-US" sz="1050" dirty="0"/>
              <a:t>and to contain proper fixture counts per plumbing codes.</a:t>
            </a:r>
          </a:p>
          <a:p>
            <a:pPr marL="557213" lvl="1" indent="-214313">
              <a:buFont typeface="Arial" panose="020B0604020202020204" pitchFamily="34" charset="0"/>
              <a:buChar char="•"/>
            </a:pPr>
            <a:r>
              <a:rPr lang="en-US" sz="1050" b="1" dirty="0"/>
              <a:t>Fire Suppression system </a:t>
            </a:r>
            <a:r>
              <a:rPr lang="en-US" sz="1050" dirty="0"/>
              <a:t>upgrades and </a:t>
            </a:r>
            <a:r>
              <a:rPr lang="en-US" sz="1050" b="1" dirty="0"/>
              <a:t>fire alarm upgrades</a:t>
            </a:r>
          </a:p>
          <a:p>
            <a:pPr marL="557213" lvl="1" indent="-214313">
              <a:buFont typeface="Arial" panose="020B0604020202020204" pitchFamily="34" charset="0"/>
              <a:buChar char="•"/>
            </a:pPr>
            <a:r>
              <a:rPr lang="en-US" sz="1050" dirty="0"/>
              <a:t>Significant </a:t>
            </a:r>
            <a:r>
              <a:rPr lang="en-US" sz="1050" b="1" dirty="0"/>
              <a:t>fire stopping installation </a:t>
            </a:r>
            <a:r>
              <a:rPr lang="en-US" sz="1050" dirty="0"/>
              <a:t>for fire separation requirements.</a:t>
            </a:r>
          </a:p>
          <a:p>
            <a:pPr marL="557213" lvl="1" indent="-214313">
              <a:buFont typeface="Arial" panose="020B0604020202020204" pitchFamily="34" charset="0"/>
              <a:buChar char="•"/>
            </a:pPr>
            <a:r>
              <a:rPr lang="en-US" sz="1050" b="1" dirty="0"/>
              <a:t>Lighting upgrades </a:t>
            </a:r>
            <a:r>
              <a:rPr lang="en-US" sz="1050" dirty="0"/>
              <a:t>for code compliance and energy efficiency</a:t>
            </a:r>
          </a:p>
          <a:p>
            <a:pPr marL="557213" lvl="1" indent="-214313">
              <a:buFont typeface="Arial" panose="020B0604020202020204" pitchFamily="34" charset="0"/>
              <a:buChar char="•"/>
            </a:pPr>
            <a:r>
              <a:rPr lang="en-US" sz="1050" b="1" dirty="0"/>
              <a:t>Hazardous materials abatement.</a:t>
            </a:r>
          </a:p>
          <a:p>
            <a:pPr marL="557213" lvl="1" indent="-214313">
              <a:buFont typeface="Arial" panose="020B0604020202020204" pitchFamily="34" charset="0"/>
              <a:buChar char="•"/>
            </a:pPr>
            <a:r>
              <a:rPr lang="en-US" sz="1050" b="1" dirty="0"/>
              <a:t>Door hardware upgrades </a:t>
            </a:r>
            <a:r>
              <a:rPr lang="en-US" sz="1050" dirty="0"/>
              <a:t>to meet current code requirements.</a:t>
            </a:r>
          </a:p>
          <a:p>
            <a:pPr marL="557213" lvl="1" indent="-214313">
              <a:buFont typeface="Arial" panose="020B0604020202020204" pitchFamily="34" charset="0"/>
              <a:buChar char="•"/>
            </a:pPr>
            <a:r>
              <a:rPr lang="en-US" sz="1050" b="1" dirty="0"/>
              <a:t>Stair tower modifications, </a:t>
            </a:r>
            <a:r>
              <a:rPr lang="en-US" sz="1050" dirty="0"/>
              <a:t>fire separation and exit discharge.</a:t>
            </a:r>
          </a:p>
          <a:p>
            <a:pPr marL="557213" lvl="1" indent="-214313">
              <a:buFont typeface="Arial" panose="020B0604020202020204" pitchFamily="34" charset="0"/>
              <a:buChar char="•"/>
            </a:pPr>
            <a:r>
              <a:rPr lang="en-US" sz="1050" dirty="0"/>
              <a:t>Installation of </a:t>
            </a:r>
            <a:r>
              <a:rPr lang="en-US" sz="1050" b="1" dirty="0"/>
              <a:t>fire and smoke separation walls </a:t>
            </a:r>
            <a:r>
              <a:rPr lang="en-US" sz="1050" dirty="0"/>
              <a:t>where required by current codes due to building size and configurations.</a:t>
            </a:r>
          </a:p>
          <a:p>
            <a:pPr marL="557213" lvl="1" indent="-214313">
              <a:buFont typeface="Arial" panose="020B0604020202020204" pitchFamily="34" charset="0"/>
              <a:buChar char="•"/>
            </a:pPr>
            <a:r>
              <a:rPr lang="en-US" sz="1050" dirty="0"/>
              <a:t>Correction of clear </a:t>
            </a:r>
            <a:r>
              <a:rPr lang="en-US" sz="1050" b="1" dirty="0"/>
              <a:t>exit egress pathways and signage</a:t>
            </a:r>
            <a:r>
              <a:rPr lang="en-US" sz="1050" dirty="0"/>
              <a:t>.</a:t>
            </a:r>
          </a:p>
          <a:p>
            <a:pPr marL="557213" lvl="1" indent="-214313">
              <a:buFont typeface="Arial" panose="020B0604020202020204" pitchFamily="34" charset="0"/>
              <a:buChar char="•"/>
            </a:pPr>
            <a:r>
              <a:rPr lang="en-US" sz="1050" b="1" dirty="0"/>
              <a:t>Security system upgrades </a:t>
            </a:r>
            <a:r>
              <a:rPr lang="en-US" sz="1050" dirty="0"/>
              <a:t>to provide for adequate building security.</a:t>
            </a:r>
          </a:p>
          <a:p>
            <a:pPr marL="557213" lvl="1" indent="-214313">
              <a:buFont typeface="Arial" panose="020B0604020202020204" pitchFamily="34" charset="0"/>
              <a:buChar char="•"/>
            </a:pPr>
            <a:r>
              <a:rPr lang="en-US" sz="1050" b="1" dirty="0"/>
              <a:t>Isolation of elevator lobbies on each floor </a:t>
            </a:r>
            <a:r>
              <a:rPr lang="en-US" sz="1050" dirty="0"/>
              <a:t>to allow for visitor control.</a:t>
            </a:r>
          </a:p>
          <a:p>
            <a:pPr marL="557213" lvl="1" indent="-214313">
              <a:buFont typeface="Arial" panose="020B0604020202020204" pitchFamily="34" charset="0"/>
              <a:buChar char="•"/>
            </a:pPr>
            <a:r>
              <a:rPr lang="en-US" sz="1050" dirty="0"/>
              <a:t>Upgrade and rework of </a:t>
            </a:r>
            <a:r>
              <a:rPr lang="en-US" sz="1050" b="1" dirty="0"/>
              <a:t>food services areas and loading dock/ receiving</a:t>
            </a:r>
            <a:r>
              <a:rPr lang="en-US" sz="1050" dirty="0"/>
              <a:t>.</a:t>
            </a:r>
          </a:p>
          <a:p>
            <a:pPr marL="557213" lvl="1" indent="-214313">
              <a:buFont typeface="Arial" panose="020B0604020202020204" pitchFamily="34" charset="0"/>
              <a:buChar char="•"/>
            </a:pPr>
            <a:r>
              <a:rPr lang="en-US" sz="1050" b="1" dirty="0"/>
              <a:t>HVAC upgrades </a:t>
            </a:r>
            <a:r>
              <a:rPr lang="en-US" sz="1050" dirty="0"/>
              <a:t>are being done(for CHR) in a current project, but there are some aspects of the HVAC that will need to be done at the time of major renovation.</a:t>
            </a:r>
          </a:p>
          <a:p>
            <a:pPr marL="557213" lvl="1" indent="-214313">
              <a:buFont typeface="Arial" panose="020B0604020202020204" pitchFamily="34" charset="0"/>
              <a:buChar char="•"/>
            </a:pPr>
            <a:r>
              <a:rPr lang="en-US" sz="1050" b="1" dirty="0"/>
              <a:t>Reconfiguration </a:t>
            </a:r>
            <a:r>
              <a:rPr lang="en-US" sz="1050" dirty="0"/>
              <a:t>of interior spaces for staff efficiency</a:t>
            </a:r>
          </a:p>
          <a:p>
            <a:pPr marL="557213" lvl="1" indent="-214313">
              <a:buFont typeface="Arial" panose="020B0604020202020204" pitchFamily="34" charset="0"/>
              <a:buChar char="•"/>
            </a:pPr>
            <a:r>
              <a:rPr lang="en-US" sz="1050" b="1" dirty="0"/>
              <a:t>Removal of Escalator System, </a:t>
            </a:r>
            <a:r>
              <a:rPr lang="en-US" sz="1050" dirty="0"/>
              <a:t>replacement with new elevators.</a:t>
            </a:r>
          </a:p>
        </p:txBody>
      </p:sp>
      <p:sp>
        <p:nvSpPr>
          <p:cNvPr id="7" name="Title 3"/>
          <p:cNvSpPr txBox="1">
            <a:spLocks/>
          </p:cNvSpPr>
          <p:nvPr/>
        </p:nvSpPr>
        <p:spPr>
          <a:xfrm>
            <a:off x="4127538" y="1001183"/>
            <a:ext cx="4745529" cy="475251"/>
          </a:xfrm>
          <a:prstGeom prst="rect">
            <a:avLst/>
          </a:prstGeom>
        </p:spPr>
        <p:txBody>
          <a:bodyPr vert="horz" lIns="68580" tIns="34290" rIns="68580" bIns="3429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50" b="1" dirty="0">
                <a:solidFill>
                  <a:srgbClr val="002060"/>
                </a:solidFill>
              </a:rPr>
              <a:t>CHR Building and HSB Building Facility Study</a:t>
            </a:r>
            <a:endParaRPr lang="en-US" sz="3300" dirty="0">
              <a:solidFill>
                <a:srgbClr val="002060"/>
              </a:solidFill>
            </a:endParaRPr>
          </a:p>
        </p:txBody>
      </p:sp>
      <p:sp>
        <p:nvSpPr>
          <p:cNvPr id="11" name="TextBox 10"/>
          <p:cNvSpPr txBox="1"/>
          <p:nvPr/>
        </p:nvSpPr>
        <p:spPr>
          <a:xfrm>
            <a:off x="148204" y="6429617"/>
            <a:ext cx="4284134" cy="253916"/>
          </a:xfrm>
          <a:prstGeom prst="rect">
            <a:avLst/>
          </a:prstGeom>
          <a:noFill/>
        </p:spPr>
        <p:txBody>
          <a:bodyPr wrap="square" rtlCol="0">
            <a:spAutoFit/>
          </a:bodyPr>
          <a:lstStyle/>
          <a:p>
            <a:pPr algn="ctr"/>
            <a:r>
              <a:rPr lang="en-US" sz="1050" b="1" dirty="0">
                <a:solidFill>
                  <a:srgbClr val="0070C0"/>
                </a:solidFill>
              </a:rPr>
              <a:t>&lt;= 50  Major Renovation Required      /      &lt;=34 Demolition Recommended</a:t>
            </a:r>
          </a:p>
        </p:txBody>
      </p:sp>
    </p:spTree>
    <p:extLst>
      <p:ext uri="{BB962C8B-B14F-4D97-AF65-F5344CB8AC3E}">
        <p14:creationId xmlns:p14="http://schemas.microsoft.com/office/powerpoint/2010/main" val="2786657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132" y="411165"/>
            <a:ext cx="8620207" cy="579435"/>
          </a:xfrm>
        </p:spPr>
        <p:txBody>
          <a:bodyPr>
            <a:normAutofit/>
          </a:bodyPr>
          <a:lstStyle/>
          <a:p>
            <a:r>
              <a:rPr lang="en-US" sz="2100" dirty="0">
                <a:solidFill>
                  <a:srgbClr val="0070C0"/>
                </a:solidFill>
              </a:rPr>
              <a:t>Option 1: </a:t>
            </a:r>
            <a:r>
              <a:rPr lang="en-US" sz="1200" dirty="0">
                <a:solidFill>
                  <a:srgbClr val="0070C0"/>
                </a:solidFill>
              </a:rPr>
              <a:t>Complete Renovation of Existing</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125" t="10869" r="10806" b="9272"/>
          <a:stretch/>
        </p:blipFill>
        <p:spPr>
          <a:xfrm>
            <a:off x="459317" y="1371601"/>
            <a:ext cx="3149193" cy="4114799"/>
          </a:xfrm>
        </p:spPr>
      </p:pic>
      <p:sp>
        <p:nvSpPr>
          <p:cNvPr id="6" name="TextBox 5"/>
          <p:cNvSpPr txBox="1"/>
          <p:nvPr/>
        </p:nvSpPr>
        <p:spPr>
          <a:xfrm>
            <a:off x="3725333" y="1131095"/>
            <a:ext cx="5212007" cy="4939814"/>
          </a:xfrm>
          <a:prstGeom prst="rect">
            <a:avLst/>
          </a:prstGeom>
          <a:noFill/>
        </p:spPr>
        <p:txBody>
          <a:bodyPr wrap="square" rtlCol="0">
            <a:spAutoFit/>
          </a:bodyPr>
          <a:lstStyle/>
          <a:p>
            <a:r>
              <a:rPr lang="en-US" sz="1350" b="1" dirty="0"/>
              <a:t>Option One </a:t>
            </a:r>
            <a:r>
              <a:rPr lang="en-US" sz="1350" dirty="0"/>
              <a:t>consists of alterations, renovations and updates required to meet current functional requirements and to bring existing CHR and HSB into compliance with current Kentucky Building Code, ADA requirements and Energy Code.</a:t>
            </a:r>
          </a:p>
          <a:p>
            <a:endParaRPr lang="en-US" sz="1350" b="1" dirty="0"/>
          </a:p>
          <a:p>
            <a:r>
              <a:rPr lang="en-US" sz="1350" b="1" dirty="0"/>
              <a:t>Advantages:</a:t>
            </a:r>
          </a:p>
          <a:p>
            <a:pPr marL="214313" indent="-214313">
              <a:buFont typeface="Arial" panose="020B0604020202020204" pitchFamily="34" charset="0"/>
              <a:buChar char="•"/>
            </a:pPr>
            <a:r>
              <a:rPr lang="en-US" sz="1200" b="1" dirty="0"/>
              <a:t>Extends life of building for additional 25 years.</a:t>
            </a:r>
          </a:p>
          <a:p>
            <a:pPr marL="214313" indent="-214313">
              <a:buFont typeface="Arial" panose="020B0604020202020204" pitchFamily="34" charset="0"/>
              <a:buChar char="•"/>
            </a:pPr>
            <a:r>
              <a:rPr lang="en-US" sz="1200" b="1" dirty="0"/>
              <a:t>Provides new floor to ceiling windows in CHR to increase daylighting.</a:t>
            </a:r>
          </a:p>
          <a:p>
            <a:pPr marL="214313" indent="-214313">
              <a:buFont typeface="Arial" panose="020B0604020202020204" pitchFamily="34" charset="0"/>
              <a:buChar char="•"/>
            </a:pPr>
            <a:r>
              <a:rPr lang="en-US" sz="1200" b="1" dirty="0"/>
              <a:t>Creates healthier and more comfortable environment.</a:t>
            </a:r>
          </a:p>
          <a:p>
            <a:pPr marL="214313" indent="-214313">
              <a:buFont typeface="Arial" panose="020B0604020202020204" pitchFamily="34" charset="0"/>
              <a:buChar char="•"/>
            </a:pPr>
            <a:r>
              <a:rPr lang="en-US" sz="1200" b="1" dirty="0"/>
              <a:t>Improves energy efficiency.</a:t>
            </a:r>
          </a:p>
          <a:p>
            <a:pPr marL="214313" indent="-214313">
              <a:buFont typeface="Arial" panose="020B0604020202020204" pitchFamily="34" charset="0"/>
              <a:buChar char="•"/>
            </a:pPr>
            <a:r>
              <a:rPr lang="en-US" sz="1200" b="1" dirty="0"/>
              <a:t>Corrects Fire stopping and smoke protection for the buildings.</a:t>
            </a:r>
          </a:p>
          <a:p>
            <a:pPr marL="214313" indent="-214313">
              <a:buFont typeface="Arial" panose="020B0604020202020204" pitchFamily="34" charset="0"/>
              <a:buChar char="•"/>
            </a:pPr>
            <a:r>
              <a:rPr lang="en-US" sz="1200" b="1" dirty="0"/>
              <a:t>Provides new exterior appearance for CHR and improves construction of exterior of both buildings.</a:t>
            </a:r>
          </a:p>
          <a:p>
            <a:pPr marL="214313" indent="-214313">
              <a:buFont typeface="Arial" panose="020B0604020202020204" pitchFamily="34" charset="0"/>
              <a:buChar char="•"/>
            </a:pPr>
            <a:r>
              <a:rPr lang="en-US" sz="1200" b="1" dirty="0"/>
              <a:t>Provides improved interior lighting for dimly lit areas.</a:t>
            </a:r>
          </a:p>
          <a:p>
            <a:pPr marL="214313" indent="-214313">
              <a:buFont typeface="Arial" panose="020B0604020202020204" pitchFamily="34" charset="0"/>
              <a:buChar char="•"/>
            </a:pPr>
            <a:r>
              <a:rPr lang="en-US" sz="1200" b="1" dirty="0"/>
              <a:t>Renovation work can be done in phases with swing spaces.</a:t>
            </a:r>
          </a:p>
          <a:p>
            <a:endParaRPr lang="en-US" sz="1350" b="1" dirty="0"/>
          </a:p>
          <a:p>
            <a:r>
              <a:rPr lang="en-US" sz="1350" b="1" dirty="0"/>
              <a:t>Disadvantages:</a:t>
            </a:r>
          </a:p>
          <a:p>
            <a:pPr marL="214313" indent="-214313">
              <a:buFont typeface="Arial" panose="020B0604020202020204" pitchFamily="34" charset="0"/>
              <a:buChar char="•"/>
            </a:pPr>
            <a:r>
              <a:rPr lang="en-US" sz="1200" b="1" dirty="0"/>
              <a:t>Does not address confusion between two buildings.</a:t>
            </a:r>
          </a:p>
          <a:p>
            <a:pPr marL="214313" indent="-214313">
              <a:buFont typeface="Arial" panose="020B0604020202020204" pitchFamily="34" charset="0"/>
              <a:buChar char="•"/>
            </a:pPr>
            <a:r>
              <a:rPr lang="en-US" sz="1200" b="1" dirty="0"/>
              <a:t>Travel distance between two buildings continues to be cumbersome.</a:t>
            </a:r>
          </a:p>
          <a:p>
            <a:pPr marL="214313" indent="-214313">
              <a:buFont typeface="Arial" panose="020B0604020202020204" pitchFamily="34" charset="0"/>
              <a:buChar char="•"/>
            </a:pPr>
            <a:r>
              <a:rPr lang="en-US" sz="1200" b="1" dirty="0"/>
              <a:t>Existing service chases in CHR remain and disrupt workstation layouts.</a:t>
            </a:r>
          </a:p>
          <a:p>
            <a:pPr marL="214313" indent="-214313">
              <a:buFont typeface="Arial" panose="020B0604020202020204" pitchFamily="34" charset="0"/>
              <a:buChar char="•"/>
            </a:pPr>
            <a:r>
              <a:rPr lang="en-US" sz="1200" b="1" dirty="0"/>
              <a:t>Existing F-C heights will make ductwork/ piping difficult to fit above ceilings.</a:t>
            </a:r>
          </a:p>
          <a:p>
            <a:pPr marL="214313" indent="-214313">
              <a:buFont typeface="Arial" panose="020B0604020202020204" pitchFamily="34" charset="0"/>
              <a:buChar char="•"/>
            </a:pPr>
            <a:r>
              <a:rPr lang="en-US" sz="1200" b="1" dirty="0"/>
              <a:t>Parking remains inconvenient</a:t>
            </a:r>
          </a:p>
          <a:p>
            <a:pPr marL="214313" indent="-214313">
              <a:buFont typeface="Arial" panose="020B0604020202020204" pitchFamily="34" charset="0"/>
              <a:buChar char="•"/>
            </a:pPr>
            <a:endParaRPr lang="en-US" sz="1350" b="1" dirty="0"/>
          </a:p>
          <a:p>
            <a:pPr marL="214313" indent="-214313">
              <a:buFont typeface="Arial" panose="020B0604020202020204" pitchFamily="34" charset="0"/>
              <a:buChar char="•"/>
            </a:pPr>
            <a:endParaRPr lang="en-US" sz="1350" b="1" dirty="0"/>
          </a:p>
        </p:txBody>
      </p:sp>
      <p:sp>
        <p:nvSpPr>
          <p:cNvPr id="7" name="TextBox 6"/>
          <p:cNvSpPr txBox="1"/>
          <p:nvPr/>
        </p:nvSpPr>
        <p:spPr>
          <a:xfrm>
            <a:off x="304800" y="6077259"/>
            <a:ext cx="3776740" cy="369332"/>
          </a:xfrm>
          <a:prstGeom prst="rect">
            <a:avLst/>
          </a:prstGeom>
          <a:noFill/>
        </p:spPr>
        <p:txBody>
          <a:bodyPr wrap="none" rtlCol="0">
            <a:spAutoFit/>
          </a:bodyPr>
          <a:lstStyle/>
          <a:p>
            <a:r>
              <a:rPr lang="en-US" b="1" dirty="0"/>
              <a:t>Option 1 Costs: $123,660,000. (160m)</a:t>
            </a:r>
          </a:p>
        </p:txBody>
      </p:sp>
    </p:spTree>
    <p:extLst>
      <p:ext uri="{BB962C8B-B14F-4D97-AF65-F5344CB8AC3E}">
        <p14:creationId xmlns:p14="http://schemas.microsoft.com/office/powerpoint/2010/main" val="133077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650" t="9931" r="10471" b="9643"/>
          <a:stretch/>
        </p:blipFill>
        <p:spPr>
          <a:xfrm>
            <a:off x="436554" y="1365251"/>
            <a:ext cx="3159103" cy="4114799"/>
          </a:xfrm>
        </p:spPr>
      </p:pic>
      <p:sp>
        <p:nvSpPr>
          <p:cNvPr id="6" name="TextBox 5"/>
          <p:cNvSpPr txBox="1"/>
          <p:nvPr/>
        </p:nvSpPr>
        <p:spPr>
          <a:xfrm>
            <a:off x="304800" y="6183807"/>
            <a:ext cx="3776740" cy="369332"/>
          </a:xfrm>
          <a:prstGeom prst="rect">
            <a:avLst/>
          </a:prstGeom>
          <a:noFill/>
        </p:spPr>
        <p:txBody>
          <a:bodyPr wrap="none" rtlCol="0">
            <a:spAutoFit/>
          </a:bodyPr>
          <a:lstStyle/>
          <a:p>
            <a:r>
              <a:rPr lang="en-US" b="1" dirty="0"/>
              <a:t>Option 2 Costs: $119,030,000. (143m)</a:t>
            </a:r>
          </a:p>
        </p:txBody>
      </p:sp>
      <p:sp>
        <p:nvSpPr>
          <p:cNvPr id="7" name="TextBox 6"/>
          <p:cNvSpPr txBox="1"/>
          <p:nvPr/>
        </p:nvSpPr>
        <p:spPr>
          <a:xfrm>
            <a:off x="3725334" y="1131095"/>
            <a:ext cx="5130800" cy="5447645"/>
          </a:xfrm>
          <a:prstGeom prst="rect">
            <a:avLst/>
          </a:prstGeom>
          <a:noFill/>
        </p:spPr>
        <p:txBody>
          <a:bodyPr wrap="square" rtlCol="0">
            <a:spAutoFit/>
          </a:bodyPr>
          <a:lstStyle/>
          <a:p>
            <a:r>
              <a:rPr lang="en-US" sz="1350" b="1" dirty="0"/>
              <a:t>Option Two </a:t>
            </a:r>
            <a:r>
              <a:rPr lang="en-US" sz="1350" dirty="0"/>
              <a:t>consists of alterations, renovations and updates required to meet current functional requirements and to bring existing CHR into compliance with current Kentucky Building Code, ADA requirements and Energy Code. Also Consists of new HSB (110,040sf) attached to CHR Building. </a:t>
            </a:r>
          </a:p>
          <a:p>
            <a:endParaRPr lang="en-US" sz="900" b="1" dirty="0"/>
          </a:p>
          <a:p>
            <a:r>
              <a:rPr lang="en-US" sz="1350" b="1" dirty="0"/>
              <a:t>Advantages:</a:t>
            </a:r>
          </a:p>
          <a:p>
            <a:pPr marL="214313" indent="-214313">
              <a:buFont typeface="Arial" panose="020B0604020202020204" pitchFamily="34" charset="0"/>
              <a:buChar char="•"/>
            </a:pPr>
            <a:r>
              <a:rPr lang="en-US" sz="1200" b="1" dirty="0"/>
              <a:t>Extends life of CHR building for additional 25 years. New HSB construction life expectancy of 40 years. </a:t>
            </a:r>
          </a:p>
          <a:p>
            <a:pPr marL="214313" indent="-214313">
              <a:buFont typeface="Arial" panose="020B0604020202020204" pitchFamily="34" charset="0"/>
              <a:buChar char="•"/>
            </a:pPr>
            <a:r>
              <a:rPr lang="en-US" sz="1200" b="1" dirty="0"/>
              <a:t>Creates healthier and more comfortable environment.</a:t>
            </a:r>
          </a:p>
          <a:p>
            <a:pPr marL="214313" indent="-214313">
              <a:buFont typeface="Arial" panose="020B0604020202020204" pitchFamily="34" charset="0"/>
              <a:buChar char="•"/>
            </a:pPr>
            <a:r>
              <a:rPr lang="en-US" sz="1200" b="1" dirty="0"/>
              <a:t>Improves energy efficiency.</a:t>
            </a:r>
          </a:p>
          <a:p>
            <a:pPr marL="214313" indent="-214313">
              <a:buFont typeface="Arial" panose="020B0604020202020204" pitchFamily="34" charset="0"/>
              <a:buChar char="•"/>
            </a:pPr>
            <a:r>
              <a:rPr lang="en-US" sz="1200" b="1" dirty="0"/>
              <a:t>Provides new exterior appearance and energy efficiency for both buildings.</a:t>
            </a:r>
          </a:p>
          <a:p>
            <a:pPr marL="214313" indent="-214313">
              <a:buFont typeface="Arial" panose="020B0604020202020204" pitchFamily="34" charset="0"/>
              <a:buChar char="•"/>
            </a:pPr>
            <a:r>
              <a:rPr lang="en-US" sz="1200" b="1" dirty="0"/>
              <a:t>Corrects confusion between the two buildings and makes space more efficient for workstation layouts.</a:t>
            </a:r>
          </a:p>
          <a:p>
            <a:pPr marL="214313" indent="-214313">
              <a:buFont typeface="Arial" panose="020B0604020202020204" pitchFamily="34" charset="0"/>
              <a:buChar char="•"/>
            </a:pPr>
            <a:r>
              <a:rPr lang="en-US" sz="1200" b="1" dirty="0"/>
              <a:t>Provides more convenient parking for HSB employees.</a:t>
            </a:r>
          </a:p>
          <a:p>
            <a:pPr marL="214313" indent="-214313">
              <a:buFont typeface="Arial" panose="020B0604020202020204" pitchFamily="34" charset="0"/>
              <a:buChar char="•"/>
            </a:pPr>
            <a:r>
              <a:rPr lang="en-US" sz="1200" b="1" dirty="0"/>
              <a:t>Renovation work can be done in phases.</a:t>
            </a:r>
          </a:p>
          <a:p>
            <a:endParaRPr lang="en-US" sz="1350" b="1" dirty="0"/>
          </a:p>
          <a:p>
            <a:r>
              <a:rPr lang="en-US" sz="1350" b="1" dirty="0"/>
              <a:t>Disadvantages:</a:t>
            </a:r>
          </a:p>
          <a:p>
            <a:pPr marL="214313" indent="-214313">
              <a:buFont typeface="Arial" panose="020B0604020202020204" pitchFamily="34" charset="0"/>
              <a:buChar char="•"/>
            </a:pPr>
            <a:r>
              <a:rPr lang="en-US" sz="1200" b="1" dirty="0"/>
              <a:t>Existing service chases in CHR remain and disrupt workstation layout efficiencies.</a:t>
            </a:r>
          </a:p>
          <a:p>
            <a:pPr marL="214313" indent="-214313">
              <a:buFont typeface="Arial" panose="020B0604020202020204" pitchFamily="34" charset="0"/>
              <a:buChar char="•"/>
            </a:pPr>
            <a:r>
              <a:rPr lang="en-US" sz="1200" b="1" dirty="0"/>
              <a:t>Existing F-C heights will make ductwork and piping difficult to fit above ceilings. HSB building F-C heights will match CHR.</a:t>
            </a:r>
          </a:p>
          <a:p>
            <a:pPr marL="214313" indent="-214313">
              <a:buFont typeface="Arial" panose="020B0604020202020204" pitchFamily="34" charset="0"/>
              <a:buChar char="•"/>
            </a:pPr>
            <a:r>
              <a:rPr lang="en-US" sz="1200" b="1" dirty="0"/>
              <a:t>High Public Use spaces still in main building.</a:t>
            </a:r>
          </a:p>
          <a:p>
            <a:pPr marL="214313" indent="-214313">
              <a:buFont typeface="Arial" panose="020B0604020202020204" pitchFamily="34" charset="0"/>
              <a:buChar char="•"/>
            </a:pPr>
            <a:r>
              <a:rPr lang="en-US" sz="1200" b="1" dirty="0"/>
              <a:t>Demolition of HSB makes renovation more difficult in Phases (less swing space available).</a:t>
            </a:r>
          </a:p>
          <a:p>
            <a:pPr marL="214313" indent="-214313">
              <a:buFont typeface="Arial" panose="020B0604020202020204" pitchFamily="34" charset="0"/>
              <a:buChar char="•"/>
            </a:pPr>
            <a:endParaRPr lang="en-US" sz="1350" b="1" dirty="0"/>
          </a:p>
          <a:p>
            <a:pPr marL="214313" indent="-214313">
              <a:buFont typeface="Arial" panose="020B0604020202020204" pitchFamily="34" charset="0"/>
              <a:buChar char="•"/>
            </a:pPr>
            <a:endParaRPr lang="en-US" sz="1350" b="1" dirty="0"/>
          </a:p>
        </p:txBody>
      </p:sp>
      <p:sp>
        <p:nvSpPr>
          <p:cNvPr id="8" name="Title 1"/>
          <p:cNvSpPr>
            <a:spLocks noGrp="1"/>
          </p:cNvSpPr>
          <p:nvPr>
            <p:ph type="title"/>
          </p:nvPr>
        </p:nvSpPr>
        <p:spPr>
          <a:xfrm>
            <a:off x="460616" y="302343"/>
            <a:ext cx="8149983" cy="612057"/>
          </a:xfrm>
        </p:spPr>
        <p:txBody>
          <a:bodyPr>
            <a:normAutofit/>
          </a:bodyPr>
          <a:lstStyle/>
          <a:p>
            <a:r>
              <a:rPr lang="en-US" sz="2100" dirty="0">
                <a:solidFill>
                  <a:srgbClr val="0070C0"/>
                </a:solidFill>
              </a:rPr>
              <a:t>Option 2: </a:t>
            </a:r>
            <a:r>
              <a:rPr lang="en-US" sz="1200" dirty="0">
                <a:solidFill>
                  <a:srgbClr val="0070C0"/>
                </a:solidFill>
              </a:rPr>
              <a:t>Renovation CHR / New HSB Building</a:t>
            </a:r>
          </a:p>
        </p:txBody>
      </p:sp>
    </p:spTree>
    <p:extLst>
      <p:ext uri="{BB962C8B-B14F-4D97-AF65-F5344CB8AC3E}">
        <p14:creationId xmlns:p14="http://schemas.microsoft.com/office/powerpoint/2010/main" val="472052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391" t="10370" r="11669" b="8917"/>
          <a:stretch/>
        </p:blipFill>
        <p:spPr>
          <a:xfrm>
            <a:off x="436554" y="1353278"/>
            <a:ext cx="3098800" cy="4151444"/>
          </a:xfrm>
          <a:prstGeom prst="rect">
            <a:avLst/>
          </a:prstGeom>
        </p:spPr>
      </p:pic>
      <p:sp>
        <p:nvSpPr>
          <p:cNvPr id="6" name="Rectangle 5"/>
          <p:cNvSpPr/>
          <p:nvPr/>
        </p:nvSpPr>
        <p:spPr>
          <a:xfrm>
            <a:off x="3844753" y="1195301"/>
            <a:ext cx="5105642" cy="4789773"/>
          </a:xfrm>
          <a:prstGeom prst="rect">
            <a:avLst/>
          </a:prstGeom>
        </p:spPr>
        <p:txBody>
          <a:bodyPr wrap="square">
            <a:spAutoFit/>
          </a:bodyPr>
          <a:lstStyle/>
          <a:p>
            <a:r>
              <a:rPr lang="en-US" sz="1350" b="1" dirty="0"/>
              <a:t>Option Three </a:t>
            </a:r>
            <a:r>
              <a:rPr lang="en-US" sz="1350" dirty="0"/>
              <a:t>is an additive option to provide an elevated parking deck with access from the upper level roadway. This will serve an additional 185 parking spaces and have ADA compliant spaces with access to the main building lobby.</a:t>
            </a:r>
          </a:p>
          <a:p>
            <a:endParaRPr lang="en-US" sz="825" dirty="0"/>
          </a:p>
          <a:p>
            <a:pPr algn="ctr"/>
            <a:r>
              <a:rPr lang="en-US" sz="1350" b="1" dirty="0"/>
              <a:t>Option One with Three combined:</a:t>
            </a:r>
          </a:p>
          <a:p>
            <a:r>
              <a:rPr lang="en-US" sz="1350" dirty="0"/>
              <a:t>CHR Building Renovation		$  79,295,000.     (95.1m)</a:t>
            </a:r>
          </a:p>
          <a:p>
            <a:r>
              <a:rPr lang="en-US" sz="1350" dirty="0"/>
              <a:t>HSB Building Renovation		$  31,695,000.     (43.8m)</a:t>
            </a:r>
          </a:p>
          <a:p>
            <a:r>
              <a:rPr lang="en-US" sz="1350" dirty="0"/>
              <a:t>CUP Upgrades		</a:t>
            </a:r>
            <a:r>
              <a:rPr lang="en-US" sz="1350" dirty="0" smtClean="0"/>
              <a:t>$    </a:t>
            </a:r>
            <a:r>
              <a:rPr lang="en-US" sz="1350" dirty="0"/>
              <a:t>5,600,000.      ( 6.7m)</a:t>
            </a:r>
          </a:p>
          <a:p>
            <a:r>
              <a:rPr lang="en-US" sz="1350" dirty="0"/>
              <a:t>Site Improvements		</a:t>
            </a:r>
            <a:r>
              <a:rPr lang="en-US" sz="1350" dirty="0" smtClean="0"/>
              <a:t>$    </a:t>
            </a:r>
            <a:r>
              <a:rPr lang="en-US" sz="1350" dirty="0"/>
              <a:t>6,480,000.      ( 7.9m)</a:t>
            </a:r>
          </a:p>
          <a:p>
            <a:r>
              <a:rPr lang="en-US" sz="1350" dirty="0"/>
              <a:t>Hazardous Materials Abatement	$        590,000.      ( 0.7m)</a:t>
            </a:r>
          </a:p>
          <a:p>
            <a:r>
              <a:rPr lang="en-US" sz="1350" dirty="0"/>
              <a:t>Parking Deck			$    4,450,000.       (5.6m)</a:t>
            </a:r>
          </a:p>
          <a:p>
            <a:r>
              <a:rPr lang="en-US" sz="1350" b="1" dirty="0"/>
              <a:t>TOTAL OPTION One with Three:	$128,110,000.   (159.8m)</a:t>
            </a:r>
          </a:p>
          <a:p>
            <a:endParaRPr lang="en-US" sz="1350" dirty="0"/>
          </a:p>
          <a:p>
            <a:pPr algn="ctr"/>
            <a:r>
              <a:rPr lang="en-US" sz="1350" b="1" dirty="0"/>
              <a:t>Option Two with Three combined:</a:t>
            </a:r>
          </a:p>
          <a:p>
            <a:r>
              <a:rPr lang="en-US" sz="1350" dirty="0"/>
              <a:t>CHR Building Renovation		$  79,295,000.     (95.1m)</a:t>
            </a:r>
          </a:p>
          <a:p>
            <a:r>
              <a:rPr lang="en-US" sz="1350" dirty="0"/>
              <a:t>New HSB Building		$  27,065,000.     (32.5m)</a:t>
            </a:r>
          </a:p>
          <a:p>
            <a:r>
              <a:rPr lang="en-US" sz="1350" dirty="0"/>
              <a:t>CUP Upgrades		$    5,600,000.      ( 6.7m)</a:t>
            </a:r>
          </a:p>
          <a:p>
            <a:r>
              <a:rPr lang="en-US" sz="1350" dirty="0"/>
              <a:t>Site Improvements		$    6,480,000.      ( 7.9m)</a:t>
            </a:r>
          </a:p>
          <a:p>
            <a:r>
              <a:rPr lang="en-US" sz="1350" dirty="0"/>
              <a:t>Hazardous Materials Abatement	$        590,000.      ( 0.7m)</a:t>
            </a:r>
          </a:p>
          <a:p>
            <a:r>
              <a:rPr lang="en-US" sz="1350" dirty="0"/>
              <a:t>Parking Deck			$    4,450,000.       (5.6m)</a:t>
            </a:r>
          </a:p>
          <a:p>
            <a:r>
              <a:rPr lang="en-US" sz="1350" b="1" dirty="0"/>
              <a:t>TOTAL OPTION One with Four:	$123,480,000.   (148.5m)</a:t>
            </a:r>
          </a:p>
          <a:p>
            <a:endParaRPr lang="en-US" sz="1350" dirty="0"/>
          </a:p>
        </p:txBody>
      </p:sp>
      <p:sp>
        <p:nvSpPr>
          <p:cNvPr id="7" name="TextBox 6"/>
          <p:cNvSpPr txBox="1"/>
          <p:nvPr/>
        </p:nvSpPr>
        <p:spPr>
          <a:xfrm>
            <a:off x="150558" y="6019800"/>
            <a:ext cx="3539495" cy="369332"/>
          </a:xfrm>
          <a:prstGeom prst="rect">
            <a:avLst/>
          </a:prstGeom>
          <a:noFill/>
        </p:spPr>
        <p:txBody>
          <a:bodyPr wrap="none" rtlCol="0">
            <a:spAutoFit/>
          </a:bodyPr>
          <a:lstStyle/>
          <a:p>
            <a:r>
              <a:rPr lang="en-US" b="1" dirty="0"/>
              <a:t>Option 3 Costs: $ 4,450,000. (5.6m)</a:t>
            </a:r>
          </a:p>
        </p:txBody>
      </p:sp>
      <p:sp>
        <p:nvSpPr>
          <p:cNvPr id="8" name="Title 1"/>
          <p:cNvSpPr>
            <a:spLocks noGrp="1"/>
          </p:cNvSpPr>
          <p:nvPr>
            <p:ph type="title"/>
          </p:nvPr>
        </p:nvSpPr>
        <p:spPr>
          <a:xfrm>
            <a:off x="533400" y="381000"/>
            <a:ext cx="8305800" cy="685800"/>
          </a:xfrm>
        </p:spPr>
        <p:txBody>
          <a:bodyPr>
            <a:normAutofit/>
          </a:bodyPr>
          <a:lstStyle/>
          <a:p>
            <a:r>
              <a:rPr lang="en-US" sz="2100" dirty="0">
                <a:solidFill>
                  <a:srgbClr val="0070C0"/>
                </a:solidFill>
              </a:rPr>
              <a:t>Option 3: </a:t>
            </a:r>
            <a:r>
              <a:rPr lang="en-US" sz="1200" dirty="0">
                <a:solidFill>
                  <a:srgbClr val="0070C0"/>
                </a:solidFill>
              </a:rPr>
              <a:t>Additive Parking Deck</a:t>
            </a:r>
          </a:p>
        </p:txBody>
      </p:sp>
    </p:spTree>
    <p:extLst>
      <p:ext uri="{BB962C8B-B14F-4D97-AF65-F5344CB8AC3E}">
        <p14:creationId xmlns:p14="http://schemas.microsoft.com/office/powerpoint/2010/main" val="1855264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396" t="10450" r="10396" b="9125"/>
          <a:stretch/>
        </p:blipFill>
        <p:spPr>
          <a:xfrm>
            <a:off x="436554" y="1365251"/>
            <a:ext cx="3139003" cy="4123266"/>
          </a:xfrm>
        </p:spPr>
      </p:pic>
      <p:sp>
        <p:nvSpPr>
          <p:cNvPr id="6" name="TextBox 5"/>
          <p:cNvSpPr txBox="1"/>
          <p:nvPr/>
        </p:nvSpPr>
        <p:spPr>
          <a:xfrm>
            <a:off x="3811799" y="1025352"/>
            <a:ext cx="5130800" cy="4639732"/>
          </a:xfrm>
          <a:prstGeom prst="rect">
            <a:avLst/>
          </a:prstGeom>
          <a:noFill/>
        </p:spPr>
        <p:txBody>
          <a:bodyPr wrap="square" rtlCol="0">
            <a:spAutoFit/>
          </a:bodyPr>
          <a:lstStyle/>
          <a:p>
            <a:r>
              <a:rPr lang="en-US" sz="1350" b="1" dirty="0"/>
              <a:t>Option Four </a:t>
            </a:r>
            <a:r>
              <a:rPr lang="en-US" sz="1350" dirty="0"/>
              <a:t>is an alternative option for the Public information building that consists of a new building (150,000sf) remote to CHR Building, followed by the demolition of the existing HSB building. This would be done in coordination with the renovation of the CHR building as defined in Option One.  </a:t>
            </a:r>
          </a:p>
          <a:p>
            <a:endParaRPr lang="en-US" sz="900" b="1" dirty="0"/>
          </a:p>
          <a:p>
            <a:r>
              <a:rPr lang="en-US" sz="1350" b="1" dirty="0"/>
              <a:t>Advantages:</a:t>
            </a:r>
          </a:p>
          <a:p>
            <a:pPr marL="214313" indent="-214313">
              <a:buFont typeface="Arial" panose="020B0604020202020204" pitchFamily="34" charset="0"/>
              <a:buChar char="•"/>
            </a:pPr>
            <a:r>
              <a:rPr lang="en-US" sz="1200" b="1" dirty="0"/>
              <a:t>Creates healthier and more comfortable environment.</a:t>
            </a:r>
          </a:p>
          <a:p>
            <a:pPr marL="214313" indent="-214313">
              <a:buFont typeface="Arial" panose="020B0604020202020204" pitchFamily="34" charset="0"/>
              <a:buChar char="•"/>
            </a:pPr>
            <a:r>
              <a:rPr lang="en-US" sz="1200" b="1" dirty="0"/>
              <a:t>Improves energy efficiency.</a:t>
            </a:r>
          </a:p>
          <a:p>
            <a:pPr marL="214313" indent="-214313">
              <a:buFont typeface="Arial" panose="020B0604020202020204" pitchFamily="34" charset="0"/>
              <a:buChar char="•"/>
            </a:pPr>
            <a:r>
              <a:rPr lang="en-US" sz="1200" b="1" dirty="0"/>
              <a:t>New building can be constructed prior to demolition of HSB.</a:t>
            </a:r>
          </a:p>
          <a:p>
            <a:pPr marL="214313" indent="-214313">
              <a:buFont typeface="Arial" panose="020B0604020202020204" pitchFamily="34" charset="0"/>
              <a:buChar char="•"/>
            </a:pPr>
            <a:r>
              <a:rPr lang="en-US" sz="1200" b="1" dirty="0"/>
              <a:t>New building can house high public use spaces apart from main building.</a:t>
            </a:r>
          </a:p>
          <a:p>
            <a:pPr marL="214313" indent="-214313">
              <a:buFont typeface="Arial" panose="020B0604020202020204" pitchFamily="34" charset="0"/>
              <a:buChar char="•"/>
            </a:pPr>
            <a:r>
              <a:rPr lang="en-US" sz="1200" b="1" dirty="0"/>
              <a:t>Eliminates remote parking areas for both buildings.</a:t>
            </a:r>
          </a:p>
          <a:p>
            <a:pPr marL="214313" indent="-214313">
              <a:buFont typeface="Arial" panose="020B0604020202020204" pitchFamily="34" charset="0"/>
              <a:buChar char="•"/>
            </a:pPr>
            <a:r>
              <a:rPr lang="en-US" sz="1200" b="1" dirty="0"/>
              <a:t>Project can be done in multiple phases over time. (Best phased option)</a:t>
            </a:r>
          </a:p>
          <a:p>
            <a:pPr marL="214313" indent="-214313">
              <a:buFont typeface="Arial" panose="020B0604020202020204" pitchFamily="34" charset="0"/>
              <a:buChar char="•"/>
            </a:pPr>
            <a:r>
              <a:rPr lang="en-US" sz="1200" b="1" dirty="0"/>
              <a:t>Project funding can be obtained over a period of years. </a:t>
            </a:r>
          </a:p>
          <a:p>
            <a:endParaRPr lang="en-US" sz="1350" b="1" dirty="0"/>
          </a:p>
          <a:p>
            <a:pPr algn="ctr"/>
            <a:r>
              <a:rPr lang="en-US" sz="1350" b="1" dirty="0"/>
              <a:t>Option One with Four combined:</a:t>
            </a:r>
          </a:p>
          <a:p>
            <a:r>
              <a:rPr lang="en-US" sz="1350" dirty="0"/>
              <a:t>New Public Information Building	$  36,105,800</a:t>
            </a:r>
            <a:r>
              <a:rPr lang="en-US" sz="1350" dirty="0" smtClean="0"/>
              <a:t>.  </a:t>
            </a:r>
            <a:r>
              <a:rPr lang="en-US" sz="1350" dirty="0"/>
              <a:t>(44.3m) (FY 1)</a:t>
            </a:r>
          </a:p>
          <a:p>
            <a:r>
              <a:rPr lang="en-US" sz="1350" dirty="0"/>
              <a:t>Demolition of Existing HSB Building	$       749,200</a:t>
            </a:r>
            <a:r>
              <a:rPr lang="en-US" sz="1350" dirty="0" smtClean="0"/>
              <a:t>.   </a:t>
            </a:r>
            <a:r>
              <a:rPr lang="en-US" sz="1350" dirty="0"/>
              <a:t>(  0.9m) (FY 2)  </a:t>
            </a:r>
          </a:p>
          <a:p>
            <a:r>
              <a:rPr lang="en-US" sz="1350" dirty="0"/>
              <a:t>CHR Building Renovation		$  79,295,000. </a:t>
            </a:r>
            <a:r>
              <a:rPr lang="en-US" sz="1350" dirty="0" smtClean="0"/>
              <a:t> </a:t>
            </a:r>
            <a:r>
              <a:rPr lang="en-US" sz="1350" dirty="0"/>
              <a:t>(95.1m) (FY 3)</a:t>
            </a:r>
          </a:p>
          <a:p>
            <a:r>
              <a:rPr lang="en-US" sz="1350" dirty="0"/>
              <a:t>CUP Upgrades		</a:t>
            </a:r>
            <a:r>
              <a:rPr lang="en-US" sz="1350" dirty="0" smtClean="0"/>
              <a:t>$    </a:t>
            </a:r>
            <a:r>
              <a:rPr lang="en-US" sz="1350" dirty="0"/>
              <a:t>5,600,000. </a:t>
            </a:r>
            <a:r>
              <a:rPr lang="en-US" sz="1350" dirty="0" smtClean="0"/>
              <a:t>  </a:t>
            </a:r>
            <a:r>
              <a:rPr lang="en-US" sz="1350" dirty="0"/>
              <a:t>( 6.7m) (FY 3+)</a:t>
            </a:r>
          </a:p>
          <a:p>
            <a:r>
              <a:rPr lang="en-US" sz="1350" dirty="0"/>
              <a:t>Site Improvements	</a:t>
            </a:r>
            <a:r>
              <a:rPr lang="en-US" sz="1350" dirty="0" smtClean="0"/>
              <a:t>	$    </a:t>
            </a:r>
            <a:r>
              <a:rPr lang="en-US" sz="1350" dirty="0"/>
              <a:t>6,480,000. </a:t>
            </a:r>
            <a:r>
              <a:rPr lang="en-US" sz="1350" dirty="0" smtClean="0"/>
              <a:t>  </a:t>
            </a:r>
            <a:r>
              <a:rPr lang="en-US" sz="1350" dirty="0"/>
              <a:t>( 7.9m) (FY </a:t>
            </a:r>
            <a:r>
              <a:rPr lang="en-US" sz="1350" dirty="0" smtClean="0"/>
              <a:t>1/3)</a:t>
            </a:r>
          </a:p>
          <a:p>
            <a:r>
              <a:rPr lang="en-US" sz="1350" dirty="0" smtClean="0"/>
              <a:t>1/3)Hazardous </a:t>
            </a:r>
            <a:r>
              <a:rPr lang="en-US" sz="1350" dirty="0"/>
              <a:t>Materials Abatement	</a:t>
            </a:r>
            <a:r>
              <a:rPr lang="en-US" sz="1350" u="sng" dirty="0"/>
              <a:t>$        590,000.  </a:t>
            </a:r>
            <a:r>
              <a:rPr lang="en-US" sz="1350" u="sng" dirty="0" smtClean="0"/>
              <a:t>( </a:t>
            </a:r>
            <a:r>
              <a:rPr lang="en-US" sz="1350" u="sng" dirty="0"/>
              <a:t>0.7m) (FY 1/3)</a:t>
            </a:r>
          </a:p>
          <a:p>
            <a:r>
              <a:rPr lang="en-US" sz="1350" b="1" dirty="0"/>
              <a:t>TOTAL OPTION One with Four:	$128,820,000.   (155.6m)</a:t>
            </a:r>
          </a:p>
        </p:txBody>
      </p:sp>
      <p:sp>
        <p:nvSpPr>
          <p:cNvPr id="7" name="TextBox 6"/>
          <p:cNvSpPr txBox="1"/>
          <p:nvPr/>
        </p:nvSpPr>
        <p:spPr>
          <a:xfrm>
            <a:off x="228600" y="6146198"/>
            <a:ext cx="3954672" cy="369332"/>
          </a:xfrm>
          <a:prstGeom prst="rect">
            <a:avLst/>
          </a:prstGeom>
          <a:noFill/>
        </p:spPr>
        <p:txBody>
          <a:bodyPr wrap="none" rtlCol="0">
            <a:spAutoFit/>
          </a:bodyPr>
          <a:lstStyle/>
          <a:p>
            <a:r>
              <a:rPr lang="en-US" b="1" dirty="0"/>
              <a:t>Option 4 Costs: $128,820,000. (156.5m)</a:t>
            </a:r>
          </a:p>
        </p:txBody>
      </p:sp>
      <p:sp>
        <p:nvSpPr>
          <p:cNvPr id="8" name="Title 1"/>
          <p:cNvSpPr>
            <a:spLocks noGrp="1"/>
          </p:cNvSpPr>
          <p:nvPr>
            <p:ph type="title"/>
          </p:nvPr>
        </p:nvSpPr>
        <p:spPr>
          <a:xfrm>
            <a:off x="436554" y="304800"/>
            <a:ext cx="8326446" cy="654936"/>
          </a:xfrm>
        </p:spPr>
        <p:txBody>
          <a:bodyPr>
            <a:normAutofit/>
          </a:bodyPr>
          <a:lstStyle/>
          <a:p>
            <a:r>
              <a:rPr lang="en-US" sz="2100" dirty="0">
                <a:solidFill>
                  <a:srgbClr val="0070C0"/>
                </a:solidFill>
              </a:rPr>
              <a:t>Option 4: </a:t>
            </a:r>
            <a:r>
              <a:rPr lang="en-US" sz="1200" dirty="0">
                <a:solidFill>
                  <a:srgbClr val="0070C0"/>
                </a:solidFill>
              </a:rPr>
              <a:t>Renovation CHR / New Public Info Building</a:t>
            </a:r>
          </a:p>
        </p:txBody>
      </p:sp>
    </p:spTree>
    <p:extLst>
      <p:ext uri="{BB962C8B-B14F-4D97-AF65-F5344CB8AC3E}">
        <p14:creationId xmlns:p14="http://schemas.microsoft.com/office/powerpoint/2010/main" val="84994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547" y="-533400"/>
            <a:ext cx="9321547" cy="7254041"/>
          </a:xfrm>
          <a:prstGeom prst="rect">
            <a:avLst/>
          </a:prstGeom>
        </p:spPr>
      </p:pic>
    </p:spTree>
    <p:extLst>
      <p:ext uri="{BB962C8B-B14F-4D97-AF65-F5344CB8AC3E}">
        <p14:creationId xmlns:p14="http://schemas.microsoft.com/office/powerpoint/2010/main" val="3660220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500 Mero Street</a:t>
            </a:r>
            <a:endParaRPr lang="en-US" dirty="0"/>
          </a:p>
        </p:txBody>
      </p:sp>
      <p:sp>
        <p:nvSpPr>
          <p:cNvPr id="3" name="Content Placeholder 2"/>
          <p:cNvSpPr>
            <a:spLocks noGrp="1"/>
          </p:cNvSpPr>
          <p:nvPr>
            <p:ph idx="1"/>
          </p:nvPr>
        </p:nvSpPr>
        <p:spPr>
          <a:xfrm>
            <a:off x="457200" y="1371600"/>
            <a:ext cx="8229600" cy="4754563"/>
          </a:xfrm>
        </p:spPr>
        <p:txBody>
          <a:bodyPr>
            <a:normAutofit fontScale="92500" lnSpcReduction="10000"/>
          </a:bodyPr>
          <a:lstStyle/>
          <a:p>
            <a:r>
              <a:rPr lang="en-US" sz="2400" dirty="0" smtClean="0"/>
              <a:t>The building is being constructed on the former site of the Capital Plaza Tower.</a:t>
            </a:r>
          </a:p>
          <a:p>
            <a:r>
              <a:rPr lang="en-US" sz="2400" dirty="0" smtClean="0"/>
              <a:t>The building will be 385,000 square feet across 5 floors, and will be LEED Certified.</a:t>
            </a:r>
          </a:p>
          <a:p>
            <a:r>
              <a:rPr lang="en-US" sz="2400" dirty="0" smtClean="0"/>
              <a:t>The building is designed to accommodate 1,500 employees.</a:t>
            </a:r>
          </a:p>
          <a:p>
            <a:r>
              <a:rPr lang="en-US" sz="2400" dirty="0" smtClean="0"/>
              <a:t>Construction will include a parking garage attached to the Transportation Cabinet Office Building parking garage.</a:t>
            </a:r>
          </a:p>
          <a:p>
            <a:r>
              <a:rPr lang="en-US" sz="2400" dirty="0" smtClean="0"/>
              <a:t>The building will have a snack/sundry shop and a health clinic on the first floor. Floors 2 - 5 will have vending areas and collaboration space.</a:t>
            </a:r>
            <a:endParaRPr lang="en-US" sz="2400" b="1" dirty="0" smtClean="0"/>
          </a:p>
          <a:p>
            <a:r>
              <a:rPr lang="en-US" sz="2400" dirty="0" smtClean="0"/>
              <a:t>The Commonwealth has entered into a 30-year lease, therefore building maintenance and site services (landscaping, snow removal, etc.) are at the expense of the Building Owner, not the Commonwealth during this time.</a:t>
            </a:r>
            <a:endParaRPr lang="en-US" sz="2400" dirty="0"/>
          </a:p>
        </p:txBody>
      </p:sp>
    </p:spTree>
    <p:extLst>
      <p:ext uri="{BB962C8B-B14F-4D97-AF65-F5344CB8AC3E}">
        <p14:creationId xmlns:p14="http://schemas.microsoft.com/office/powerpoint/2010/main" val="78174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58333" t="15806" r="10762" b="9500"/>
          <a:stretch/>
        </p:blipFill>
        <p:spPr>
          <a:xfrm>
            <a:off x="706618" y="1066800"/>
            <a:ext cx="7951607" cy="5405257"/>
          </a:xfrm>
          <a:prstGeom prst="rect">
            <a:avLst/>
          </a:prstGeom>
        </p:spPr>
      </p:pic>
      <p:sp>
        <p:nvSpPr>
          <p:cNvPr id="2" name="Title 1"/>
          <p:cNvSpPr>
            <a:spLocks noGrp="1"/>
          </p:cNvSpPr>
          <p:nvPr>
            <p:ph type="title"/>
          </p:nvPr>
        </p:nvSpPr>
        <p:spPr/>
        <p:txBody>
          <a:bodyPr/>
          <a:lstStyle/>
          <a:p>
            <a:r>
              <a:rPr lang="en-US" dirty="0" smtClean="0"/>
              <a:t>Proposed First Floor Plan</a:t>
            </a:r>
            <a:endParaRPr lang="en-US" dirty="0"/>
          </a:p>
        </p:txBody>
      </p:sp>
    </p:spTree>
    <p:extLst>
      <p:ext uri="{BB962C8B-B14F-4D97-AF65-F5344CB8AC3E}">
        <p14:creationId xmlns:p14="http://schemas.microsoft.com/office/powerpoint/2010/main" val="33124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57844" t="14780" r="11111" b="19376"/>
          <a:stretch/>
        </p:blipFill>
        <p:spPr>
          <a:xfrm>
            <a:off x="533400" y="949122"/>
            <a:ext cx="8001000" cy="4772759"/>
          </a:xfrm>
          <a:prstGeom prst="rect">
            <a:avLst/>
          </a:prstGeom>
        </p:spPr>
      </p:pic>
      <p:sp>
        <p:nvSpPr>
          <p:cNvPr id="2" name="Title 1"/>
          <p:cNvSpPr>
            <a:spLocks noGrp="1"/>
          </p:cNvSpPr>
          <p:nvPr>
            <p:ph type="title"/>
          </p:nvPr>
        </p:nvSpPr>
        <p:spPr/>
        <p:txBody>
          <a:bodyPr>
            <a:normAutofit fontScale="90000"/>
          </a:bodyPr>
          <a:lstStyle/>
          <a:p>
            <a:r>
              <a:rPr lang="en-US" dirty="0" smtClean="0"/>
              <a:t>PROPOSED FLOOR PLAN </a:t>
            </a:r>
            <a:br>
              <a:rPr lang="en-US" dirty="0" smtClean="0"/>
            </a:br>
            <a:r>
              <a:rPr lang="en-US" dirty="0" smtClean="0"/>
              <a:t>FOR FLOORS 2-5</a:t>
            </a:r>
            <a:endParaRPr lang="en-US" dirty="0"/>
          </a:p>
        </p:txBody>
      </p:sp>
    </p:spTree>
    <p:extLst>
      <p:ext uri="{BB962C8B-B14F-4D97-AF65-F5344CB8AC3E}">
        <p14:creationId xmlns:p14="http://schemas.microsoft.com/office/powerpoint/2010/main" val="1587367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Timeline</a:t>
            </a:r>
            <a:endParaRPr lang="en-US" dirty="0"/>
          </a:p>
        </p:txBody>
      </p:sp>
      <p:sp>
        <p:nvSpPr>
          <p:cNvPr id="3" name="Content Placeholder 2"/>
          <p:cNvSpPr>
            <a:spLocks noGrp="1"/>
          </p:cNvSpPr>
          <p:nvPr>
            <p:ph idx="1"/>
          </p:nvPr>
        </p:nvSpPr>
        <p:spPr>
          <a:xfrm>
            <a:off x="457200" y="1371600"/>
            <a:ext cx="8229600" cy="4754563"/>
          </a:xfrm>
        </p:spPr>
        <p:txBody>
          <a:bodyPr>
            <a:normAutofit lnSpcReduction="10000"/>
          </a:bodyPr>
          <a:lstStyle/>
          <a:p>
            <a:r>
              <a:rPr lang="en-US" sz="2400" dirty="0" smtClean="0"/>
              <a:t>Demolition of the Capital Plaza Tower occurred on March 11, 2018.</a:t>
            </a:r>
          </a:p>
          <a:p>
            <a:r>
              <a:rPr lang="en-US" sz="2400" dirty="0" smtClean="0"/>
              <a:t>The first beam for the new building was set on June 18, 2018 (originally scheduled for September of 2018).</a:t>
            </a:r>
          </a:p>
          <a:p>
            <a:r>
              <a:rPr lang="en-US" sz="2400" dirty="0" smtClean="0"/>
              <a:t>Last steel beam is to be set tentatively near the end of September 2018</a:t>
            </a:r>
          </a:p>
          <a:p>
            <a:r>
              <a:rPr lang="en-US" sz="2400" dirty="0" smtClean="0"/>
              <a:t>The building is on schedule to be under roof and closed in by the end of this year.</a:t>
            </a:r>
          </a:p>
          <a:p>
            <a:r>
              <a:rPr lang="en-US" sz="2400" dirty="0" smtClean="0"/>
              <a:t>Currently the building is on schedule to be substantially complete in September of 2019.</a:t>
            </a:r>
          </a:p>
          <a:p>
            <a:r>
              <a:rPr lang="en-US" sz="2400" dirty="0" smtClean="0"/>
              <a:t>Total building tentatively scheduled for final completion by October of 2019. Approximately six months ahead of schedule.</a:t>
            </a:r>
          </a:p>
          <a:p>
            <a:endParaRPr lang="en-US" sz="2400" dirty="0" smtClean="0"/>
          </a:p>
        </p:txBody>
      </p:sp>
    </p:spTree>
    <p:extLst>
      <p:ext uri="{BB962C8B-B14F-4D97-AF65-F5344CB8AC3E}">
        <p14:creationId xmlns:p14="http://schemas.microsoft.com/office/powerpoint/2010/main" val="274999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785" y="-76199"/>
            <a:ext cx="4684985" cy="3505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13" y="3429001"/>
            <a:ext cx="4687613" cy="30479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3429000"/>
            <a:ext cx="4495800" cy="30479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76199"/>
            <a:ext cx="4495800" cy="3505198"/>
          </a:xfrm>
          <a:prstGeom prst="rect">
            <a:avLst/>
          </a:prstGeom>
        </p:spPr>
      </p:pic>
    </p:spTree>
    <p:extLst>
      <p:ext uri="{BB962C8B-B14F-4D97-AF65-F5344CB8AC3E}">
        <p14:creationId xmlns:p14="http://schemas.microsoft.com/office/powerpoint/2010/main" val="129851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Financial Impact</a:t>
            </a:r>
            <a:endParaRPr lang="en-US" dirty="0"/>
          </a:p>
        </p:txBody>
      </p:sp>
      <p:sp>
        <p:nvSpPr>
          <p:cNvPr id="3" name="Content Placeholder 2"/>
          <p:cNvSpPr>
            <a:spLocks noGrp="1"/>
          </p:cNvSpPr>
          <p:nvPr>
            <p:ph idx="1"/>
          </p:nvPr>
        </p:nvSpPr>
        <p:spPr>
          <a:xfrm>
            <a:off x="457200" y="1371600"/>
            <a:ext cx="8229600" cy="4754563"/>
          </a:xfrm>
        </p:spPr>
        <p:txBody>
          <a:bodyPr>
            <a:normAutofit fontScale="85000" lnSpcReduction="10000"/>
          </a:bodyPr>
          <a:lstStyle/>
          <a:p>
            <a:r>
              <a:rPr lang="en-US" sz="2400" dirty="0" smtClean="0"/>
              <a:t>The base rent and management and maintenance rent component of additional rent shall never exceed $7,594,492.00 during any fiscal year.</a:t>
            </a:r>
          </a:p>
          <a:p>
            <a:r>
              <a:rPr lang="en-US" sz="2400" dirty="0" smtClean="0"/>
              <a:t>In addition to the above, agencies will incur additional costs for furniture and janitorial services. These items have not been procured to date.</a:t>
            </a:r>
          </a:p>
          <a:p>
            <a:r>
              <a:rPr lang="en-US" sz="2400" dirty="0" smtClean="0"/>
              <a:t>Utility </a:t>
            </a:r>
            <a:r>
              <a:rPr lang="en-US" sz="2400" dirty="0"/>
              <a:t>c</a:t>
            </a:r>
            <a:r>
              <a:rPr lang="en-US" sz="2400" dirty="0" smtClean="0"/>
              <a:t>osts </a:t>
            </a:r>
            <a:r>
              <a:rPr lang="en-US" sz="2400" dirty="0"/>
              <a:t>were calculated for Budgeting purposes prior to design and construction of building based on </a:t>
            </a:r>
            <a:r>
              <a:rPr lang="en-US" sz="2400" dirty="0" smtClean="0"/>
              <a:t>$1.90</a:t>
            </a:r>
            <a:r>
              <a:rPr lang="en-US" sz="2400" dirty="0"/>
              <a:t>/ </a:t>
            </a:r>
            <a:r>
              <a:rPr lang="en-US" sz="2400" dirty="0" err="1"/>
              <a:t>gsf</a:t>
            </a:r>
            <a:r>
              <a:rPr lang="en-US" sz="2400" dirty="0"/>
              <a:t>. </a:t>
            </a:r>
            <a:r>
              <a:rPr lang="en-US" sz="2400" dirty="0" smtClean="0"/>
              <a:t>   It </a:t>
            </a:r>
            <a:r>
              <a:rPr lang="en-US" sz="2400" dirty="0"/>
              <a:t>is anticipated that the </a:t>
            </a:r>
            <a:r>
              <a:rPr lang="en-US" sz="2400" dirty="0" smtClean="0"/>
              <a:t>Utility costs, </a:t>
            </a:r>
            <a:r>
              <a:rPr lang="en-US" sz="2400" dirty="0"/>
              <a:t>once </a:t>
            </a:r>
            <a:r>
              <a:rPr lang="en-US" sz="2400" dirty="0" smtClean="0"/>
              <a:t>experienced, </a:t>
            </a:r>
            <a:r>
              <a:rPr lang="en-US" sz="2400" dirty="0"/>
              <a:t>will be near </a:t>
            </a:r>
            <a:r>
              <a:rPr lang="en-US" sz="2400" dirty="0" smtClean="0"/>
              <a:t>$1.50</a:t>
            </a:r>
            <a:r>
              <a:rPr lang="en-US" sz="2400" dirty="0"/>
              <a:t>/ </a:t>
            </a:r>
            <a:r>
              <a:rPr lang="en-US" sz="2400" dirty="0" err="1"/>
              <a:t>gsf</a:t>
            </a:r>
            <a:r>
              <a:rPr lang="en-US" sz="2400" dirty="0"/>
              <a:t>. </a:t>
            </a:r>
            <a:endParaRPr lang="en-US" sz="2400" dirty="0" smtClean="0"/>
          </a:p>
          <a:p>
            <a:r>
              <a:rPr lang="en-US" sz="2400" dirty="0" smtClean="0"/>
              <a:t>Additional overall costs for the Commonwealth are anticipated to increase. The amount of increase will be determined once the building occupants have been identified.</a:t>
            </a:r>
          </a:p>
          <a:p>
            <a:r>
              <a:rPr lang="en-US" sz="2400" dirty="0" smtClean="0"/>
              <a:t>The increase to the Commonwealth will be due to the anticipated rent increase for the facility to the agencies plus an additional cost for furniture and workstations. </a:t>
            </a:r>
          </a:p>
          <a:p>
            <a:r>
              <a:rPr lang="en-US" sz="2400" dirty="0" smtClean="0"/>
              <a:t>Building </a:t>
            </a:r>
            <a:r>
              <a:rPr lang="en-US" sz="2400" dirty="0"/>
              <a:t>m</a:t>
            </a:r>
            <a:r>
              <a:rPr lang="en-US" sz="2400" dirty="0" smtClean="0"/>
              <a:t>aintenance and site services (landscaping, snow removal, etc.) are at the expense of the Building Owner, not the Commonwealth.</a:t>
            </a:r>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Anticipated Savings to Offset Increased Costs to Agencies</a:t>
            </a:r>
            <a:endParaRPr lang="en-US" dirty="0"/>
          </a:p>
        </p:txBody>
      </p:sp>
      <p:sp>
        <p:nvSpPr>
          <p:cNvPr id="3" name="Content Placeholder 2"/>
          <p:cNvSpPr>
            <a:spLocks noGrp="1"/>
          </p:cNvSpPr>
          <p:nvPr>
            <p:ph idx="1"/>
          </p:nvPr>
        </p:nvSpPr>
        <p:spPr/>
        <p:txBody>
          <a:bodyPr>
            <a:normAutofit/>
          </a:bodyPr>
          <a:lstStyle/>
          <a:p>
            <a:r>
              <a:rPr lang="en-US" sz="2400" dirty="0" smtClean="0"/>
              <a:t>Reduced square footage per employee due to a more efficient design.</a:t>
            </a:r>
          </a:p>
          <a:p>
            <a:r>
              <a:rPr lang="en-US" sz="2400" dirty="0" smtClean="0"/>
              <a:t>Potential reduced utility costs due to this facility being LEED Certified.</a:t>
            </a:r>
          </a:p>
          <a:p>
            <a:r>
              <a:rPr lang="en-US" sz="2400" dirty="0" smtClean="0"/>
              <a:t>Reduced footprint and current contracts for copiers and scanners.</a:t>
            </a:r>
          </a:p>
          <a:p>
            <a:r>
              <a:rPr lang="en-US" sz="2400" dirty="0" smtClean="0"/>
              <a:t>Consolidation of agencies result in efficiencies with staff duplication; however, each agency would need to provide that information.</a:t>
            </a:r>
          </a:p>
          <a:p>
            <a:r>
              <a:rPr lang="en-US" sz="2400" dirty="0" smtClean="0"/>
              <a:t>Collaboration of staff improves communications and time management.</a:t>
            </a:r>
          </a:p>
          <a:p>
            <a:endParaRPr lang="en-US" dirty="0" smtClean="0"/>
          </a:p>
          <a:p>
            <a:pPr lvl="2"/>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17065</TotalTime>
  <Words>1709</Words>
  <Application>Microsoft Office PowerPoint</Application>
  <PresentationFormat>On-screen Show (4:3)</PresentationFormat>
  <Paragraphs>185</Paragraphs>
  <Slides>15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Aharoni</vt:lpstr>
      <vt:lpstr>Arial</vt:lpstr>
      <vt:lpstr>Arial Narrow</vt:lpstr>
      <vt:lpstr>Britannic Bold</vt:lpstr>
      <vt:lpstr>Calibri</vt:lpstr>
      <vt:lpstr>Office Theme</vt:lpstr>
      <vt:lpstr>PowerPoint Presentation</vt:lpstr>
      <vt:lpstr>PowerPoint Presentation</vt:lpstr>
      <vt:lpstr>500 Mero Street</vt:lpstr>
      <vt:lpstr>Proposed First Floor Plan</vt:lpstr>
      <vt:lpstr>PROPOSED FLOOR PLAN  FOR FLOORS 2-5</vt:lpstr>
      <vt:lpstr>Construction Timeline</vt:lpstr>
      <vt:lpstr>PowerPoint Presentation</vt:lpstr>
      <vt:lpstr>Summary of Financial Impact</vt:lpstr>
      <vt:lpstr>Anticipated Savings to Offset Increased Costs to Agencies</vt:lpstr>
      <vt:lpstr>CONSIDERATIONS FOR POTENTIAL OCCUPANTS</vt:lpstr>
      <vt:lpstr>Evaluation Summary </vt:lpstr>
      <vt:lpstr>Option 1: Complete Renovation of Existing</vt:lpstr>
      <vt:lpstr>Option 2: Renovation CHR / New HSB Building</vt:lpstr>
      <vt:lpstr>Option 3: Additive Parking Deck</vt:lpstr>
      <vt:lpstr>Option 4: Renovation CHR / New Public Info Building</vt:lpstr>
    </vt:vector>
  </TitlesOfParts>
  <Company>Commonwealth of Kentucky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pamela.trautner</dc:creator>
  <cp:lastModifiedBy>Luttrell, Jennifer (LRC)</cp:lastModifiedBy>
  <cp:revision>130</cp:revision>
  <cp:lastPrinted>2018-09-18T12:30:05Z</cp:lastPrinted>
  <dcterms:created xsi:type="dcterms:W3CDTF">2016-07-20T15:43:01Z</dcterms:created>
  <dcterms:modified xsi:type="dcterms:W3CDTF">2018-09-18T12:45:28Z</dcterms:modified>
</cp:coreProperties>
</file>