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73" r:id="rId1"/>
  </p:sldMasterIdLst>
  <p:notesMasterIdLst>
    <p:notesMasterId r:id="rId10"/>
  </p:notesMasterIdLst>
  <p:handoutMasterIdLst>
    <p:handoutMasterId r:id="rId11"/>
  </p:handoutMasterIdLst>
  <p:sldIdLst>
    <p:sldId id="780" r:id="rId2"/>
    <p:sldId id="1221" r:id="rId3"/>
    <p:sldId id="1223" r:id="rId4"/>
    <p:sldId id="1224" r:id="rId5"/>
    <p:sldId id="1226" r:id="rId6"/>
    <p:sldId id="1225" r:id="rId7"/>
    <p:sldId id="1203" r:id="rId8"/>
    <p:sldId id="1227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96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cob, Monica (KDVA)" initials="AM(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66"/>
    <a:srgbClr val="FFFFFF"/>
    <a:srgbClr val="5A4FE3"/>
    <a:srgbClr val="501BD5"/>
    <a:srgbClr val="FFFF00"/>
    <a:srgbClr val="FFFFCC"/>
    <a:srgbClr val="0066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56" autoAdjust="0"/>
    <p:restoredTop sz="94655" autoAdjust="0"/>
  </p:normalViewPr>
  <p:slideViewPr>
    <p:cSldViewPr>
      <p:cViewPr varScale="1">
        <p:scale>
          <a:sx n="86" d="100"/>
          <a:sy n="86" d="100"/>
        </p:scale>
        <p:origin x="1212" y="90"/>
      </p:cViewPr>
      <p:guideLst>
        <p:guide orient="horz" pos="2496"/>
        <p:guide pos="254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2156"/>
    </p:cViewPr>
  </p:sorterViewPr>
  <p:notesViewPr>
    <p:cSldViewPr>
      <p:cViewPr varScale="1">
        <p:scale>
          <a:sx n="55" d="100"/>
          <a:sy n="55" d="100"/>
        </p:scale>
        <p:origin x="2850" y="7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8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71697" cy="46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8" tIns="46233" rIns="92468" bIns="46233" numCol="1" anchor="t" anchorCtr="0" compatLnSpc="1">
            <a:prstTxWarp prst="textNoShape">
              <a:avLst/>
            </a:prstTxWarp>
          </a:bodyPr>
          <a:lstStyle>
            <a:lvl1pPr defTabSz="925086">
              <a:defRPr sz="1200">
                <a:effectLst/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307" y="2"/>
            <a:ext cx="2971696" cy="46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8" tIns="46233" rIns="92468" bIns="46233" numCol="1" anchor="t" anchorCtr="0" compatLnSpc="1">
            <a:prstTxWarp prst="textNoShape">
              <a:avLst/>
            </a:prstTxWarp>
          </a:bodyPr>
          <a:lstStyle>
            <a:lvl1pPr algn="r" defTabSz="925086">
              <a:defRPr sz="1200">
                <a:effectLst/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900"/>
            <a:ext cx="2971697" cy="464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8" tIns="46233" rIns="92468" bIns="46233" numCol="1" anchor="b" anchorCtr="0" compatLnSpc="1">
            <a:prstTxWarp prst="textNoShape">
              <a:avLst/>
            </a:prstTxWarp>
          </a:bodyPr>
          <a:lstStyle>
            <a:lvl1pPr defTabSz="925086">
              <a:defRPr sz="1200">
                <a:effectLst/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307" y="8831900"/>
            <a:ext cx="2971696" cy="464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8" tIns="46233" rIns="92468" bIns="46233" numCol="1" anchor="b" anchorCtr="0" compatLnSpc="1">
            <a:prstTxWarp prst="textNoShape">
              <a:avLst/>
            </a:prstTxWarp>
          </a:bodyPr>
          <a:lstStyle>
            <a:lvl1pPr algn="r" defTabSz="925086">
              <a:defRPr sz="1200">
                <a:effectLst/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06512E38-92FA-4372-82E2-9AF572CCC1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874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71697" cy="46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8" tIns="46233" rIns="92468" bIns="46233" numCol="1" anchor="t" anchorCtr="0" compatLnSpc="1">
            <a:prstTxWarp prst="textNoShape">
              <a:avLst/>
            </a:prstTxWarp>
          </a:bodyPr>
          <a:lstStyle>
            <a:lvl1pPr defTabSz="925086">
              <a:defRPr sz="1200">
                <a:effectLst/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307" y="2"/>
            <a:ext cx="2971696" cy="46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8" tIns="46233" rIns="92468" bIns="46233" numCol="1" anchor="t" anchorCtr="0" compatLnSpc="1">
            <a:prstTxWarp prst="textNoShape">
              <a:avLst/>
            </a:prstTxWarp>
          </a:bodyPr>
          <a:lstStyle>
            <a:lvl1pPr algn="r" defTabSz="925086">
              <a:defRPr sz="1200">
                <a:effectLst/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607" y="4416746"/>
            <a:ext cx="5028787" cy="418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8" tIns="46233" rIns="92468" bIns="462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900"/>
            <a:ext cx="2971697" cy="464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8" tIns="46233" rIns="92468" bIns="46233" numCol="1" anchor="b" anchorCtr="0" compatLnSpc="1">
            <a:prstTxWarp prst="textNoShape">
              <a:avLst/>
            </a:prstTxWarp>
          </a:bodyPr>
          <a:lstStyle>
            <a:lvl1pPr defTabSz="925086">
              <a:defRPr sz="1200">
                <a:effectLst/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307" y="8831900"/>
            <a:ext cx="2971696" cy="464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8" tIns="46233" rIns="92468" bIns="46233" numCol="1" anchor="b" anchorCtr="0" compatLnSpc="1">
            <a:prstTxWarp prst="textNoShape">
              <a:avLst/>
            </a:prstTxWarp>
          </a:bodyPr>
          <a:lstStyle>
            <a:lvl1pPr algn="r" defTabSz="925086">
              <a:defRPr sz="1200">
                <a:effectLst/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1AA70453-B640-4FC9-A158-A42DAC98BE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361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9099">
              <a:defRPr/>
            </a:pPr>
            <a:fld id="{A8BCB649-F6BC-4DBA-892C-64B9A1BD1027}" type="slidenum">
              <a:rPr lang="en-US" smtClean="0">
                <a:latin typeface="Times New Roman" pitchFamily="18" charset="0"/>
              </a:rPr>
              <a:pPr defTabSz="919099">
                <a:defRPr/>
              </a:pPr>
              <a:t>1</a:t>
            </a:fld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906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A70453-B640-4FC9-A158-A42DAC98BEE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35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A70453-B640-4FC9-A158-A42DAC98BEE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824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50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A70453-B640-4FC9-A158-A42DAC98BE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pPr marL="0" marR="0" lvl="0" indent="0" algn="r" defTabSz="92508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5450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50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A70453-B640-4FC9-A158-A42DAC98BE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pPr marL="0" marR="0" lvl="0" indent="0" algn="r" defTabSz="92508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6590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508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A70453-B640-4FC9-A158-A42DAC98BE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pPr marL="0" marR="0" lvl="0" indent="0" algn="r" defTabSz="92508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8134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A70453-B640-4FC9-A158-A42DAC98BEE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264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909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BCB649-F6BC-4DBA-892C-64B9A1BD102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909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7238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4220E86-B051-46D9-88E3-AF1D1974A3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3ABEA-6F2A-4690-B9A2-D9A5FA79ED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D1E834-6E02-43A0-B942-C660CCD9D0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673629-7C44-4C4B-8CF4-92256BDEC01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89D63-DE97-4DC8-B0CB-928F17CE963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2228EC-E1D0-49D2-AC78-155845E4AF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B0F545-7978-419D-8CD1-26029AA0B0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AE2B49-998E-4CA5-8531-DA87AF42240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7DD3E4-14EE-48DB-8EC6-AC7D8B9250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E33B0-2AA6-454F-B38D-3A5BEF6E47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6F4C3FD-55E4-40A4-8A26-F5FC9D49BE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A54F744-F51B-4311-B188-C4175496BE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4" r:id="rId1"/>
    <p:sldLayoutId id="2147484575" r:id="rId2"/>
    <p:sldLayoutId id="2147484576" r:id="rId3"/>
    <p:sldLayoutId id="2147484577" r:id="rId4"/>
    <p:sldLayoutId id="2147484578" r:id="rId5"/>
    <p:sldLayoutId id="2147484579" r:id="rId6"/>
    <p:sldLayoutId id="2147484580" r:id="rId7"/>
    <p:sldLayoutId id="2147484581" r:id="rId8"/>
    <p:sldLayoutId id="2147484582" r:id="rId9"/>
    <p:sldLayoutId id="2147484583" r:id="rId10"/>
    <p:sldLayoutId id="2147484584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Pinkston's folders\Photos\KDVA\rank bann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0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6614" name="Rectangle 6"/>
          <p:cNvSpPr>
            <a:spLocks noChangeArrowheads="1"/>
          </p:cNvSpPr>
          <p:nvPr/>
        </p:nvSpPr>
        <p:spPr bwMode="auto">
          <a:xfrm>
            <a:off x="0" y="1447800"/>
            <a:ext cx="9144000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latin typeface="Californian FB" pitchFamily="18" charset="0"/>
                <a:cs typeface="+mn-cs"/>
              </a:rPr>
              <a:t>Kentucky</a:t>
            </a:r>
          </a:p>
          <a:p>
            <a:pPr algn="ctr">
              <a:defRPr/>
            </a:pPr>
            <a:r>
              <a:rPr lang="en-US" sz="4000" b="1" dirty="0" smtClean="0">
                <a:latin typeface="Californian FB" pitchFamily="18" charset="0"/>
                <a:cs typeface="+mn-cs"/>
              </a:rPr>
              <a:t>Department of Veterans Affairs</a:t>
            </a:r>
            <a:endParaRPr lang="en-US" sz="4000" b="1" dirty="0">
              <a:latin typeface="Californian FB" pitchFamily="18" charset="0"/>
              <a:cs typeface="+mn-cs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dirty="0" smtClean="0">
                <a:latin typeface="Californian FB" pitchFamily="18" charset="0"/>
                <a:cs typeface="+mn-cs"/>
              </a:rPr>
              <a:t>Capital Planning Advisory Board Meeting</a:t>
            </a:r>
          </a:p>
          <a:p>
            <a:pPr algn="ctr">
              <a:lnSpc>
                <a:spcPct val="150000"/>
              </a:lnSpc>
              <a:defRPr/>
            </a:pPr>
            <a:r>
              <a:rPr lang="en-US" dirty="0" smtClean="0">
                <a:latin typeface="Californian FB" pitchFamily="18" charset="0"/>
                <a:cs typeface="+mn-cs"/>
              </a:rPr>
              <a:t>June 23, 2021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1800" dirty="0" smtClean="0">
                <a:latin typeface="Californian FB" pitchFamily="18" charset="0"/>
                <a:cs typeface="+mn-cs"/>
              </a:rPr>
              <a:t>Commissioner Keith L. Jackson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1800" dirty="0" smtClean="0">
                <a:latin typeface="Californian FB" pitchFamily="18" charset="0"/>
                <a:cs typeface="+mn-cs"/>
              </a:rPr>
              <a:t>Lieutenant Colonel, US Army (Ret)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8" y="0"/>
            <a:ext cx="2132464" cy="12093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86876" y="0"/>
            <a:ext cx="1557124" cy="12188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97804" y="6611779"/>
            <a:ext cx="7857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Slide 1 of 8</a:t>
            </a:r>
            <a:endParaRPr lang="en-US" sz="1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76400"/>
            <a:ext cx="8991600" cy="4233672"/>
          </a:xfrm>
        </p:spPr>
        <p:txBody>
          <a:bodyPr>
            <a:normAutofit fontScale="62500" lnSpcReduction="20000"/>
          </a:bodyPr>
          <a:lstStyle/>
          <a:p>
            <a:pPr marL="109728" indent="0" algn="ctr">
              <a:buNone/>
            </a:pPr>
            <a:r>
              <a:rPr lang="en-US" sz="2900" b="1" i="1" dirty="0" smtClean="0">
                <a:latin typeface="Californian FB" panose="0207040306080B030204" pitchFamily="18" charset="0"/>
              </a:rPr>
              <a:t>“Improving the quality of life for Kentucky’s 300,000 veterans and their families.”</a:t>
            </a:r>
          </a:p>
          <a:p>
            <a:pPr marL="393192" lvl="1" indent="0">
              <a:buNone/>
            </a:pPr>
            <a:endParaRPr lang="en-US" sz="2600" i="1" dirty="0">
              <a:latin typeface="Californian FB" panose="0207040306080B030204" pitchFamily="18" charset="0"/>
            </a:endParaRPr>
          </a:p>
          <a:p>
            <a:pPr lvl="1">
              <a:buClrTx/>
              <a:buFont typeface="Wingdings" panose="05000000000000000000" pitchFamily="2" charset="2"/>
              <a:buChar char="q"/>
            </a:pPr>
            <a:r>
              <a:rPr lang="en-US" i="1" dirty="0" smtClean="0">
                <a:latin typeface="Californian FB" panose="0207040306080B030204" pitchFamily="18" charset="0"/>
              </a:rPr>
              <a:t>“Serves Kentucky’s veterans by fostering independence, preserving dignity and providing compassionate care.”</a:t>
            </a:r>
          </a:p>
          <a:p>
            <a:pPr lvl="2">
              <a:buClrTx/>
              <a:buFont typeface="Wingdings" panose="05000000000000000000" pitchFamily="2" charset="2"/>
              <a:buChar char="Ø"/>
            </a:pPr>
            <a:r>
              <a:rPr lang="en-US" sz="2300" u="sng" dirty="0" smtClean="0">
                <a:latin typeface="Californian FB" panose="0207040306080B030204" pitchFamily="18" charset="0"/>
              </a:rPr>
              <a:t>Nursing Centers</a:t>
            </a:r>
            <a:r>
              <a:rPr lang="en-US" sz="2300" dirty="0" smtClean="0">
                <a:latin typeface="Californian FB" panose="0207040306080B030204" pitchFamily="18" charset="0"/>
              </a:rPr>
              <a:t>: manages Kentucky’s four state veterans’ nursing homes which serve the long-term nursing care needs of Kentucky’s elderly veteran population</a:t>
            </a:r>
          </a:p>
          <a:p>
            <a:pPr lvl="2">
              <a:buFont typeface="Wingdings" panose="05000000000000000000" pitchFamily="2" charset="2"/>
              <a:buChar char="q"/>
            </a:pPr>
            <a:endParaRPr lang="en-US" sz="2300" dirty="0" smtClean="0">
              <a:latin typeface="Californian FB" panose="0207040306080B030204" pitchFamily="18" charset="0"/>
            </a:endParaRPr>
          </a:p>
          <a:p>
            <a:pPr lvl="1">
              <a:buClrTx/>
              <a:buFont typeface="Wingdings" panose="05000000000000000000" pitchFamily="2" charset="2"/>
              <a:buChar char="q"/>
            </a:pPr>
            <a:r>
              <a:rPr lang="en-US" i="1" dirty="0">
                <a:latin typeface="Californian FB" panose="0207040306080B030204" pitchFamily="18" charset="0"/>
              </a:rPr>
              <a:t>“Ensures dignified internment for veterans in a sacred space that stands as a tribute to their service.”</a:t>
            </a:r>
          </a:p>
          <a:p>
            <a:pPr lvl="2">
              <a:buClrTx/>
              <a:buFont typeface="Wingdings" panose="05000000000000000000" pitchFamily="2" charset="2"/>
              <a:buChar char="Ø"/>
            </a:pPr>
            <a:r>
              <a:rPr lang="en-US" sz="2300" u="sng" dirty="0" smtClean="0">
                <a:latin typeface="Californian FB" panose="0207040306080B030204" pitchFamily="18" charset="0"/>
              </a:rPr>
              <a:t>Cemeteries</a:t>
            </a:r>
            <a:r>
              <a:rPr lang="en-US" sz="2300" dirty="0" smtClean="0">
                <a:latin typeface="Californian FB" panose="0207040306080B030204" pitchFamily="18" charset="0"/>
              </a:rPr>
              <a:t>: maintains Kentucky’s five state veterans’ cemeteries</a:t>
            </a:r>
          </a:p>
          <a:p>
            <a:pPr lvl="2">
              <a:buFont typeface="Wingdings" panose="05000000000000000000" pitchFamily="2" charset="2"/>
              <a:buChar char="q"/>
            </a:pPr>
            <a:endParaRPr lang="en-US" sz="2300" dirty="0" smtClean="0">
              <a:latin typeface="Californian FB" panose="0207040306080B030204" pitchFamily="18" charset="0"/>
            </a:endParaRPr>
          </a:p>
          <a:p>
            <a:pPr lvl="1">
              <a:buClrTx/>
              <a:buFont typeface="Wingdings" panose="05000000000000000000" pitchFamily="2" charset="2"/>
              <a:buChar char="q"/>
            </a:pPr>
            <a:r>
              <a:rPr lang="en-US" i="1" dirty="0" smtClean="0">
                <a:latin typeface="Californian FB" panose="0207040306080B030204" pitchFamily="18" charset="0"/>
              </a:rPr>
              <a:t>“Provides professional help free of charge to veterans.”</a:t>
            </a:r>
          </a:p>
          <a:p>
            <a:pPr lvl="2">
              <a:buClrTx/>
              <a:buFont typeface="Wingdings" panose="05000000000000000000" pitchFamily="2" charset="2"/>
              <a:buChar char="Ø"/>
            </a:pPr>
            <a:r>
              <a:rPr lang="en-US" sz="2300" u="sng" dirty="0" smtClean="0">
                <a:latin typeface="Californian FB" panose="0207040306080B030204" pitchFamily="18" charset="0"/>
              </a:rPr>
              <a:t>Benefits</a:t>
            </a:r>
            <a:r>
              <a:rPr lang="en-US" sz="2300" dirty="0" smtClean="0">
                <a:latin typeface="Californian FB" panose="0207040306080B030204" pitchFamily="18" charset="0"/>
              </a:rPr>
              <a:t>: assists </a:t>
            </a:r>
            <a:r>
              <a:rPr lang="en-US" sz="2300" dirty="0">
                <a:latin typeface="Californian FB" panose="0207040306080B030204" pitchFamily="18" charset="0"/>
              </a:rPr>
              <a:t>Kentucky veterans and their families in applying for federal, state, and local veterans’ </a:t>
            </a:r>
            <a:r>
              <a:rPr lang="en-US" sz="2300" dirty="0" smtClean="0">
                <a:latin typeface="Californian FB" panose="0207040306080B030204" pitchFamily="18" charset="0"/>
              </a:rPr>
              <a:t>benefits</a:t>
            </a:r>
          </a:p>
          <a:p>
            <a:pPr lvl="2">
              <a:buClrTx/>
              <a:buFont typeface="Wingdings" panose="05000000000000000000" pitchFamily="2" charset="2"/>
              <a:buChar char="Ø"/>
            </a:pPr>
            <a:r>
              <a:rPr lang="en-US" sz="2300" u="sng" dirty="0" smtClean="0">
                <a:latin typeface="Californian FB" panose="0207040306080B030204" pitchFamily="18" charset="0"/>
              </a:rPr>
              <a:t>Homeless Veterans Program</a:t>
            </a:r>
            <a:r>
              <a:rPr lang="en-US" sz="2300" dirty="0" smtClean="0">
                <a:latin typeface="Californian FB" panose="0207040306080B030204" pitchFamily="18" charset="0"/>
              </a:rPr>
              <a:t>: provides assistance to veterans who are homeless or who are at risk of becoming homeless</a:t>
            </a:r>
          </a:p>
          <a:p>
            <a:pPr lvl="2">
              <a:buClrTx/>
              <a:buFont typeface="Wingdings" panose="05000000000000000000" pitchFamily="2" charset="2"/>
              <a:buChar char="Ø"/>
            </a:pPr>
            <a:r>
              <a:rPr lang="en-US" sz="2300" u="sng" dirty="0" smtClean="0">
                <a:latin typeface="Californian FB" panose="0207040306080B030204" pitchFamily="18" charset="0"/>
              </a:rPr>
              <a:t>Women Veterans Program</a:t>
            </a:r>
            <a:r>
              <a:rPr lang="en-US" sz="2300" dirty="0" smtClean="0">
                <a:latin typeface="Californian FB" panose="0207040306080B030204" pitchFamily="18" charset="0"/>
              </a:rPr>
              <a:t>: provides advocacy and outreach for women veterans’ programs and issues and encourages and supports recognition of women veterans’ service</a:t>
            </a:r>
          </a:p>
          <a:p>
            <a:pPr lvl="2">
              <a:buClrTx/>
              <a:buFont typeface="Wingdings" panose="05000000000000000000" pitchFamily="2" charset="2"/>
              <a:buChar char="Ø"/>
            </a:pPr>
            <a:r>
              <a:rPr lang="en-US" sz="2300" u="sng" dirty="0" smtClean="0">
                <a:latin typeface="Californian FB" panose="0207040306080B030204" pitchFamily="18" charset="0"/>
              </a:rPr>
              <a:t>KyVETS Program</a:t>
            </a:r>
            <a:r>
              <a:rPr lang="en-US" sz="2300" dirty="0" smtClean="0">
                <a:latin typeface="Californian FB" panose="0207040306080B030204" pitchFamily="18" charset="0"/>
              </a:rPr>
              <a:t>: provides resources and support to assist veterans in obtaining gainful employment and training services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>
              <a:latin typeface="Californian FB" panose="0207040306080B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04268" y="609600"/>
            <a:ext cx="7239000" cy="808039"/>
          </a:xfrm>
        </p:spPr>
        <p:txBody>
          <a:bodyPr/>
          <a:lstStyle/>
          <a:p>
            <a:pPr algn="ctr"/>
            <a:r>
              <a:rPr lang="en-US" sz="4000" dirty="0" smtClean="0">
                <a:effectLst/>
                <a:latin typeface="Californian FB" panose="0207040306080B030204" pitchFamily="18" charset="0"/>
              </a:rPr>
              <a:t>KDVA At-a-Glance</a:t>
            </a:r>
            <a:r>
              <a:rPr lang="en-US" dirty="0" smtClean="0">
                <a:effectLst/>
                <a:latin typeface="Californian FB" panose="0207040306080B030204" pitchFamily="18" charset="0"/>
              </a:rPr>
              <a:t>	</a:t>
            </a:r>
            <a:endParaRPr lang="en-US" dirty="0">
              <a:effectLst/>
              <a:latin typeface="Californian FB" panose="0207040306080B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51092"/>
            <a:ext cx="2303736" cy="13064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251092"/>
            <a:ext cx="1676400" cy="13121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6600628"/>
            <a:ext cx="1178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As of June 7, 2021</a:t>
            </a:r>
            <a:endParaRPr lang="en-US" sz="1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97804" y="6600628"/>
            <a:ext cx="7857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Slide 2 of 7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421860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2400" b="1" dirty="0" smtClean="0">
                <a:latin typeface="Californian FB" panose="0207040306080B030204" pitchFamily="18" charset="0"/>
              </a:rPr>
              <a:t>KDVA request $6.7M in General and Federal Funds for Biennial-budget years 2022-24.</a:t>
            </a:r>
          </a:p>
          <a:p>
            <a:pPr marL="109728" indent="0" algn="ctr">
              <a:buNone/>
            </a:pPr>
            <a:endParaRPr lang="en-US" sz="2400" b="1" dirty="0">
              <a:latin typeface="Californian FB" panose="0207040306080B030204" pitchFamily="18" charset="0"/>
            </a:endParaRPr>
          </a:p>
          <a:p>
            <a:pPr marL="109728" indent="0" algn="ctr">
              <a:buNone/>
            </a:pPr>
            <a:r>
              <a:rPr lang="en-US" sz="2400" b="1" dirty="0" smtClean="0">
                <a:latin typeface="Californian FB" panose="0207040306080B030204" pitchFamily="18" charset="0"/>
              </a:rPr>
              <a:t>General Funds Request: $3.7M</a:t>
            </a:r>
          </a:p>
          <a:p>
            <a:pPr marL="109728" indent="0" algn="ctr">
              <a:buNone/>
            </a:pPr>
            <a:r>
              <a:rPr lang="en-US" sz="2400" b="1" dirty="0" smtClean="0">
                <a:latin typeface="Californian FB" panose="0207040306080B030204" pitchFamily="18" charset="0"/>
              </a:rPr>
              <a:t>Federal Funds Request: $3.0M</a:t>
            </a:r>
          </a:p>
          <a:p>
            <a:pPr marL="109728" indent="0" algn="ctr">
              <a:buNone/>
            </a:pPr>
            <a:r>
              <a:rPr lang="en-US" sz="2400" b="1" dirty="0" smtClean="0">
                <a:latin typeface="Californian FB" panose="0207040306080B030204" pitchFamily="18" charset="0"/>
              </a:rPr>
              <a:t>Total Request:  $6.7M</a:t>
            </a:r>
          </a:p>
          <a:p>
            <a:pPr marL="109728" indent="0" algn="ctr">
              <a:buNone/>
            </a:pPr>
            <a:r>
              <a:rPr lang="en-US" sz="1000" b="1" dirty="0" smtClean="0">
                <a:latin typeface="Californian FB" panose="0207040306080B030204" pitchFamily="18" charset="0"/>
              </a:rPr>
              <a:t>(M = Millions Dollars)</a:t>
            </a:r>
            <a:endParaRPr lang="en-US" sz="1000" b="1" dirty="0">
              <a:latin typeface="Californian FB" panose="0207040306080B030204" pitchFamily="18" charset="0"/>
            </a:endParaRPr>
          </a:p>
          <a:p>
            <a:pPr>
              <a:buClrTx/>
              <a:buFont typeface="Wingdings" panose="05000000000000000000" pitchFamily="2" charset="2"/>
              <a:buChar char="q"/>
            </a:pPr>
            <a:endParaRPr lang="en-US" sz="2400" dirty="0" smtClean="0">
              <a:latin typeface="Californian FB" panose="0207040306080B030204" pitchFamily="18" charset="0"/>
            </a:endParaRP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alifornian FB" panose="0207040306080B030204" pitchFamily="18" charset="0"/>
              </a:rPr>
              <a:t>Maintenance Pool KDVA			 	$1.6M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alifornian FB" panose="0207040306080B030204" pitchFamily="18" charset="0"/>
              </a:rPr>
              <a:t>WKVC – Heating and Cooling System		$2.1M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en-US" sz="2400" dirty="0">
                <a:latin typeface="Californian FB" panose="0207040306080B030204" pitchFamily="18" charset="0"/>
              </a:rPr>
              <a:t>KVCC – </a:t>
            </a:r>
            <a:r>
              <a:rPr lang="en-US" sz="2400" dirty="0" smtClean="0">
                <a:latin typeface="Californian FB" panose="0207040306080B030204" pitchFamily="18" charset="0"/>
              </a:rPr>
              <a:t>Raise and Realignment		 	$3.0M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5342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effectLst/>
                <a:latin typeface="Californian FB" panose="0207040306080B030204" pitchFamily="18" charset="0"/>
              </a:rPr>
              <a:t>KDVA Capital Projects</a:t>
            </a:r>
            <a:br>
              <a:rPr lang="en-US" sz="4000" dirty="0" smtClean="0">
                <a:effectLst/>
                <a:latin typeface="Californian FB" panose="0207040306080B030204" pitchFamily="18" charset="0"/>
              </a:rPr>
            </a:br>
            <a:r>
              <a:rPr lang="en-US" sz="4000" dirty="0" smtClean="0">
                <a:effectLst/>
                <a:latin typeface="Californian FB" panose="0207040306080B030204" pitchFamily="18" charset="0"/>
              </a:rPr>
              <a:t>2022-2024</a:t>
            </a:r>
            <a:endParaRPr lang="en-US" sz="4000" dirty="0">
              <a:effectLst/>
              <a:latin typeface="Californian FB" panose="0207040306080B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74638"/>
            <a:ext cx="2071620" cy="11748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274638"/>
            <a:ext cx="1600200" cy="12510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6600628"/>
            <a:ext cx="1178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As of June 7, 2021</a:t>
            </a:r>
            <a:endParaRPr lang="en-US" sz="1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97804" y="6600628"/>
            <a:ext cx="7857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Slide 3 of 8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5143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sz="2400" b="1" dirty="0" smtClean="0">
                <a:latin typeface="Californian FB" panose="0207040306080B030204" pitchFamily="18" charset="0"/>
              </a:rPr>
              <a:t>General Funds Request: $1.6M</a:t>
            </a:r>
          </a:p>
          <a:p>
            <a:pPr marL="109728" indent="0">
              <a:buNone/>
            </a:pPr>
            <a:r>
              <a:rPr lang="en-US" sz="2400" b="1" dirty="0">
                <a:latin typeface="Californian FB" panose="0207040306080B030204" pitchFamily="18" charset="0"/>
              </a:rPr>
              <a:t>Impact on operational budget: Yes</a:t>
            </a:r>
          </a:p>
          <a:p>
            <a:pPr marL="109728" indent="0">
              <a:buNone/>
            </a:pPr>
            <a:endParaRPr lang="en-US" sz="2400" b="1" dirty="0" smtClean="0">
              <a:latin typeface="Californian FB" panose="0207040306080B030204" pitchFamily="18" charset="0"/>
            </a:endParaRPr>
          </a:p>
          <a:p>
            <a:pPr marL="109728" indent="0">
              <a:buNone/>
            </a:pPr>
            <a:r>
              <a:rPr lang="en-US" sz="2400" b="1" dirty="0" smtClean="0">
                <a:latin typeface="Californian FB" panose="0207040306080B030204" pitchFamily="18" charset="0"/>
              </a:rPr>
              <a:t>Request maintenance funds to support 24/7 operations of four (4) veterans centers and five (5) state cemeteries.  Maintenance funds are used for building/ground maintenance, and repairs and replacement of equipment.  Impact of funding:</a:t>
            </a:r>
          </a:p>
          <a:p>
            <a:pPr marL="109728" indent="0">
              <a:buNone/>
            </a:pPr>
            <a:endParaRPr lang="en-US" sz="2400" b="1" dirty="0">
              <a:latin typeface="Californian FB" panose="0207040306080B030204" pitchFamily="18" charset="0"/>
            </a:endParaRP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en-US" sz="2400" dirty="0">
                <a:latin typeface="Californian FB" panose="0207040306080B030204" pitchFamily="18" charset="0"/>
              </a:rPr>
              <a:t>Meet federal, state and VA health and safety </a:t>
            </a:r>
            <a:r>
              <a:rPr lang="en-US" sz="2400" dirty="0" smtClean="0">
                <a:latin typeface="Californian FB" panose="0207040306080B030204" pitchFamily="18" charset="0"/>
              </a:rPr>
              <a:t>standards.</a:t>
            </a:r>
            <a:endParaRPr lang="en-US" sz="2400" dirty="0">
              <a:latin typeface="Californian FB" panose="0207040306080B030204" pitchFamily="18" charset="0"/>
            </a:endParaRP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en-US" sz="2400" dirty="0">
                <a:latin typeface="Californian FB" panose="0207040306080B030204" pitchFamily="18" charset="0"/>
              </a:rPr>
              <a:t>Repair/extend life of aging equipment and facilities.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en-US" sz="2400" dirty="0">
                <a:latin typeface="Californian FB" panose="0207040306080B030204" pitchFamily="18" charset="0"/>
              </a:rPr>
              <a:t>Ensure safe environment and facilities for employees, residents and visitors at veterans centers and state </a:t>
            </a:r>
            <a:r>
              <a:rPr lang="en-US" sz="2400" dirty="0" smtClean="0">
                <a:latin typeface="Californian FB" panose="0207040306080B030204" pitchFamily="18" charset="0"/>
              </a:rPr>
              <a:t>cemeteries.</a:t>
            </a:r>
            <a:endParaRPr lang="en-US" sz="2400" dirty="0">
              <a:latin typeface="Californian FB" panose="0207040306080B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5342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effectLst/>
                <a:latin typeface="Californian FB" panose="0207040306080B030204" pitchFamily="18" charset="0"/>
              </a:rPr>
              <a:t>Maintenance Pool KDVA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74638"/>
            <a:ext cx="2071620" cy="11748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274638"/>
            <a:ext cx="1600200" cy="12510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6600628"/>
            <a:ext cx="1178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As of June 7, 2021</a:t>
            </a:r>
            <a:endParaRPr lang="en-US" sz="1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97804" y="6600628"/>
            <a:ext cx="7857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Slide 4 of 8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80194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sz="2400" b="1" dirty="0" smtClean="0">
                <a:latin typeface="Californian FB" panose="0207040306080B030204" pitchFamily="18" charset="0"/>
              </a:rPr>
              <a:t>General Funds Request: $2.1M</a:t>
            </a:r>
          </a:p>
          <a:p>
            <a:pPr marL="109728" indent="0">
              <a:buNone/>
            </a:pPr>
            <a:r>
              <a:rPr lang="en-US" sz="2400" b="1" dirty="0">
                <a:latin typeface="Californian FB" panose="0207040306080B030204" pitchFamily="18" charset="0"/>
              </a:rPr>
              <a:t>Impact on operational budget: Yes</a:t>
            </a:r>
          </a:p>
          <a:p>
            <a:pPr marL="109728" indent="0">
              <a:buNone/>
            </a:pPr>
            <a:endParaRPr lang="en-US" sz="2400" b="1" dirty="0" smtClean="0">
              <a:latin typeface="Californian FB" panose="0207040306080B030204" pitchFamily="18" charset="0"/>
            </a:endParaRPr>
          </a:p>
          <a:p>
            <a:pPr marL="109728" indent="0">
              <a:buNone/>
            </a:pPr>
            <a:r>
              <a:rPr lang="en-US" sz="2400" b="1" dirty="0" smtClean="0">
                <a:latin typeface="Californian FB" panose="0207040306080B030204" pitchFamily="18" charset="0"/>
              </a:rPr>
              <a:t>Replacement of two (2) cooling towers at end of 20-year life expectancy.  Current towers are 19 and 20 years old, respectfully.  Cooling towers are used for heating, ventilation and air conditioning (HVAC).  Impact of funding:</a:t>
            </a:r>
          </a:p>
          <a:p>
            <a:pPr marL="109728" indent="0">
              <a:buNone/>
            </a:pPr>
            <a:endParaRPr lang="en-US" sz="2400" b="1" dirty="0">
              <a:latin typeface="Californian FB" panose="0207040306080B030204" pitchFamily="18" charset="0"/>
            </a:endParaRP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alifornian FB" panose="0207040306080B030204" pitchFamily="18" charset="0"/>
              </a:rPr>
              <a:t>Meet Medicaid, Medicare Services and Veterans Administrations health and safety standards.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alifornian FB" panose="0207040306080B030204" pitchFamily="18" charset="0"/>
              </a:rPr>
              <a:t>Meet Title 38, Sec. 51.200 and 902 KAR 20:310 standards.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en-US" sz="2400" dirty="0">
                <a:latin typeface="Californian FB" panose="0207040306080B030204" pitchFamily="18" charset="0"/>
              </a:rPr>
              <a:t>Ensure </a:t>
            </a:r>
            <a:r>
              <a:rPr lang="en-US" sz="2400" dirty="0" smtClean="0">
                <a:latin typeface="Californian FB" panose="0207040306080B030204" pitchFamily="18" charset="0"/>
              </a:rPr>
              <a:t>safe and healthy environment </a:t>
            </a:r>
            <a:r>
              <a:rPr lang="en-US" sz="2400" dirty="0">
                <a:latin typeface="Californian FB" panose="0207040306080B030204" pitchFamily="18" charset="0"/>
              </a:rPr>
              <a:t>for </a:t>
            </a:r>
            <a:r>
              <a:rPr lang="en-US" sz="2400" dirty="0" smtClean="0">
                <a:latin typeface="Californian FB" panose="0207040306080B030204" pitchFamily="18" charset="0"/>
              </a:rPr>
              <a:t>employees and veteran residents.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5342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400" b="0" dirty="0">
                <a:solidFill>
                  <a:prstClr val="black"/>
                </a:solidFill>
                <a:effectLst/>
                <a:latin typeface="Californian FB" panose="0207040306080B030204" pitchFamily="18" charset="0"/>
                <a:ea typeface="+mn-ea"/>
                <a:cs typeface="+mn-cs"/>
              </a:rPr>
              <a:t>WKVC – Heating and Cooling System</a:t>
            </a:r>
            <a:endParaRPr lang="en-US" sz="2800" dirty="0">
              <a:effectLst/>
              <a:latin typeface="Californian FB" panose="0207040306080B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74638"/>
            <a:ext cx="2071620" cy="11748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274638"/>
            <a:ext cx="1600200" cy="12510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6600628"/>
            <a:ext cx="1178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As of June 7, 2021</a:t>
            </a:r>
            <a:endParaRPr lang="en-US" sz="1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97804" y="6600628"/>
            <a:ext cx="7857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Slide 5 of 8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45644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400" b="1" dirty="0" smtClean="0">
                <a:latin typeface="Californian FB" panose="0207040306080B030204" pitchFamily="18" charset="0"/>
              </a:rPr>
              <a:t>Federa</a:t>
            </a:r>
            <a:r>
              <a:rPr lang="en-US" sz="2400" b="1" dirty="0">
                <a:latin typeface="Californian FB" panose="0207040306080B030204" pitchFamily="18" charset="0"/>
              </a:rPr>
              <a:t>l</a:t>
            </a:r>
            <a:r>
              <a:rPr lang="en-US" sz="2400" b="1" dirty="0" smtClean="0">
                <a:latin typeface="Californian FB" panose="0207040306080B030204" pitchFamily="18" charset="0"/>
              </a:rPr>
              <a:t> Funds Request: $3M</a:t>
            </a:r>
          </a:p>
          <a:p>
            <a:pPr marL="109728" indent="0">
              <a:buNone/>
            </a:pPr>
            <a:r>
              <a:rPr lang="en-US" sz="2400" b="1" dirty="0">
                <a:latin typeface="Californian FB" panose="0207040306080B030204" pitchFamily="18" charset="0"/>
              </a:rPr>
              <a:t>Impact on operational budget: Yes</a:t>
            </a:r>
          </a:p>
          <a:p>
            <a:pPr marL="109728" indent="0">
              <a:buNone/>
            </a:pPr>
            <a:endParaRPr lang="en-US" sz="2400" b="1" dirty="0" smtClean="0">
              <a:latin typeface="Californian FB" panose="0207040306080B030204" pitchFamily="18" charset="0"/>
            </a:endParaRPr>
          </a:p>
          <a:p>
            <a:pPr marL="109728" indent="0">
              <a:buNone/>
            </a:pPr>
            <a:r>
              <a:rPr lang="en-US" sz="2400" b="1" dirty="0" smtClean="0">
                <a:latin typeface="Californian FB" panose="0207040306080B030204" pitchFamily="18" charset="0"/>
              </a:rPr>
              <a:t>Request Operational and Maintenance (O&amp;M) Federal Grant, through the National Cemeteries Administration (NCA), to raise and realign gravesites (headstones &amp; markers), provide turf rehabilitation and restore headstones.  Impact of funding:</a:t>
            </a:r>
          </a:p>
          <a:p>
            <a:pPr marL="109728" indent="0">
              <a:buNone/>
            </a:pPr>
            <a:endParaRPr lang="en-US" sz="2400" b="1" dirty="0">
              <a:latin typeface="Californian FB" panose="0207040306080B030204" pitchFamily="18" charset="0"/>
            </a:endParaRP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alifornian FB" panose="0207040306080B030204" pitchFamily="18" charset="0"/>
              </a:rPr>
              <a:t>Restoration of eight of 14 sections (4,150 Burial Plots).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alifornian FB" panose="0207040306080B030204" pitchFamily="18" charset="0"/>
              </a:rPr>
              <a:t>Meets NCA, VA and KRS 40.315 regulations and standards.</a:t>
            </a:r>
          </a:p>
          <a:p>
            <a:pPr>
              <a:buClrTx/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alifornian FB" panose="0207040306080B030204" pitchFamily="18" charset="0"/>
              </a:rPr>
              <a:t>100% NCA funded project – No cost to KDVA.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5342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effectLst/>
                <a:latin typeface="Californian FB" panose="0207040306080B030204" pitchFamily="18" charset="0"/>
              </a:rPr>
              <a:t>KVCC – Raise and Realignment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74638"/>
            <a:ext cx="2071620" cy="11748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274638"/>
            <a:ext cx="1600200" cy="12510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6600628"/>
            <a:ext cx="11785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As of June 7, 2021</a:t>
            </a:r>
            <a:endParaRPr lang="en-US" sz="1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97804" y="6600628"/>
            <a:ext cx="7857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Slide 6 of 8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16516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4217" y="26670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alifornian FB" panose="0207040306080B030204" pitchFamily="18" charset="0"/>
              </a:rPr>
              <a:t>Questions/Comments from CPA Board</a:t>
            </a:r>
            <a:endParaRPr lang="en-US" sz="3200" dirty="0">
              <a:latin typeface="Californian FB" panose="0207040306080B030204" pitchFamily="18" charset="0"/>
            </a:endParaRPr>
          </a:p>
        </p:txBody>
      </p:sp>
      <p:sp>
        <p:nvSpPr>
          <p:cNvPr id="2" name="AutoShape 2" descr="Image result for facebook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08393"/>
            <a:ext cx="2620607" cy="14861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3765" y="246705"/>
            <a:ext cx="1922017" cy="150266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297804" y="6611779"/>
            <a:ext cx="7857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Slide 7 of 8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14089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Pinkston's folders\Photos\KDVA\rank bann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0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6614" name="Rectangle 6"/>
          <p:cNvSpPr>
            <a:spLocks noChangeArrowheads="1"/>
          </p:cNvSpPr>
          <p:nvPr/>
        </p:nvSpPr>
        <p:spPr bwMode="auto">
          <a:xfrm>
            <a:off x="0" y="1447800"/>
            <a:ext cx="9144000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fornian FB" pitchFamily="18" charset="0"/>
                <a:ea typeface="+mn-ea"/>
                <a:cs typeface="Arial" charset="0"/>
              </a:rPr>
              <a:t>Kentucky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fornian FB" pitchFamily="18" charset="0"/>
                <a:ea typeface="+mn-ea"/>
                <a:cs typeface="Arial" charset="0"/>
              </a:rPr>
              <a:t>Department of Veterans Affairs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fornian FB" pitchFamily="18" charset="0"/>
              <a:ea typeface="+mn-ea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fornian FB" pitchFamily="18" charset="0"/>
                <a:ea typeface="+mn-ea"/>
                <a:cs typeface="Arial" charset="0"/>
              </a:rPr>
              <a:t>Capital Planning Advisory Board Meeting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fornian FB" pitchFamily="18" charset="0"/>
                <a:ea typeface="+mn-ea"/>
                <a:cs typeface="Arial" charset="0"/>
              </a:rPr>
              <a:t>June 23, 2021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fornian FB" pitchFamily="18" charset="0"/>
                <a:ea typeface="+mn-ea"/>
                <a:cs typeface="Arial" charset="0"/>
              </a:rPr>
              <a:t>Commissioner Keith L. Jackson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fornian FB" pitchFamily="18" charset="0"/>
                <a:ea typeface="+mn-ea"/>
                <a:cs typeface="Arial" charset="0"/>
              </a:rPr>
              <a:t>Lieutenant Colonel, US Army (Ret)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8" y="0"/>
            <a:ext cx="2132464" cy="12093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86876" y="0"/>
            <a:ext cx="1557124" cy="12188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97804" y="6611779"/>
            <a:ext cx="7857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Slide 8 of 8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4565086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27841</TotalTime>
  <Words>656</Words>
  <Application>Microsoft Office PowerPoint</Application>
  <PresentationFormat>On-screen Show (4:3)</PresentationFormat>
  <Paragraphs>86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Californian FB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PowerPoint Presentation</vt:lpstr>
      <vt:lpstr>KDVA At-a-Glance </vt:lpstr>
      <vt:lpstr>KDVA Capital Projects 2022-2024</vt:lpstr>
      <vt:lpstr>Maintenance Pool KDVA</vt:lpstr>
      <vt:lpstr>WKVC – Heating and Cooling System</vt:lpstr>
      <vt:lpstr>KVCC – Raise and Realignment</vt:lpstr>
      <vt:lpstr>PowerPoint Presentation</vt:lpstr>
      <vt:lpstr>PowerPoint Presentation</vt:lpstr>
    </vt:vector>
  </TitlesOfParts>
  <Company>KDVA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melissa.hall</dc:creator>
  <cp:lastModifiedBy>Allen, Whitney P (KDVA)</cp:lastModifiedBy>
  <cp:revision>2454</cp:revision>
  <cp:lastPrinted>2019-07-02T21:19:20Z</cp:lastPrinted>
  <dcterms:created xsi:type="dcterms:W3CDTF">2003-03-11T19:56:39Z</dcterms:created>
  <dcterms:modified xsi:type="dcterms:W3CDTF">2021-06-04T19:27:54Z</dcterms:modified>
</cp:coreProperties>
</file>