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A7F98C-2686-42C0-9D03-46716DBBCC60}"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327056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7F98C-2686-42C0-9D03-46716DBBCC60}"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131352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7F98C-2686-42C0-9D03-46716DBBCC60}"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353919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7F98C-2686-42C0-9D03-46716DBBCC60}"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85549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A7F98C-2686-42C0-9D03-46716DBBCC60}"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93038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A7F98C-2686-42C0-9D03-46716DBBCC60}"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32117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A7F98C-2686-42C0-9D03-46716DBBCC60}" type="datetimeFigureOut">
              <a:rPr lang="en-US" smtClean="0"/>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265966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A7F98C-2686-42C0-9D03-46716DBBCC60}" type="datetimeFigureOut">
              <a:rPr lang="en-US" smtClean="0"/>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68274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7F98C-2686-42C0-9D03-46716DBBCC60}" type="datetimeFigureOut">
              <a:rPr lang="en-US" smtClean="0"/>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234251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A7F98C-2686-42C0-9D03-46716DBBCC60}"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80933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A7F98C-2686-42C0-9D03-46716DBBCC60}"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7C3CF-A772-487D-8FD2-BD1473ED5AD3}" type="slidenum">
              <a:rPr lang="en-US" smtClean="0"/>
              <a:t>‹#›</a:t>
            </a:fld>
            <a:endParaRPr lang="en-US"/>
          </a:p>
        </p:txBody>
      </p:sp>
    </p:spTree>
    <p:extLst>
      <p:ext uri="{BB962C8B-B14F-4D97-AF65-F5344CB8AC3E}">
        <p14:creationId xmlns:p14="http://schemas.microsoft.com/office/powerpoint/2010/main" val="124768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7F98C-2686-42C0-9D03-46716DBBCC60}" type="datetimeFigureOut">
              <a:rPr lang="en-US" smtClean="0"/>
              <a:t>5/19/2021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7C3CF-A772-487D-8FD2-BD1473ED5AD3}" type="slidenum">
              <a:rPr lang="en-US" smtClean="0"/>
              <a:t>‹#›</a:t>
            </a:fld>
            <a:endParaRPr lang="en-US"/>
          </a:p>
        </p:txBody>
      </p:sp>
    </p:spTree>
    <p:extLst>
      <p:ext uri="{BB962C8B-B14F-4D97-AF65-F5344CB8AC3E}">
        <p14:creationId xmlns:p14="http://schemas.microsoft.com/office/powerpoint/2010/main" val="280059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31605" r="13604"/>
          <a:stretch/>
        </p:blipFill>
        <p:spPr>
          <a:xfrm>
            <a:off x="5513832" y="0"/>
            <a:ext cx="6678168" cy="6858000"/>
          </a:xfrm>
          <a:prstGeom prst="rect">
            <a:avLst/>
          </a:prstGeom>
        </p:spPr>
      </p:pic>
      <p:sp>
        <p:nvSpPr>
          <p:cNvPr id="5" name="Freeform 4"/>
          <p:cNvSpPr/>
          <p:nvPr/>
        </p:nvSpPr>
        <p:spPr>
          <a:xfrm>
            <a:off x="3410712" y="-9144"/>
            <a:ext cx="4526280" cy="6867144"/>
          </a:xfrm>
          <a:custGeom>
            <a:avLst/>
            <a:gdLst>
              <a:gd name="connsiteX0" fmla="*/ 0 w 4526280"/>
              <a:gd name="connsiteY0" fmla="*/ 0 h 6894576"/>
              <a:gd name="connsiteX1" fmla="*/ 0 w 4526280"/>
              <a:gd name="connsiteY1" fmla="*/ 6894576 h 6894576"/>
              <a:gd name="connsiteX2" fmla="*/ 2295144 w 4526280"/>
              <a:gd name="connsiteY2" fmla="*/ 6894576 h 6894576"/>
              <a:gd name="connsiteX3" fmla="*/ 4526280 w 4526280"/>
              <a:gd name="connsiteY3" fmla="*/ 0 h 6894576"/>
              <a:gd name="connsiteX4" fmla="*/ 0 w 4526280"/>
              <a:gd name="connsiteY4" fmla="*/ 0 h 689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280" h="6894576">
                <a:moveTo>
                  <a:pt x="0" y="0"/>
                </a:moveTo>
                <a:lnTo>
                  <a:pt x="0" y="6894576"/>
                </a:lnTo>
                <a:lnTo>
                  <a:pt x="2295144" y="6894576"/>
                </a:lnTo>
                <a:lnTo>
                  <a:pt x="4526280" y="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96" y="4892625"/>
            <a:ext cx="4385383" cy="1704617"/>
          </a:xfrm>
          <a:prstGeom prst="rect">
            <a:avLst/>
          </a:prstGeom>
        </p:spPr>
      </p:pic>
      <p:sp>
        <p:nvSpPr>
          <p:cNvPr id="7" name="Rectangle 6"/>
          <p:cNvSpPr/>
          <p:nvPr/>
        </p:nvSpPr>
        <p:spPr>
          <a:xfrm>
            <a:off x="340246" y="329705"/>
            <a:ext cx="6872451" cy="2066720"/>
          </a:xfrm>
          <a:prstGeom prst="rect">
            <a:avLst/>
          </a:prstGeom>
        </p:spPr>
        <p:txBody>
          <a:bodyPr wrap="square">
            <a:spAutoFit/>
          </a:bodyPr>
          <a:lstStyle/>
          <a:p>
            <a:pPr>
              <a:lnSpc>
                <a:spcPts val="5400"/>
              </a:lnSpc>
            </a:pPr>
            <a:r>
              <a:rPr lang="en-US" sz="4800" b="1" dirty="0" smtClean="0">
                <a:latin typeface="Arial" panose="020B0604020202020204" pitchFamily="34" charset="0"/>
                <a:cs typeface="Arial" panose="020B0604020202020204" pitchFamily="34" charset="0"/>
              </a:rPr>
              <a:t>Capital Planning </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Advisory Board</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May 20, 2021</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408" y="6112982"/>
            <a:ext cx="1950720" cy="557348"/>
          </a:xfrm>
          <a:prstGeom prst="rect">
            <a:avLst/>
          </a:prstGeom>
        </p:spPr>
      </p:pic>
    </p:spTree>
    <p:extLst>
      <p:ext uri="{BB962C8B-B14F-4D97-AF65-F5344CB8AC3E}">
        <p14:creationId xmlns:p14="http://schemas.microsoft.com/office/powerpoint/2010/main" val="20618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09288"/>
            <a:ext cx="12192000" cy="3487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0" y="6718300"/>
            <a:ext cx="12192000" cy="6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portal.ketcloud.ket.org/20200124115517/Transmitter_350x250.jpg"/>
          <p:cNvPicPr>
            <a:picLocks noChangeAspect="1" noChangeArrowheads="1"/>
          </p:cNvPicPr>
          <p:nvPr/>
        </p:nvPicPr>
        <p:blipFill rotWithShape="1">
          <a:blip r:embed="rId2">
            <a:extLst>
              <a:ext uri="{28A0092B-C50C-407E-A947-70E740481C1C}">
                <a14:useLocalDpi xmlns:a14="http://schemas.microsoft.com/office/drawing/2010/main" val="0"/>
              </a:ext>
            </a:extLst>
          </a:blip>
          <a:srcRect l="44160" r="8938"/>
          <a:stretch/>
        </p:blipFill>
        <p:spPr bwMode="auto">
          <a:xfrm>
            <a:off x="9272138" y="2385065"/>
            <a:ext cx="2311232" cy="3519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white flag&#10;&#10;Description automatically generated with medium confidence">
            <a:extLst>
              <a:ext uri="{FF2B5EF4-FFF2-40B4-BE49-F238E27FC236}">
                <a16:creationId xmlns:a16="http://schemas.microsoft.com/office/drawing/2014/main" id="{8F63F9BB-B7CC-49D4-A2BF-65D1ED8473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6538" y="438912"/>
            <a:ext cx="3100257" cy="1526413"/>
          </a:xfrm>
          <a:prstGeom prst="rect">
            <a:avLst/>
          </a:prstGeom>
        </p:spPr>
      </p:pic>
      <p:sp>
        <p:nvSpPr>
          <p:cNvPr id="6" name="Rectangle 5"/>
          <p:cNvSpPr/>
          <p:nvPr/>
        </p:nvSpPr>
        <p:spPr>
          <a:xfrm>
            <a:off x="649224" y="3233900"/>
            <a:ext cx="8668512" cy="2862322"/>
          </a:xfrm>
          <a:prstGeom prst="rect">
            <a:avLst/>
          </a:prstGeom>
        </p:spPr>
        <p:txBody>
          <a:bodyPr wrap="square">
            <a:spAutoFit/>
          </a:bodyPr>
          <a:lstStyle/>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Provides localized and targeted public safety alerts to help protect life and property.</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Enables unified and interoperable statewide emergency communications.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sz="500" dirty="0" smtClean="0">
              <a:latin typeface="Arial" panose="020B0604020202020204" pitchFamily="34" charset="0"/>
              <a:cs typeface="Arial" panose="020B0604020202020204" pitchFamily="34" charset="0"/>
            </a:endParaRPr>
          </a:p>
          <a:p>
            <a:pPr marL="457200"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Network Center and 16 transmission sites provide reliable, redundant infrastructure for public safety 24/7/365.</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t>
            </a:r>
          </a:p>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As the only statewide broadcast network, KET will:</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sz="500" dirty="0" smtClean="0">
              <a:latin typeface="Arial" panose="020B0604020202020204" pitchFamily="34" charset="0"/>
              <a:cs typeface="Arial" panose="020B0604020202020204" pitchFamily="34" charset="0"/>
            </a:endParaRPr>
          </a:p>
          <a:p>
            <a:pPr marL="457200"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Support local TV and radio broadcasters with a source feed for their alerts.</a:t>
            </a:r>
          </a:p>
          <a:p>
            <a:pPr marL="457200"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Strengthen connectivity between alert originators and message disseminators.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Advanced alerting services are possible with </a:t>
            </a:r>
            <a:r>
              <a:rPr lang="en-US" sz="1600" dirty="0" err="1" smtClean="0">
                <a:latin typeface="Arial" panose="020B0604020202020204" pitchFamily="34" charset="0"/>
                <a:cs typeface="Arial" panose="020B0604020202020204" pitchFamily="34" charset="0"/>
              </a:rPr>
              <a:t>NextGenTV</a:t>
            </a:r>
            <a:r>
              <a:rPr lang="en-US" sz="1600" dirty="0" smtClean="0">
                <a:latin typeface="Arial" panose="020B0604020202020204" pitchFamily="34" charset="0"/>
                <a:cs typeface="Arial" panose="020B0604020202020204" pitchFamily="34" charset="0"/>
              </a:rPr>
              <a:t>/ATSC 3.0 broadcasting.</a:t>
            </a:r>
            <a:endParaRPr lang="en-US" sz="1600" dirty="0">
              <a:latin typeface="Arial" panose="020B0604020202020204" pitchFamily="34" charset="0"/>
              <a:cs typeface="Arial" panose="020B0604020202020204" pitchFamily="34" charset="0"/>
            </a:endParaRPr>
          </a:p>
        </p:txBody>
      </p:sp>
      <p:sp>
        <p:nvSpPr>
          <p:cNvPr id="8" name="Rectangle 7"/>
          <p:cNvSpPr/>
          <p:nvPr/>
        </p:nvSpPr>
        <p:spPr>
          <a:xfrm>
            <a:off x="393192" y="2273625"/>
            <a:ext cx="8513064"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Kentucky Local Emergency Alert System </a:t>
            </a: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(ATSC 3.0 Conversion Phase 2): $1,500,000</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76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09288"/>
            <a:ext cx="12192000" cy="3487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0" y="6718300"/>
            <a:ext cx="12192000" cy="6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96" y="233075"/>
            <a:ext cx="3976154" cy="1938086"/>
          </a:xfrm>
          <a:prstGeom prst="rect">
            <a:avLst/>
          </a:prstGeom>
        </p:spPr>
      </p:pic>
      <p:sp>
        <p:nvSpPr>
          <p:cNvPr id="8" name="Rectangle 7"/>
          <p:cNvSpPr/>
          <p:nvPr/>
        </p:nvSpPr>
        <p:spPr>
          <a:xfrm>
            <a:off x="393192" y="2273625"/>
            <a:ext cx="11798808" cy="461665"/>
          </a:xfrm>
          <a:prstGeom prst="rect">
            <a:avLst/>
          </a:prstGeom>
        </p:spPr>
        <p:txBody>
          <a:bodyPr wrap="square">
            <a:spAutoFit/>
          </a:bodyPr>
          <a:lstStyle/>
          <a:p>
            <a:r>
              <a:rPr lang="en-US" sz="2400" b="1" spc="-100" dirty="0" smtClean="0">
                <a:latin typeface="Arial" panose="020B0604020202020204" pitchFamily="34" charset="0"/>
                <a:cs typeface="Arial" panose="020B0604020202020204" pitchFamily="34" charset="0"/>
              </a:rPr>
              <a:t>Office of Vocational Rehabilitation (OVR) Case Management System: $4,620,000</a:t>
            </a:r>
            <a:endParaRPr lang="en-US" sz="2000" b="1" spc="-100" dirty="0">
              <a:latin typeface="Arial" panose="020B0604020202020204" pitchFamily="34" charset="0"/>
              <a:cs typeface="Arial" panose="020B0604020202020204" pitchFamily="34" charset="0"/>
            </a:endParaRPr>
          </a:p>
        </p:txBody>
      </p:sp>
      <p:sp>
        <p:nvSpPr>
          <p:cNvPr id="9" name="Rectangle 8"/>
          <p:cNvSpPr/>
          <p:nvPr/>
        </p:nvSpPr>
        <p:spPr>
          <a:xfrm>
            <a:off x="646176" y="2837754"/>
            <a:ext cx="11292840" cy="3339376"/>
          </a:xfrm>
          <a:prstGeom prst="rect">
            <a:avLst/>
          </a:prstGeom>
        </p:spPr>
        <p:txBody>
          <a:bodyPr wrap="square">
            <a:spAutoFit/>
          </a:bodyPr>
          <a:lstStyle/>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Single case management system for 350 staff in 41 offices statewide; currently managing 44,000 individual cases across Kentucky</a:t>
            </a:r>
            <a:br>
              <a:rPr lang="en-US" sz="1600" dirty="0" smtClean="0">
                <a:latin typeface="Arial" panose="020B0604020202020204" pitchFamily="34" charset="0"/>
                <a:cs typeface="Arial" panose="020B0604020202020204" pitchFamily="34" charset="0"/>
              </a:rPr>
            </a:br>
            <a:endParaRPr lang="en-US" sz="7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Enable staff to efficiently manage all aspects of OVR services administration and tracking from initial service and assessment through Individual Plan for Employment and post-employment follow-up</a:t>
            </a:r>
            <a:br>
              <a:rPr lang="en-US" sz="1600" dirty="0" smtClean="0">
                <a:latin typeface="Arial" panose="020B0604020202020204" pitchFamily="34" charset="0"/>
                <a:cs typeface="Arial" panose="020B0604020202020204" pitchFamily="34" charset="0"/>
              </a:rPr>
            </a:br>
            <a:endParaRPr lang="en-US" sz="7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Establish electronic record abilities eliminating the need to maintain both digital and paper files; includes the capability for electronic signatures</a:t>
            </a:r>
            <a:br>
              <a:rPr lang="en-US" sz="1600" dirty="0" smtClean="0">
                <a:latin typeface="Arial" panose="020B0604020202020204" pitchFamily="34" charset="0"/>
                <a:cs typeface="Arial" panose="020B0604020202020204" pitchFamily="34" charset="0"/>
              </a:rPr>
            </a:br>
            <a:endParaRPr lang="en-US" sz="7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Produce both automated and ad-hoc reporting capabilities to meet Federal, State, Cabinet &amp; Agency reporting guidelines and strategic objectives</a:t>
            </a:r>
            <a:br>
              <a:rPr lang="en-US" sz="1600" dirty="0" smtClean="0">
                <a:latin typeface="Arial" panose="020B0604020202020204" pitchFamily="34" charset="0"/>
                <a:cs typeface="Arial" panose="020B0604020202020204" pitchFamily="34" charset="0"/>
              </a:rPr>
            </a:br>
            <a:endParaRPr lang="en-US" sz="7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Enable secure data sharing as applicable with </a:t>
            </a:r>
            <a:r>
              <a:rPr lang="en-US" sz="1600" dirty="0" smtClean="0">
                <a:latin typeface="Arial" panose="020B0604020202020204" pitchFamily="34" charset="0"/>
                <a:cs typeface="Arial" panose="020B0604020202020204" pitchFamily="34" charset="0"/>
              </a:rPr>
              <a:t>KY </a:t>
            </a:r>
            <a:r>
              <a:rPr lang="en-US" sz="1600" dirty="0" smtClean="0">
                <a:latin typeface="Arial" panose="020B0604020202020204" pitchFamily="34" charset="0"/>
                <a:cs typeface="Arial" panose="020B0604020202020204" pitchFamily="34" charset="0"/>
              </a:rPr>
              <a:t>Statistics, Adult Education, Social Security Administration, Career Development Offices, etc.</a:t>
            </a:r>
            <a:br>
              <a:rPr lang="en-US" sz="1600" dirty="0" smtClean="0">
                <a:latin typeface="Arial" panose="020B0604020202020204" pitchFamily="34" charset="0"/>
                <a:cs typeface="Arial" panose="020B0604020202020204" pitchFamily="34" charset="0"/>
              </a:rPr>
            </a:br>
            <a:endParaRPr lang="en-US" sz="7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Request for Proposal (RFP) has been written and ready for submission to Finance Procurement Office</a:t>
            </a:r>
          </a:p>
        </p:txBody>
      </p:sp>
    </p:spTree>
    <p:extLst>
      <p:ext uri="{BB962C8B-B14F-4D97-AF65-F5344CB8AC3E}">
        <p14:creationId xmlns:p14="http://schemas.microsoft.com/office/powerpoint/2010/main" val="74539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09288"/>
            <a:ext cx="12192000" cy="3487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0" y="6718300"/>
            <a:ext cx="12192000" cy="6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96" y="233075"/>
            <a:ext cx="3976154" cy="1938086"/>
          </a:xfrm>
          <a:prstGeom prst="rect">
            <a:avLst/>
          </a:prstGeom>
        </p:spPr>
      </p:pic>
      <p:sp>
        <p:nvSpPr>
          <p:cNvPr id="8" name="Rectangle 7"/>
          <p:cNvSpPr/>
          <p:nvPr/>
        </p:nvSpPr>
        <p:spPr>
          <a:xfrm>
            <a:off x="393192" y="2273625"/>
            <a:ext cx="11798808"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Labor Market Data Technologies for Job Matching</a:t>
            </a:r>
            <a:r>
              <a:rPr lang="en-US" sz="2400" b="1">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$3,318,000</a:t>
            </a:r>
            <a:endParaRPr lang="en-US" sz="2000" b="1" dirty="0">
              <a:latin typeface="Arial" panose="020B0604020202020204" pitchFamily="34" charset="0"/>
              <a:cs typeface="Arial" panose="020B0604020202020204" pitchFamily="34" charset="0"/>
            </a:endParaRPr>
          </a:p>
        </p:txBody>
      </p:sp>
      <p:sp>
        <p:nvSpPr>
          <p:cNvPr id="9" name="Rectangle 8"/>
          <p:cNvSpPr/>
          <p:nvPr/>
        </p:nvSpPr>
        <p:spPr>
          <a:xfrm>
            <a:off x="646176" y="2837754"/>
            <a:ext cx="11292840" cy="3724096"/>
          </a:xfrm>
          <a:prstGeom prst="rect">
            <a:avLst/>
          </a:prstGeom>
        </p:spPr>
        <p:txBody>
          <a:bodyPr wrap="square">
            <a:spAutoFit/>
          </a:bodyPr>
          <a:lstStyle/>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Current labor market legacy technology used in the 12 Career Development Offices (CDO) does not provide accurate and dependable information for job seekers and </a:t>
            </a:r>
            <a:r>
              <a:rPr lang="en-US" sz="1600" dirty="0" smtClean="0">
                <a:latin typeface="Arial" panose="020B0604020202020204" pitchFamily="34" charset="0"/>
                <a:cs typeface="Arial" panose="020B0604020202020204" pitchFamily="34" charset="0"/>
              </a:rPr>
              <a:t>employers</a:t>
            </a:r>
            <a:br>
              <a:rPr lang="en-US" sz="1600" dirty="0" smtClean="0">
                <a:latin typeface="Arial" panose="020B0604020202020204" pitchFamily="34" charset="0"/>
                <a:cs typeface="Arial" panose="020B0604020202020204" pitchFamily="34" charset="0"/>
              </a:rPr>
            </a:b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Accurately measure skill gains, identify areas of skill deficiencies and verify readiness in the </a:t>
            </a:r>
            <a:r>
              <a:rPr lang="en-US" sz="1600" dirty="0" smtClean="0">
                <a:latin typeface="Arial" panose="020B0604020202020204" pitchFamily="34" charset="0"/>
                <a:cs typeface="Arial" panose="020B0604020202020204" pitchFamily="34" charset="0"/>
              </a:rPr>
              <a:t>workforce</a:t>
            </a:r>
            <a:br>
              <a:rPr lang="en-US" sz="1600" dirty="0" smtClean="0">
                <a:latin typeface="Arial" panose="020B0604020202020204" pitchFamily="34" charset="0"/>
                <a:cs typeface="Arial" panose="020B0604020202020204" pitchFamily="34" charset="0"/>
              </a:rPr>
            </a:b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Enable employer to submit positions for hiring and apprenticeships and provide them with information to forecast their labor and employee training </a:t>
            </a:r>
            <a:r>
              <a:rPr lang="en-US" sz="1600" dirty="0" smtClean="0">
                <a:latin typeface="Arial" panose="020B0604020202020204" pitchFamily="34" charset="0"/>
                <a:cs typeface="Arial" panose="020B0604020202020204" pitchFamily="34" charset="0"/>
              </a:rPr>
              <a:t>needs</a:t>
            </a:r>
            <a:br>
              <a:rPr lang="en-US" sz="1600" dirty="0" smtClean="0">
                <a:latin typeface="Arial" panose="020B0604020202020204" pitchFamily="34" charset="0"/>
                <a:cs typeface="Arial" panose="020B0604020202020204" pitchFamily="34" charset="0"/>
              </a:rPr>
            </a:b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With Kentucky returning to 100% capacity following the pandemic and work search requirements being reinstated for unemployed citizens, ability to provide easy to use and flexible job matching and public facing components for job seekers and </a:t>
            </a:r>
            <a:r>
              <a:rPr lang="en-US" sz="1600" dirty="0" smtClean="0">
                <a:latin typeface="Arial" panose="020B0604020202020204" pitchFamily="34" charset="0"/>
                <a:cs typeface="Arial" panose="020B0604020202020204" pitchFamily="34" charset="0"/>
              </a:rPr>
              <a:t>employers</a:t>
            </a:r>
            <a:br>
              <a:rPr lang="en-US" sz="1600" dirty="0" smtClean="0">
                <a:latin typeface="Arial" panose="020B0604020202020204" pitchFamily="34" charset="0"/>
                <a:cs typeface="Arial" panose="020B0604020202020204" pitchFamily="34" charset="0"/>
              </a:rPr>
            </a:b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Support the Workforce Innovation &amp; Opportunity Act and Wagner </a:t>
            </a:r>
            <a:r>
              <a:rPr lang="en-US" sz="1600" dirty="0" err="1">
                <a:latin typeface="Arial" panose="020B0604020202020204" pitchFamily="34" charset="0"/>
                <a:cs typeface="Arial" panose="020B0604020202020204" pitchFamily="34" charset="0"/>
              </a:rPr>
              <a:t>Peyser</a:t>
            </a:r>
            <a:r>
              <a:rPr lang="en-US" sz="1600" dirty="0">
                <a:latin typeface="Arial" panose="020B0604020202020204" pitchFamily="34" charset="0"/>
                <a:cs typeface="Arial" panose="020B0604020202020204" pitchFamily="34" charset="0"/>
              </a:rPr>
              <a:t> Act of 1933 to improve the functioning of the nation’s labor markets by bringing together individuals seeking employment with employers seeking </a:t>
            </a:r>
            <a:r>
              <a:rPr lang="en-US" sz="1600" dirty="0" smtClean="0">
                <a:latin typeface="Arial" panose="020B0604020202020204" pitchFamily="34" charset="0"/>
                <a:cs typeface="Arial" panose="020B0604020202020204" pitchFamily="34" charset="0"/>
              </a:rPr>
              <a:t>workers</a:t>
            </a:r>
          </a:p>
          <a:p>
            <a:pPr marL="173038" indent="-173038">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Partnership with the Labor Cabinet following the recent reorganization of CDO and Wagner </a:t>
            </a:r>
            <a:r>
              <a:rPr lang="en-US" sz="1600" dirty="0" err="1">
                <a:latin typeface="Arial" panose="020B0604020202020204" pitchFamily="34" charset="0"/>
                <a:cs typeface="Arial" panose="020B0604020202020204" pitchFamily="34" charset="0"/>
              </a:rPr>
              <a:t>Peyser</a:t>
            </a:r>
            <a:r>
              <a:rPr lang="en-US" sz="1600" dirty="0">
                <a:latin typeface="Arial" panose="020B0604020202020204" pitchFamily="34" charset="0"/>
                <a:cs typeface="Arial" panose="020B0604020202020204" pitchFamily="34" charset="0"/>
              </a:rPr>
              <a:t> services for youth, eligible UI claimants, veterans and disabled</a:t>
            </a:r>
          </a:p>
        </p:txBody>
      </p:sp>
    </p:spTree>
    <p:extLst>
      <p:ext uri="{BB962C8B-B14F-4D97-AF65-F5344CB8AC3E}">
        <p14:creationId xmlns:p14="http://schemas.microsoft.com/office/powerpoint/2010/main" val="379421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09288"/>
            <a:ext cx="12192000" cy="3487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0" y="6718300"/>
            <a:ext cx="12192000" cy="6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96" y="233075"/>
            <a:ext cx="3976154" cy="1938086"/>
          </a:xfrm>
          <a:prstGeom prst="rect">
            <a:avLst/>
          </a:prstGeom>
        </p:spPr>
      </p:pic>
      <p:sp>
        <p:nvSpPr>
          <p:cNvPr id="8" name="Rectangle 7"/>
          <p:cNvSpPr/>
          <p:nvPr/>
        </p:nvSpPr>
        <p:spPr>
          <a:xfrm>
            <a:off x="393192" y="2273625"/>
            <a:ext cx="11798808"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Adult Education System Modernization: $1,914,000</a:t>
            </a:r>
            <a:endParaRPr lang="en-US" sz="2000" b="1" dirty="0">
              <a:latin typeface="Arial" panose="020B0604020202020204" pitchFamily="34" charset="0"/>
              <a:cs typeface="Arial" panose="020B0604020202020204" pitchFamily="34" charset="0"/>
            </a:endParaRPr>
          </a:p>
        </p:txBody>
      </p:sp>
      <p:sp>
        <p:nvSpPr>
          <p:cNvPr id="9" name="Rectangle 8"/>
          <p:cNvSpPr/>
          <p:nvPr/>
        </p:nvSpPr>
        <p:spPr>
          <a:xfrm>
            <a:off x="646176" y="2837754"/>
            <a:ext cx="11292840" cy="3170099"/>
          </a:xfrm>
          <a:prstGeom prst="rect">
            <a:avLst/>
          </a:prstGeom>
        </p:spPr>
        <p:txBody>
          <a:bodyPr wrap="square">
            <a:spAutoFit/>
          </a:bodyPr>
          <a:lstStyle/>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Adult Education Family Literacy Act of the Workforce Innovation Opportunity Act states, “The (AEFLA) program seeks to increase opportunity in the educational and workforce development of adults as workers, parents, and citizens. While playing a critical role in adult attainment of a secondary school diploma, the program also aims to assist in the transition to postsecondary education and training through the use of career pathways</a:t>
            </a:r>
            <a:r>
              <a:rPr lang="en-US" sz="1600" dirty="0" smtClean="0">
                <a:latin typeface="Arial" panose="020B0604020202020204" pitchFamily="34" charset="0"/>
                <a:cs typeface="Arial" panose="020B0604020202020204" pitchFamily="34" charset="0"/>
              </a:rPr>
              <a:t>.”</a:t>
            </a:r>
          </a:p>
          <a:p>
            <a:pPr marL="173038" indent="-173038">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Over 300,000 Kentuckians ages 18-64 are still without a high school or GED diploma and 62% of all jobs require some level of post secondary </a:t>
            </a:r>
            <a:r>
              <a:rPr lang="en-US" sz="1600" dirty="0" smtClean="0">
                <a:latin typeface="Arial" panose="020B0604020202020204" pitchFamily="34" charset="0"/>
                <a:cs typeface="Arial" panose="020B0604020202020204" pitchFamily="34" charset="0"/>
              </a:rPr>
              <a:t>education</a:t>
            </a:r>
          </a:p>
          <a:p>
            <a:pPr marL="173038" indent="-173038">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Current system is 10+ years old with issues in data integrity, workflow, business rules and application </a:t>
            </a:r>
            <a:r>
              <a:rPr lang="en-US" sz="1600" dirty="0" smtClean="0">
                <a:latin typeface="Arial" panose="020B0604020202020204" pitchFamily="34" charset="0"/>
                <a:cs typeface="Arial" panose="020B0604020202020204" pitchFamily="34" charset="0"/>
              </a:rPr>
              <a:t>validations</a:t>
            </a:r>
          </a:p>
          <a:p>
            <a:pPr marL="173038" indent="-173038">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Enable enhanced security and audit trails that do not currently exist in the system with PII </a:t>
            </a:r>
            <a:r>
              <a:rPr lang="en-US" sz="1600" dirty="0" smtClean="0">
                <a:latin typeface="Arial" panose="020B0604020202020204" pitchFamily="34" charset="0"/>
                <a:cs typeface="Arial" panose="020B0604020202020204" pitchFamily="34" charset="0"/>
              </a:rPr>
              <a:t>data</a:t>
            </a:r>
          </a:p>
          <a:p>
            <a:pPr marL="173038" indent="-173038">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Build a financial module that interfaces with </a:t>
            </a:r>
            <a:r>
              <a:rPr lang="en-US" sz="1600" dirty="0" err="1">
                <a:latin typeface="Arial" panose="020B0604020202020204" pitchFamily="34" charset="0"/>
                <a:cs typeface="Arial" panose="020B0604020202020204" pitchFamily="34" charset="0"/>
              </a:rPr>
              <a:t>eMars</a:t>
            </a:r>
            <a:r>
              <a:rPr lang="en-US" sz="1600" dirty="0">
                <a:latin typeface="Arial" panose="020B0604020202020204" pitchFamily="34" charset="0"/>
                <a:cs typeface="Arial" panose="020B0604020202020204" pitchFamily="34" charset="0"/>
              </a:rPr>
              <a:t> for payment </a:t>
            </a:r>
            <a:r>
              <a:rPr lang="en-US" sz="1600" dirty="0" smtClean="0">
                <a:latin typeface="Arial" panose="020B0604020202020204" pitchFamily="34" charset="0"/>
                <a:cs typeface="Arial" panose="020B0604020202020204" pitchFamily="34" charset="0"/>
              </a:rPr>
              <a:t>processing</a:t>
            </a:r>
          </a:p>
          <a:p>
            <a:pPr marL="173038" indent="-173038">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dirty="0">
                <a:latin typeface="Arial" panose="020B0604020202020204" pitchFamily="34" charset="0"/>
                <a:cs typeface="Arial" panose="020B0604020202020204" pitchFamily="34" charset="0"/>
              </a:rPr>
              <a:t>Build interfaces to Blackboard which is currently being implemented for student course software</a:t>
            </a:r>
          </a:p>
        </p:txBody>
      </p:sp>
    </p:spTree>
    <p:extLst>
      <p:ext uri="{BB962C8B-B14F-4D97-AF65-F5344CB8AC3E}">
        <p14:creationId xmlns:p14="http://schemas.microsoft.com/office/powerpoint/2010/main" val="1620012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601</Words>
  <Application>Microsoft Office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Hurst, Brett (Education Cabinet)</dc:creator>
  <cp:lastModifiedBy>Hurst, Brett (Education Cabinet)</cp:lastModifiedBy>
  <cp:revision>18</cp:revision>
  <dcterms:created xsi:type="dcterms:W3CDTF">2021-05-18T19:03:24Z</dcterms:created>
  <dcterms:modified xsi:type="dcterms:W3CDTF">2021-05-19T12:06:21Z</dcterms:modified>
</cp:coreProperties>
</file>