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15"/>
  </p:notesMasterIdLst>
  <p:sldIdLst>
    <p:sldId id="257" r:id="rId5"/>
    <p:sldId id="268" r:id="rId6"/>
    <p:sldId id="269" r:id="rId7"/>
    <p:sldId id="271" r:id="rId8"/>
    <p:sldId id="272" r:id="rId9"/>
    <p:sldId id="273" r:id="rId10"/>
    <p:sldId id="274" r:id="rId11"/>
    <p:sldId id="276" r:id="rId12"/>
    <p:sldId id="267" r:id="rId13"/>
    <p:sldId id="278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826AD2-6C9C-4414-9D4D-66A9C71F134A}">
          <p14:sldIdLst>
            <p14:sldId id="257"/>
            <p14:sldId id="268"/>
            <p14:sldId id="269"/>
            <p14:sldId id="271"/>
            <p14:sldId id="272"/>
            <p14:sldId id="273"/>
            <p14:sldId id="274"/>
            <p14:sldId id="276"/>
            <p14:sldId id="26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kins, Sandy (KCTCS)" userId="64d3c7bc-26bf-49dd-9df8-458ef494675b" providerId="ADAL" clId="{1296B784-C818-4DA6-9C24-C036BD5DC444}"/>
    <pc:docChg chg="modSld">
      <pc:chgData name="Adkins, Sandy (KCTCS)" userId="64d3c7bc-26bf-49dd-9df8-458ef494675b" providerId="ADAL" clId="{1296B784-C818-4DA6-9C24-C036BD5DC444}" dt="2021-07-19T13:56:34.201" v="81" actId="20577"/>
      <pc:docMkLst>
        <pc:docMk/>
      </pc:docMkLst>
      <pc:sldChg chg="modSp mod">
        <pc:chgData name="Adkins, Sandy (KCTCS)" userId="64d3c7bc-26bf-49dd-9df8-458ef494675b" providerId="ADAL" clId="{1296B784-C818-4DA6-9C24-C036BD5DC444}" dt="2021-07-19T13:56:34.201" v="81" actId="20577"/>
        <pc:sldMkLst>
          <pc:docMk/>
          <pc:sldMk cId="4001935911" sldId="257"/>
        </pc:sldMkLst>
        <pc:spChg chg="mod">
          <ac:chgData name="Adkins, Sandy (KCTCS)" userId="64d3c7bc-26bf-49dd-9df8-458ef494675b" providerId="ADAL" clId="{1296B784-C818-4DA6-9C24-C036BD5DC444}" dt="2021-07-19T13:56:34.201" v="81" actId="20577"/>
          <ac:spMkLst>
            <pc:docMk/>
            <pc:sldMk cId="4001935911" sldId="257"/>
            <ac:spMk id="7" creationId="{10AF7B7A-4EE4-46F4-85F7-C8B451B2428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FDBC8-FE75-4714-9B86-89CB25982E2A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E455C07-D790-40E2-BDA0-B34CBCE888FF}">
      <dgm:prSet/>
      <dgm:spPr/>
      <dgm:t>
        <a:bodyPr/>
        <a:lstStyle/>
        <a:p>
          <a:pPr algn="l"/>
          <a:r>
            <a:rPr lang="en-US" dirty="0"/>
            <a:t>KCTCS is a statewide system of 16 two-year colleges and has students and employees from every Kentucky county </a:t>
          </a:r>
        </a:p>
      </dgm:t>
    </dgm:pt>
    <dgm:pt modelId="{0196347E-CF2F-4A12-A18D-5B40A90AB5B4}" type="parTrans" cxnId="{5090A530-8DAD-4231-A4C3-9EC006C2BD4A}">
      <dgm:prSet/>
      <dgm:spPr/>
      <dgm:t>
        <a:bodyPr/>
        <a:lstStyle/>
        <a:p>
          <a:endParaRPr lang="en-US"/>
        </a:p>
      </dgm:t>
    </dgm:pt>
    <dgm:pt modelId="{C5C65D38-CDD7-43BB-BB4B-5DCD1EF524BB}" type="sibTrans" cxnId="{5090A530-8DAD-4231-A4C3-9EC006C2BD4A}">
      <dgm:prSet/>
      <dgm:spPr/>
      <dgm:t>
        <a:bodyPr/>
        <a:lstStyle/>
        <a:p>
          <a:endParaRPr lang="en-US"/>
        </a:p>
      </dgm:t>
    </dgm:pt>
    <dgm:pt modelId="{A52CD7C4-0040-455B-B4D8-A53A6DE287D2}">
      <dgm:prSet/>
      <dgm:spPr/>
      <dgm:t>
        <a:bodyPr/>
        <a:lstStyle/>
        <a:p>
          <a:pPr algn="l"/>
          <a:r>
            <a:rPr lang="en-US" dirty="0"/>
            <a:t>Current enrollment is approximately 108,000 credit-seeking students</a:t>
          </a:r>
        </a:p>
      </dgm:t>
    </dgm:pt>
    <dgm:pt modelId="{F04E1CDC-9091-4A7E-AC44-4FF3779CF373}" type="parTrans" cxnId="{655FFE9F-CB6B-430E-B364-D8A7D11E9A23}">
      <dgm:prSet/>
      <dgm:spPr/>
      <dgm:t>
        <a:bodyPr/>
        <a:lstStyle/>
        <a:p>
          <a:endParaRPr lang="en-US"/>
        </a:p>
      </dgm:t>
    </dgm:pt>
    <dgm:pt modelId="{7373EA49-EBF3-4AB6-ACEC-29FCEB53A07B}" type="sibTrans" cxnId="{655FFE9F-CB6B-430E-B364-D8A7D11E9A23}">
      <dgm:prSet/>
      <dgm:spPr/>
      <dgm:t>
        <a:bodyPr/>
        <a:lstStyle/>
        <a:p>
          <a:endParaRPr lang="en-US"/>
        </a:p>
      </dgm:t>
    </dgm:pt>
    <dgm:pt modelId="{B085ECF4-F3FA-4254-97D1-7A5FD95E07D2}">
      <dgm:prSet/>
      <dgm:spPr/>
      <dgm:t>
        <a:bodyPr/>
        <a:lstStyle/>
        <a:p>
          <a:r>
            <a:rPr lang="en-US" dirty="0"/>
            <a:t>KCTCS has 334 buildings across the Commonwealth	</a:t>
          </a:r>
        </a:p>
      </dgm:t>
    </dgm:pt>
    <dgm:pt modelId="{57F593AF-C2B9-4E50-9055-25C6C7B561CD}" type="parTrans" cxnId="{7FC3D01C-D21E-4019-9B59-0F6ACDDD0766}">
      <dgm:prSet/>
      <dgm:spPr/>
      <dgm:t>
        <a:bodyPr/>
        <a:lstStyle/>
        <a:p>
          <a:endParaRPr lang="en-US"/>
        </a:p>
      </dgm:t>
    </dgm:pt>
    <dgm:pt modelId="{5693958A-37D9-4DDE-A23A-82FD9E9A9C40}" type="sibTrans" cxnId="{7FC3D01C-D21E-4019-9B59-0F6ACDDD0766}">
      <dgm:prSet/>
      <dgm:spPr/>
      <dgm:t>
        <a:bodyPr/>
        <a:lstStyle/>
        <a:p>
          <a:endParaRPr lang="en-US"/>
        </a:p>
      </dgm:t>
    </dgm:pt>
    <dgm:pt modelId="{0FE8DB92-DD60-4213-8E88-CB710C91774E}">
      <dgm:prSet/>
      <dgm:spPr/>
      <dgm:t>
        <a:bodyPr/>
        <a:lstStyle/>
        <a:p>
          <a:r>
            <a:rPr lang="en-US" dirty="0"/>
            <a:t>KCTCS buildings contain approximately 8.0 million gross square feet</a:t>
          </a:r>
        </a:p>
      </dgm:t>
    </dgm:pt>
    <dgm:pt modelId="{09A75493-EB6B-4216-9AD0-FB58EFDDF930}" type="parTrans" cxnId="{A7567CE1-6813-473B-BE86-55AC017FA311}">
      <dgm:prSet/>
      <dgm:spPr/>
      <dgm:t>
        <a:bodyPr/>
        <a:lstStyle/>
        <a:p>
          <a:endParaRPr lang="en-US"/>
        </a:p>
      </dgm:t>
    </dgm:pt>
    <dgm:pt modelId="{6E99D9D9-24F9-49C8-B46F-D470BACB7A46}" type="sibTrans" cxnId="{A7567CE1-6813-473B-BE86-55AC017FA311}">
      <dgm:prSet/>
      <dgm:spPr/>
      <dgm:t>
        <a:bodyPr/>
        <a:lstStyle/>
        <a:p>
          <a:endParaRPr lang="en-US"/>
        </a:p>
      </dgm:t>
    </dgm:pt>
    <dgm:pt modelId="{8C259243-B137-470E-A14B-437737B1B36B}">
      <dgm:prSet/>
      <dgm:spPr/>
      <dgm:t>
        <a:bodyPr/>
        <a:lstStyle/>
        <a:p>
          <a:r>
            <a:rPr lang="en-US" dirty="0"/>
            <a:t>Average age of KCTCS facilities is approximately 32 years old</a:t>
          </a:r>
        </a:p>
      </dgm:t>
    </dgm:pt>
    <dgm:pt modelId="{E8677D1E-81CD-4230-AE2F-24435D0E877D}" type="parTrans" cxnId="{94971F2A-82F9-4FCE-A170-42B6002E04BB}">
      <dgm:prSet/>
      <dgm:spPr/>
      <dgm:t>
        <a:bodyPr/>
        <a:lstStyle/>
        <a:p>
          <a:endParaRPr lang="en-US"/>
        </a:p>
      </dgm:t>
    </dgm:pt>
    <dgm:pt modelId="{007505F1-FA31-4B84-B348-A805D4DED86E}" type="sibTrans" cxnId="{94971F2A-82F9-4FCE-A170-42B6002E04BB}">
      <dgm:prSet/>
      <dgm:spPr/>
      <dgm:t>
        <a:bodyPr/>
        <a:lstStyle/>
        <a:p>
          <a:endParaRPr lang="en-US"/>
        </a:p>
      </dgm:t>
    </dgm:pt>
    <dgm:pt modelId="{5714E69C-4F17-4AAA-8068-63716A607331}" type="pres">
      <dgm:prSet presAssocID="{FA3FDBC8-FE75-4714-9B86-89CB25982E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2B7912-6AC5-4C4D-83C9-37CFAB8ABC1F}" type="pres">
      <dgm:prSet presAssocID="{5E455C07-D790-40E2-BDA0-B34CBCE888FF}" presName="hierRoot1" presStyleCnt="0"/>
      <dgm:spPr/>
    </dgm:pt>
    <dgm:pt modelId="{87864437-090F-4239-8243-FD41EB49552A}" type="pres">
      <dgm:prSet presAssocID="{5E455C07-D790-40E2-BDA0-B34CBCE888FF}" presName="composite" presStyleCnt="0"/>
      <dgm:spPr/>
    </dgm:pt>
    <dgm:pt modelId="{03B5B272-E53C-40AB-84D6-D47A552399B4}" type="pres">
      <dgm:prSet presAssocID="{5E455C07-D790-40E2-BDA0-B34CBCE888FF}" presName="background" presStyleLbl="node0" presStyleIdx="0" presStyleCnt="3"/>
      <dgm:spPr/>
    </dgm:pt>
    <dgm:pt modelId="{40D1F3FA-496F-49A0-BD3C-8680B1C09FAC}" type="pres">
      <dgm:prSet presAssocID="{5E455C07-D790-40E2-BDA0-B34CBCE888FF}" presName="text" presStyleLbl="fgAcc0" presStyleIdx="0" presStyleCnt="3" custScaleX="103776">
        <dgm:presLayoutVars>
          <dgm:chPref val="3"/>
        </dgm:presLayoutVars>
      </dgm:prSet>
      <dgm:spPr/>
    </dgm:pt>
    <dgm:pt modelId="{339FB17F-5482-4F73-A743-181A4A5C1861}" type="pres">
      <dgm:prSet presAssocID="{5E455C07-D790-40E2-BDA0-B34CBCE888FF}" presName="hierChild2" presStyleCnt="0"/>
      <dgm:spPr/>
    </dgm:pt>
    <dgm:pt modelId="{45E039E2-8F83-4D6A-832D-A4AFD4D843F3}" type="pres">
      <dgm:prSet presAssocID="{A52CD7C4-0040-455B-B4D8-A53A6DE287D2}" presName="hierRoot1" presStyleCnt="0"/>
      <dgm:spPr/>
    </dgm:pt>
    <dgm:pt modelId="{9BB4A68F-20FF-4C39-B521-F58142BDCE7A}" type="pres">
      <dgm:prSet presAssocID="{A52CD7C4-0040-455B-B4D8-A53A6DE287D2}" presName="composite" presStyleCnt="0"/>
      <dgm:spPr/>
    </dgm:pt>
    <dgm:pt modelId="{0EEE8088-92D7-472F-A411-4E6822F933A9}" type="pres">
      <dgm:prSet presAssocID="{A52CD7C4-0040-455B-B4D8-A53A6DE287D2}" presName="background" presStyleLbl="node0" presStyleIdx="1" presStyleCnt="3"/>
      <dgm:spPr/>
    </dgm:pt>
    <dgm:pt modelId="{BA3A0BAE-7FA5-4B65-B4B7-2202E44D70E0}" type="pres">
      <dgm:prSet presAssocID="{A52CD7C4-0040-455B-B4D8-A53A6DE287D2}" presName="text" presStyleLbl="fgAcc0" presStyleIdx="1" presStyleCnt="3">
        <dgm:presLayoutVars>
          <dgm:chPref val="3"/>
        </dgm:presLayoutVars>
      </dgm:prSet>
      <dgm:spPr/>
    </dgm:pt>
    <dgm:pt modelId="{A5942756-5B1D-4363-B348-13C2553BC6CD}" type="pres">
      <dgm:prSet presAssocID="{A52CD7C4-0040-455B-B4D8-A53A6DE287D2}" presName="hierChild2" presStyleCnt="0"/>
      <dgm:spPr/>
    </dgm:pt>
    <dgm:pt modelId="{6DEAF15B-FDEB-48A1-BDDC-C1EF9009FABC}" type="pres">
      <dgm:prSet presAssocID="{B085ECF4-F3FA-4254-97D1-7A5FD95E07D2}" presName="hierRoot1" presStyleCnt="0"/>
      <dgm:spPr/>
    </dgm:pt>
    <dgm:pt modelId="{C38805F9-0DA6-4682-B07B-D4766DE9D4F4}" type="pres">
      <dgm:prSet presAssocID="{B085ECF4-F3FA-4254-97D1-7A5FD95E07D2}" presName="composite" presStyleCnt="0"/>
      <dgm:spPr/>
    </dgm:pt>
    <dgm:pt modelId="{30A6662B-5FB9-43CD-83B4-8DA923D1143A}" type="pres">
      <dgm:prSet presAssocID="{B085ECF4-F3FA-4254-97D1-7A5FD95E07D2}" presName="background" presStyleLbl="node0" presStyleIdx="2" presStyleCnt="3"/>
      <dgm:spPr/>
    </dgm:pt>
    <dgm:pt modelId="{3EEC266D-8943-492A-8E97-92A21FDE98D4}" type="pres">
      <dgm:prSet presAssocID="{B085ECF4-F3FA-4254-97D1-7A5FD95E07D2}" presName="text" presStyleLbl="fgAcc0" presStyleIdx="2" presStyleCnt="3">
        <dgm:presLayoutVars>
          <dgm:chPref val="3"/>
        </dgm:presLayoutVars>
      </dgm:prSet>
      <dgm:spPr/>
    </dgm:pt>
    <dgm:pt modelId="{26218BD9-421F-4AEA-AB0D-3DBA2D209736}" type="pres">
      <dgm:prSet presAssocID="{B085ECF4-F3FA-4254-97D1-7A5FD95E07D2}" presName="hierChild2" presStyleCnt="0"/>
      <dgm:spPr/>
    </dgm:pt>
    <dgm:pt modelId="{8F01D7A6-374A-4160-AF85-F1A546401BAC}" type="pres">
      <dgm:prSet presAssocID="{09A75493-EB6B-4216-9AD0-FB58EFDDF930}" presName="Name10" presStyleLbl="parChTrans1D2" presStyleIdx="0" presStyleCnt="2"/>
      <dgm:spPr/>
    </dgm:pt>
    <dgm:pt modelId="{C8B10A50-58F4-46FC-9567-5F2A5198EE49}" type="pres">
      <dgm:prSet presAssocID="{0FE8DB92-DD60-4213-8E88-CB710C91774E}" presName="hierRoot2" presStyleCnt="0"/>
      <dgm:spPr/>
    </dgm:pt>
    <dgm:pt modelId="{028E2370-1348-4859-AE92-AD8E7071886D}" type="pres">
      <dgm:prSet presAssocID="{0FE8DB92-DD60-4213-8E88-CB710C91774E}" presName="composite2" presStyleCnt="0"/>
      <dgm:spPr/>
    </dgm:pt>
    <dgm:pt modelId="{E0B652FB-CB23-4744-83CA-C1534259C703}" type="pres">
      <dgm:prSet presAssocID="{0FE8DB92-DD60-4213-8E88-CB710C91774E}" presName="background2" presStyleLbl="node2" presStyleIdx="0" presStyleCnt="2"/>
      <dgm:spPr/>
    </dgm:pt>
    <dgm:pt modelId="{063C9DB4-94B8-4955-902E-47F4E61D3CAC}" type="pres">
      <dgm:prSet presAssocID="{0FE8DB92-DD60-4213-8E88-CB710C91774E}" presName="text2" presStyleLbl="fgAcc2" presStyleIdx="0" presStyleCnt="2">
        <dgm:presLayoutVars>
          <dgm:chPref val="3"/>
        </dgm:presLayoutVars>
      </dgm:prSet>
      <dgm:spPr/>
    </dgm:pt>
    <dgm:pt modelId="{D4F5476B-0CFB-4CB2-A423-9F3B083F2B52}" type="pres">
      <dgm:prSet presAssocID="{0FE8DB92-DD60-4213-8E88-CB710C91774E}" presName="hierChild3" presStyleCnt="0"/>
      <dgm:spPr/>
    </dgm:pt>
    <dgm:pt modelId="{39C6E1BA-66C3-49B2-AE9A-3DB51F8D256C}" type="pres">
      <dgm:prSet presAssocID="{E8677D1E-81CD-4230-AE2F-24435D0E877D}" presName="Name10" presStyleLbl="parChTrans1D2" presStyleIdx="1" presStyleCnt="2"/>
      <dgm:spPr/>
    </dgm:pt>
    <dgm:pt modelId="{1B9D1CBB-3B20-422A-9B35-3D38DE9579FD}" type="pres">
      <dgm:prSet presAssocID="{8C259243-B137-470E-A14B-437737B1B36B}" presName="hierRoot2" presStyleCnt="0"/>
      <dgm:spPr/>
    </dgm:pt>
    <dgm:pt modelId="{D56839BD-96B4-4B19-B1A2-774ACA641D97}" type="pres">
      <dgm:prSet presAssocID="{8C259243-B137-470E-A14B-437737B1B36B}" presName="composite2" presStyleCnt="0"/>
      <dgm:spPr/>
    </dgm:pt>
    <dgm:pt modelId="{095C935B-D771-4EF8-BACC-9F331C2FFD24}" type="pres">
      <dgm:prSet presAssocID="{8C259243-B137-470E-A14B-437737B1B36B}" presName="background2" presStyleLbl="node2" presStyleIdx="1" presStyleCnt="2"/>
      <dgm:spPr/>
    </dgm:pt>
    <dgm:pt modelId="{EA46B3EC-B7E3-4878-89E0-F2A12B8E39CE}" type="pres">
      <dgm:prSet presAssocID="{8C259243-B137-470E-A14B-437737B1B36B}" presName="text2" presStyleLbl="fgAcc2" presStyleIdx="1" presStyleCnt="2">
        <dgm:presLayoutVars>
          <dgm:chPref val="3"/>
        </dgm:presLayoutVars>
      </dgm:prSet>
      <dgm:spPr/>
    </dgm:pt>
    <dgm:pt modelId="{E69BC095-B5E7-47DE-864B-CFCF67FD1F12}" type="pres">
      <dgm:prSet presAssocID="{8C259243-B137-470E-A14B-437737B1B36B}" presName="hierChild3" presStyleCnt="0"/>
      <dgm:spPr/>
    </dgm:pt>
  </dgm:ptLst>
  <dgm:cxnLst>
    <dgm:cxn modelId="{F5DC0D05-902A-42D0-8B04-9F787BD368F6}" type="presOf" srcId="{FA3FDBC8-FE75-4714-9B86-89CB25982E2A}" destId="{5714E69C-4F17-4AAA-8068-63716A607331}" srcOrd="0" destOrd="0" presId="urn:microsoft.com/office/officeart/2005/8/layout/hierarchy1"/>
    <dgm:cxn modelId="{7FC3D01C-D21E-4019-9B59-0F6ACDDD0766}" srcId="{FA3FDBC8-FE75-4714-9B86-89CB25982E2A}" destId="{B085ECF4-F3FA-4254-97D1-7A5FD95E07D2}" srcOrd="2" destOrd="0" parTransId="{57F593AF-C2B9-4E50-9055-25C6C7B561CD}" sibTransId="{5693958A-37D9-4DDE-A23A-82FD9E9A9C40}"/>
    <dgm:cxn modelId="{94971F2A-82F9-4FCE-A170-42B6002E04BB}" srcId="{B085ECF4-F3FA-4254-97D1-7A5FD95E07D2}" destId="{8C259243-B137-470E-A14B-437737B1B36B}" srcOrd="1" destOrd="0" parTransId="{E8677D1E-81CD-4230-AE2F-24435D0E877D}" sibTransId="{007505F1-FA31-4B84-B348-A805D4DED86E}"/>
    <dgm:cxn modelId="{5090A530-8DAD-4231-A4C3-9EC006C2BD4A}" srcId="{FA3FDBC8-FE75-4714-9B86-89CB25982E2A}" destId="{5E455C07-D790-40E2-BDA0-B34CBCE888FF}" srcOrd="0" destOrd="0" parTransId="{0196347E-CF2F-4A12-A18D-5B40A90AB5B4}" sibTransId="{C5C65D38-CDD7-43BB-BB4B-5DCD1EF524BB}"/>
    <dgm:cxn modelId="{384EAB32-9F11-4893-B099-A8B19C5A2B97}" type="presOf" srcId="{E8677D1E-81CD-4230-AE2F-24435D0E877D}" destId="{39C6E1BA-66C3-49B2-AE9A-3DB51F8D256C}" srcOrd="0" destOrd="0" presId="urn:microsoft.com/office/officeart/2005/8/layout/hierarchy1"/>
    <dgm:cxn modelId="{151C194B-E5EA-49B6-AD7D-96F76E9796E6}" type="presOf" srcId="{09A75493-EB6B-4216-9AD0-FB58EFDDF930}" destId="{8F01D7A6-374A-4160-AF85-F1A546401BAC}" srcOrd="0" destOrd="0" presId="urn:microsoft.com/office/officeart/2005/8/layout/hierarchy1"/>
    <dgm:cxn modelId="{E538604D-68E1-4308-BDDC-E66E8F31BA49}" type="presOf" srcId="{5E455C07-D790-40E2-BDA0-B34CBCE888FF}" destId="{40D1F3FA-496F-49A0-BD3C-8680B1C09FAC}" srcOrd="0" destOrd="0" presId="urn:microsoft.com/office/officeart/2005/8/layout/hierarchy1"/>
    <dgm:cxn modelId="{3F42FE53-4005-4D09-8182-A17EBC84DBB4}" type="presOf" srcId="{0FE8DB92-DD60-4213-8E88-CB710C91774E}" destId="{063C9DB4-94B8-4955-902E-47F4E61D3CAC}" srcOrd="0" destOrd="0" presId="urn:microsoft.com/office/officeart/2005/8/layout/hierarchy1"/>
    <dgm:cxn modelId="{655FFE9F-CB6B-430E-B364-D8A7D11E9A23}" srcId="{FA3FDBC8-FE75-4714-9B86-89CB25982E2A}" destId="{A52CD7C4-0040-455B-B4D8-A53A6DE287D2}" srcOrd="1" destOrd="0" parTransId="{F04E1CDC-9091-4A7E-AC44-4FF3779CF373}" sibTransId="{7373EA49-EBF3-4AB6-ACEC-29FCEB53A07B}"/>
    <dgm:cxn modelId="{15CD69BD-AD0B-411D-8430-1F08D115D1C8}" type="presOf" srcId="{A52CD7C4-0040-455B-B4D8-A53A6DE287D2}" destId="{BA3A0BAE-7FA5-4B65-B4B7-2202E44D70E0}" srcOrd="0" destOrd="0" presId="urn:microsoft.com/office/officeart/2005/8/layout/hierarchy1"/>
    <dgm:cxn modelId="{A7567CE1-6813-473B-BE86-55AC017FA311}" srcId="{B085ECF4-F3FA-4254-97D1-7A5FD95E07D2}" destId="{0FE8DB92-DD60-4213-8E88-CB710C91774E}" srcOrd="0" destOrd="0" parTransId="{09A75493-EB6B-4216-9AD0-FB58EFDDF930}" sibTransId="{6E99D9D9-24F9-49C8-B46F-D470BACB7A46}"/>
    <dgm:cxn modelId="{EEF7FFEE-39CA-41CE-AC80-D133CA1588B1}" type="presOf" srcId="{8C259243-B137-470E-A14B-437737B1B36B}" destId="{EA46B3EC-B7E3-4878-89E0-F2A12B8E39CE}" srcOrd="0" destOrd="0" presId="urn:microsoft.com/office/officeart/2005/8/layout/hierarchy1"/>
    <dgm:cxn modelId="{6DFC95F8-41AA-471C-A7A3-C5CDD849767F}" type="presOf" srcId="{B085ECF4-F3FA-4254-97D1-7A5FD95E07D2}" destId="{3EEC266D-8943-492A-8E97-92A21FDE98D4}" srcOrd="0" destOrd="0" presId="urn:microsoft.com/office/officeart/2005/8/layout/hierarchy1"/>
    <dgm:cxn modelId="{5FC6A909-5473-4FFD-93BD-C2A3A9B3F05D}" type="presParOf" srcId="{5714E69C-4F17-4AAA-8068-63716A607331}" destId="{7D2B7912-6AC5-4C4D-83C9-37CFAB8ABC1F}" srcOrd="0" destOrd="0" presId="urn:microsoft.com/office/officeart/2005/8/layout/hierarchy1"/>
    <dgm:cxn modelId="{6724A2D3-A067-43B5-AAC9-841356799A05}" type="presParOf" srcId="{7D2B7912-6AC5-4C4D-83C9-37CFAB8ABC1F}" destId="{87864437-090F-4239-8243-FD41EB49552A}" srcOrd="0" destOrd="0" presId="urn:microsoft.com/office/officeart/2005/8/layout/hierarchy1"/>
    <dgm:cxn modelId="{816FB8C2-9190-431F-BD5A-217F65BCCDD7}" type="presParOf" srcId="{87864437-090F-4239-8243-FD41EB49552A}" destId="{03B5B272-E53C-40AB-84D6-D47A552399B4}" srcOrd="0" destOrd="0" presId="urn:microsoft.com/office/officeart/2005/8/layout/hierarchy1"/>
    <dgm:cxn modelId="{A1BC7A21-A5EA-4693-B452-D48AFF25C103}" type="presParOf" srcId="{87864437-090F-4239-8243-FD41EB49552A}" destId="{40D1F3FA-496F-49A0-BD3C-8680B1C09FAC}" srcOrd="1" destOrd="0" presId="urn:microsoft.com/office/officeart/2005/8/layout/hierarchy1"/>
    <dgm:cxn modelId="{72D2BC07-2DF3-4F60-97A3-0260D71E7AA0}" type="presParOf" srcId="{7D2B7912-6AC5-4C4D-83C9-37CFAB8ABC1F}" destId="{339FB17F-5482-4F73-A743-181A4A5C1861}" srcOrd="1" destOrd="0" presId="urn:microsoft.com/office/officeart/2005/8/layout/hierarchy1"/>
    <dgm:cxn modelId="{6C27364D-AC3A-4866-AC11-1B80B5ABB341}" type="presParOf" srcId="{5714E69C-4F17-4AAA-8068-63716A607331}" destId="{45E039E2-8F83-4D6A-832D-A4AFD4D843F3}" srcOrd="1" destOrd="0" presId="urn:microsoft.com/office/officeart/2005/8/layout/hierarchy1"/>
    <dgm:cxn modelId="{04E45F17-042F-43D7-A601-72F3E4C734A3}" type="presParOf" srcId="{45E039E2-8F83-4D6A-832D-A4AFD4D843F3}" destId="{9BB4A68F-20FF-4C39-B521-F58142BDCE7A}" srcOrd="0" destOrd="0" presId="urn:microsoft.com/office/officeart/2005/8/layout/hierarchy1"/>
    <dgm:cxn modelId="{E9A73493-B564-49E3-A7D4-9332ADF33C39}" type="presParOf" srcId="{9BB4A68F-20FF-4C39-B521-F58142BDCE7A}" destId="{0EEE8088-92D7-472F-A411-4E6822F933A9}" srcOrd="0" destOrd="0" presId="urn:microsoft.com/office/officeart/2005/8/layout/hierarchy1"/>
    <dgm:cxn modelId="{60F6E7F4-A03D-4926-9FA0-4A5672D6DB2D}" type="presParOf" srcId="{9BB4A68F-20FF-4C39-B521-F58142BDCE7A}" destId="{BA3A0BAE-7FA5-4B65-B4B7-2202E44D70E0}" srcOrd="1" destOrd="0" presId="urn:microsoft.com/office/officeart/2005/8/layout/hierarchy1"/>
    <dgm:cxn modelId="{6475DD17-40B6-4B99-B30D-1F2A8B00C22F}" type="presParOf" srcId="{45E039E2-8F83-4D6A-832D-A4AFD4D843F3}" destId="{A5942756-5B1D-4363-B348-13C2553BC6CD}" srcOrd="1" destOrd="0" presId="urn:microsoft.com/office/officeart/2005/8/layout/hierarchy1"/>
    <dgm:cxn modelId="{18A85F4D-4765-426F-BEE0-FCDD215F9F59}" type="presParOf" srcId="{5714E69C-4F17-4AAA-8068-63716A607331}" destId="{6DEAF15B-FDEB-48A1-BDDC-C1EF9009FABC}" srcOrd="2" destOrd="0" presId="urn:microsoft.com/office/officeart/2005/8/layout/hierarchy1"/>
    <dgm:cxn modelId="{8F581C2A-9978-41D7-9744-5327F6191C78}" type="presParOf" srcId="{6DEAF15B-FDEB-48A1-BDDC-C1EF9009FABC}" destId="{C38805F9-0DA6-4682-B07B-D4766DE9D4F4}" srcOrd="0" destOrd="0" presId="urn:microsoft.com/office/officeart/2005/8/layout/hierarchy1"/>
    <dgm:cxn modelId="{50B9D865-0251-4C7E-9F68-3F27DCBDCAC2}" type="presParOf" srcId="{C38805F9-0DA6-4682-B07B-D4766DE9D4F4}" destId="{30A6662B-5FB9-43CD-83B4-8DA923D1143A}" srcOrd="0" destOrd="0" presId="urn:microsoft.com/office/officeart/2005/8/layout/hierarchy1"/>
    <dgm:cxn modelId="{72A2359B-1D4C-4ED1-8957-833E41774DB4}" type="presParOf" srcId="{C38805F9-0DA6-4682-B07B-D4766DE9D4F4}" destId="{3EEC266D-8943-492A-8E97-92A21FDE98D4}" srcOrd="1" destOrd="0" presId="urn:microsoft.com/office/officeart/2005/8/layout/hierarchy1"/>
    <dgm:cxn modelId="{7A413B77-FE26-4061-87C0-1258FF042579}" type="presParOf" srcId="{6DEAF15B-FDEB-48A1-BDDC-C1EF9009FABC}" destId="{26218BD9-421F-4AEA-AB0D-3DBA2D209736}" srcOrd="1" destOrd="0" presId="urn:microsoft.com/office/officeart/2005/8/layout/hierarchy1"/>
    <dgm:cxn modelId="{B407DC25-31B3-4D2A-B654-93911233AD70}" type="presParOf" srcId="{26218BD9-421F-4AEA-AB0D-3DBA2D209736}" destId="{8F01D7A6-374A-4160-AF85-F1A546401BAC}" srcOrd="0" destOrd="0" presId="urn:microsoft.com/office/officeart/2005/8/layout/hierarchy1"/>
    <dgm:cxn modelId="{1E6CAC66-EE1C-4F54-BD0E-88F42779CA57}" type="presParOf" srcId="{26218BD9-421F-4AEA-AB0D-3DBA2D209736}" destId="{C8B10A50-58F4-46FC-9567-5F2A5198EE49}" srcOrd="1" destOrd="0" presId="urn:microsoft.com/office/officeart/2005/8/layout/hierarchy1"/>
    <dgm:cxn modelId="{8A473A9D-B1AD-4EC1-85B4-C56495403213}" type="presParOf" srcId="{C8B10A50-58F4-46FC-9567-5F2A5198EE49}" destId="{028E2370-1348-4859-AE92-AD8E7071886D}" srcOrd="0" destOrd="0" presId="urn:microsoft.com/office/officeart/2005/8/layout/hierarchy1"/>
    <dgm:cxn modelId="{2A1DC11E-B983-4616-8761-9C2CF0047CF7}" type="presParOf" srcId="{028E2370-1348-4859-AE92-AD8E7071886D}" destId="{E0B652FB-CB23-4744-83CA-C1534259C703}" srcOrd="0" destOrd="0" presId="urn:microsoft.com/office/officeart/2005/8/layout/hierarchy1"/>
    <dgm:cxn modelId="{0E698BE0-C79C-434B-B046-BF439A895E7B}" type="presParOf" srcId="{028E2370-1348-4859-AE92-AD8E7071886D}" destId="{063C9DB4-94B8-4955-902E-47F4E61D3CAC}" srcOrd="1" destOrd="0" presId="urn:microsoft.com/office/officeart/2005/8/layout/hierarchy1"/>
    <dgm:cxn modelId="{4986571E-3D97-4F39-A3B5-D852EEE0F7C6}" type="presParOf" srcId="{C8B10A50-58F4-46FC-9567-5F2A5198EE49}" destId="{D4F5476B-0CFB-4CB2-A423-9F3B083F2B52}" srcOrd="1" destOrd="0" presId="urn:microsoft.com/office/officeart/2005/8/layout/hierarchy1"/>
    <dgm:cxn modelId="{0BCAECB8-CEC8-41E3-9053-2509FBAFD0A0}" type="presParOf" srcId="{26218BD9-421F-4AEA-AB0D-3DBA2D209736}" destId="{39C6E1BA-66C3-49B2-AE9A-3DB51F8D256C}" srcOrd="2" destOrd="0" presId="urn:microsoft.com/office/officeart/2005/8/layout/hierarchy1"/>
    <dgm:cxn modelId="{645FA336-69BA-4B38-8F9D-01A5DBA3CD52}" type="presParOf" srcId="{26218BD9-421F-4AEA-AB0D-3DBA2D209736}" destId="{1B9D1CBB-3B20-422A-9B35-3D38DE9579FD}" srcOrd="3" destOrd="0" presId="urn:microsoft.com/office/officeart/2005/8/layout/hierarchy1"/>
    <dgm:cxn modelId="{E1432936-36C8-4A94-9923-221A48BCDCA7}" type="presParOf" srcId="{1B9D1CBB-3B20-422A-9B35-3D38DE9579FD}" destId="{D56839BD-96B4-4B19-B1A2-774ACA641D97}" srcOrd="0" destOrd="0" presId="urn:microsoft.com/office/officeart/2005/8/layout/hierarchy1"/>
    <dgm:cxn modelId="{D9DFB126-441E-4ABC-A5E0-CDC5E3FD9B25}" type="presParOf" srcId="{D56839BD-96B4-4B19-B1A2-774ACA641D97}" destId="{095C935B-D771-4EF8-BACC-9F331C2FFD24}" srcOrd="0" destOrd="0" presId="urn:microsoft.com/office/officeart/2005/8/layout/hierarchy1"/>
    <dgm:cxn modelId="{2998E9D8-019F-4F4B-A8E5-B2E3876FCD7E}" type="presParOf" srcId="{D56839BD-96B4-4B19-B1A2-774ACA641D97}" destId="{EA46B3EC-B7E3-4878-89E0-F2A12B8E39CE}" srcOrd="1" destOrd="0" presId="urn:microsoft.com/office/officeart/2005/8/layout/hierarchy1"/>
    <dgm:cxn modelId="{DEC45BEF-42E4-4957-BE71-8497DCFCE124}" type="presParOf" srcId="{1B9D1CBB-3B20-422A-9B35-3D38DE9579FD}" destId="{E69BC095-B5E7-47DE-864B-CFCF67FD1F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6E1BA-66C3-49B2-AE9A-3DB51F8D256C}">
      <dsp:nvSpPr>
        <dsp:cNvPr id="0" name=""/>
        <dsp:cNvSpPr/>
      </dsp:nvSpPr>
      <dsp:spPr>
        <a:xfrm>
          <a:off x="8106301" y="2204622"/>
          <a:ext cx="1660642" cy="790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576"/>
              </a:lnTo>
              <a:lnTo>
                <a:pt x="1660642" y="538576"/>
              </a:lnTo>
              <a:lnTo>
                <a:pt x="1660642" y="79031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1D7A6-374A-4160-AF85-F1A546401BAC}">
      <dsp:nvSpPr>
        <dsp:cNvPr id="0" name=""/>
        <dsp:cNvSpPr/>
      </dsp:nvSpPr>
      <dsp:spPr>
        <a:xfrm>
          <a:off x="6445658" y="2204622"/>
          <a:ext cx="1660642" cy="790315"/>
        </a:xfrm>
        <a:custGeom>
          <a:avLst/>
          <a:gdLst/>
          <a:ahLst/>
          <a:cxnLst/>
          <a:rect l="0" t="0" r="0" b="0"/>
          <a:pathLst>
            <a:path>
              <a:moveTo>
                <a:pt x="1660642" y="0"/>
              </a:moveTo>
              <a:lnTo>
                <a:pt x="1660642" y="538576"/>
              </a:lnTo>
              <a:lnTo>
                <a:pt x="0" y="538576"/>
              </a:lnTo>
              <a:lnTo>
                <a:pt x="0" y="79031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5B272-E53C-40AB-84D6-D47A552399B4}">
      <dsp:nvSpPr>
        <dsp:cNvPr id="0" name=""/>
        <dsp:cNvSpPr/>
      </dsp:nvSpPr>
      <dsp:spPr>
        <a:xfrm>
          <a:off x="2412" y="479063"/>
          <a:ext cx="2820025" cy="1725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D1F3FA-496F-49A0-BD3C-8680B1C09FAC}">
      <dsp:nvSpPr>
        <dsp:cNvPr id="0" name=""/>
        <dsp:cNvSpPr/>
      </dsp:nvSpPr>
      <dsp:spPr>
        <a:xfrm>
          <a:off x="304347" y="765902"/>
          <a:ext cx="2820025" cy="17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KCTCS is a statewide system of 16 two-year colleges and has students and employees from every Kentucky county </a:t>
          </a:r>
        </a:p>
      </dsp:txBody>
      <dsp:txXfrm>
        <a:off x="354887" y="816442"/>
        <a:ext cx="2718945" cy="1624478"/>
      </dsp:txXfrm>
    </dsp:sp>
    <dsp:sp modelId="{0EEE8088-92D7-472F-A411-4E6822F933A9}">
      <dsp:nvSpPr>
        <dsp:cNvPr id="0" name=""/>
        <dsp:cNvSpPr/>
      </dsp:nvSpPr>
      <dsp:spPr>
        <a:xfrm>
          <a:off x="3426308" y="479063"/>
          <a:ext cx="2717415" cy="1725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3A0BAE-7FA5-4B65-B4B7-2202E44D70E0}">
      <dsp:nvSpPr>
        <dsp:cNvPr id="0" name=""/>
        <dsp:cNvSpPr/>
      </dsp:nvSpPr>
      <dsp:spPr>
        <a:xfrm>
          <a:off x="3728243" y="765902"/>
          <a:ext cx="2717415" cy="17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Current enrollment is approximately 108,000 credit-seeking students</a:t>
          </a:r>
        </a:p>
      </dsp:txBody>
      <dsp:txXfrm>
        <a:off x="3778783" y="816442"/>
        <a:ext cx="2616335" cy="1624478"/>
      </dsp:txXfrm>
    </dsp:sp>
    <dsp:sp modelId="{30A6662B-5FB9-43CD-83B4-8DA923D1143A}">
      <dsp:nvSpPr>
        <dsp:cNvPr id="0" name=""/>
        <dsp:cNvSpPr/>
      </dsp:nvSpPr>
      <dsp:spPr>
        <a:xfrm>
          <a:off x="6747593" y="479063"/>
          <a:ext cx="2717415" cy="1725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EC266D-8943-492A-8E97-92A21FDE98D4}">
      <dsp:nvSpPr>
        <dsp:cNvPr id="0" name=""/>
        <dsp:cNvSpPr/>
      </dsp:nvSpPr>
      <dsp:spPr>
        <a:xfrm>
          <a:off x="7049528" y="765902"/>
          <a:ext cx="2717415" cy="17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KCTCS has 334 buildings across the Commonwealth	</a:t>
          </a:r>
        </a:p>
      </dsp:txBody>
      <dsp:txXfrm>
        <a:off x="7100068" y="816442"/>
        <a:ext cx="2616335" cy="1624478"/>
      </dsp:txXfrm>
    </dsp:sp>
    <dsp:sp modelId="{E0B652FB-CB23-4744-83CA-C1534259C703}">
      <dsp:nvSpPr>
        <dsp:cNvPr id="0" name=""/>
        <dsp:cNvSpPr/>
      </dsp:nvSpPr>
      <dsp:spPr>
        <a:xfrm>
          <a:off x="5086950" y="2994937"/>
          <a:ext cx="2717415" cy="1725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3C9DB4-94B8-4955-902E-47F4E61D3CAC}">
      <dsp:nvSpPr>
        <dsp:cNvPr id="0" name=""/>
        <dsp:cNvSpPr/>
      </dsp:nvSpPr>
      <dsp:spPr>
        <a:xfrm>
          <a:off x="5388885" y="3281776"/>
          <a:ext cx="2717415" cy="17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KCTCS buildings contain approximately 8.0 million gross square feet</a:t>
          </a:r>
        </a:p>
      </dsp:txBody>
      <dsp:txXfrm>
        <a:off x="5439425" y="3332316"/>
        <a:ext cx="2616335" cy="1624478"/>
      </dsp:txXfrm>
    </dsp:sp>
    <dsp:sp modelId="{095C935B-D771-4EF8-BACC-9F331C2FFD24}">
      <dsp:nvSpPr>
        <dsp:cNvPr id="0" name=""/>
        <dsp:cNvSpPr/>
      </dsp:nvSpPr>
      <dsp:spPr>
        <a:xfrm>
          <a:off x="8408236" y="2994937"/>
          <a:ext cx="2717415" cy="1725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46B3EC-B7E3-4878-89E0-F2A12B8E39CE}">
      <dsp:nvSpPr>
        <dsp:cNvPr id="0" name=""/>
        <dsp:cNvSpPr/>
      </dsp:nvSpPr>
      <dsp:spPr>
        <a:xfrm>
          <a:off x="8710171" y="3281776"/>
          <a:ext cx="2717415" cy="17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Average age of KCTCS facilities is approximately 32 years old</a:t>
          </a:r>
        </a:p>
      </dsp:txBody>
      <dsp:txXfrm>
        <a:off x="8760711" y="3332316"/>
        <a:ext cx="2616335" cy="1624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11BFB1-55CB-4EB8-839D-405451E43015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F5D954-3E71-4687-B6D7-B2BE1891AF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1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4144161"/>
            <a:ext cx="11430000" cy="1113638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Subtitle (if needed)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22132"/>
            <a:ext cx="11430000" cy="322202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5400" b="1" cap="all" baseline="0"/>
            </a:lvl1pPr>
            <a:lvl2pPr>
              <a:defRPr sz="5400" b="1"/>
            </a:lvl2pPr>
            <a:lvl3pPr>
              <a:defRPr sz="5400" b="1"/>
            </a:lvl3pPr>
            <a:lvl4pPr>
              <a:defRPr sz="5400" b="1"/>
            </a:lvl4pPr>
            <a:lvl5pPr>
              <a:defRPr sz="5400" b="1"/>
            </a:lvl5pPr>
          </a:lstStyle>
          <a:p>
            <a:pPr lvl="0"/>
            <a:r>
              <a:rPr lang="en-US" dirty="0"/>
              <a:t>THIS IS THE CORRECT FORMAT FOR THE TITLE SLIDE</a:t>
            </a:r>
          </a:p>
        </p:txBody>
      </p:sp>
    </p:spTree>
    <p:extLst>
      <p:ext uri="{BB962C8B-B14F-4D97-AF65-F5344CB8AC3E}">
        <p14:creationId xmlns:p14="http://schemas.microsoft.com/office/powerpoint/2010/main" val="167538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11430000" cy="118549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81000" y="1414097"/>
            <a:ext cx="11430000" cy="323851"/>
          </a:xfrm>
        </p:spPr>
        <p:txBody>
          <a:bodyPr>
            <a:noAutofit/>
          </a:bodyPr>
          <a:lstStyle>
            <a:lvl1pPr marL="0" indent="0" algn="r">
              <a:buNone/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A Subtitle (if used) here</a:t>
            </a:r>
          </a:p>
        </p:txBody>
      </p:sp>
    </p:spTree>
    <p:extLst>
      <p:ext uri="{BB962C8B-B14F-4D97-AF65-F5344CB8AC3E}">
        <p14:creationId xmlns:p14="http://schemas.microsoft.com/office/powerpoint/2010/main" val="73898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375795"/>
            <a:ext cx="11430000" cy="2961313"/>
          </a:xfrm>
        </p:spPr>
        <p:txBody>
          <a:bodyPr anchor="ctr" anchorCtr="0"/>
          <a:lstStyle>
            <a:lvl1pPr algn="ctr">
              <a:defRPr sz="4000" cap="all" baseline="0"/>
            </a:lvl1pPr>
          </a:lstStyle>
          <a:p>
            <a:pPr lvl="0"/>
            <a:r>
              <a:rPr lang="en-US" dirty="0"/>
              <a:t>THIS IS THE CORRECT FORMAT FOR SECTION HEADERS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4337108"/>
            <a:ext cx="11430000" cy="93956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style if needed</a:t>
            </a:r>
          </a:p>
        </p:txBody>
      </p:sp>
    </p:spTree>
    <p:extLst>
      <p:ext uri="{BB962C8B-B14F-4D97-AF65-F5344CB8AC3E}">
        <p14:creationId xmlns:p14="http://schemas.microsoft.com/office/powerpoint/2010/main" val="174129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351356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8800" cy="351356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11429999" cy="120591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81163"/>
            <a:ext cx="5616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505075"/>
            <a:ext cx="5616575" cy="2834110"/>
          </a:xfrm>
        </p:spPr>
        <p:txBody>
          <a:bodyPr>
            <a:no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38800" cy="283411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6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2"/>
            <a:ext cx="11430000" cy="1205916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025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84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391025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627812" cy="435176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4391025" cy="328178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56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3910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49505" y="987426"/>
            <a:ext cx="6861495" cy="4351760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4391025" cy="328178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14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11430000" cy="146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3425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1418" y="5339185"/>
            <a:ext cx="1433818" cy="375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/>
              <a:t>January 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1" y="5339185"/>
            <a:ext cx="8674218" cy="375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41435" y="5339185"/>
            <a:ext cx="1169565" cy="375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1CE4F-56E7-4298-893D-7E881505B7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0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orient="horz" pos="360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AF7B7A-4EE4-46F4-85F7-C8B451B2428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427278"/>
            <a:ext cx="11430000" cy="4183692"/>
          </a:xfrm>
        </p:spPr>
        <p:txBody>
          <a:bodyPr/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800" b="1" dirty="0"/>
              <a:t>KCTCS SIX YEAR CAPITAL PLAN</a:t>
            </a:r>
          </a:p>
          <a:p>
            <a:pPr marL="0" indent="0" algn="ctr">
              <a:buNone/>
            </a:pPr>
            <a:r>
              <a:rPr lang="en-US" sz="4800" b="1" dirty="0"/>
              <a:t>2022-2028</a:t>
            </a:r>
          </a:p>
          <a:p>
            <a:pPr marL="0" indent="0" algn="ctr">
              <a:buNone/>
            </a:pPr>
            <a:r>
              <a:rPr lang="en-US" sz="2400" b="1" dirty="0"/>
              <a:t>Presentation to the Capital Planning Advisory Board</a:t>
            </a:r>
          </a:p>
          <a:p>
            <a:pPr marL="0" indent="0" algn="ctr">
              <a:buNone/>
            </a:pPr>
            <a:r>
              <a:rPr lang="en-US" sz="2400" b="1" dirty="0"/>
              <a:t>July 21, 2021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/>
          </a:p>
          <a:p>
            <a:pPr marL="0" indent="0">
              <a:spcBef>
                <a:spcPts val="600"/>
              </a:spcBef>
              <a:buNone/>
            </a:pPr>
            <a:endParaRPr lang="en-US" b="1" dirty="0"/>
          </a:p>
          <a:p>
            <a:pPr marL="0" indent="0">
              <a:spcBef>
                <a:spcPts val="600"/>
              </a:spcBef>
              <a:buNone/>
            </a:pPr>
            <a:endParaRPr lang="en-US" b="1" dirty="0"/>
          </a:p>
          <a:p>
            <a:pPr marL="0" indent="0">
              <a:spcBef>
                <a:spcPts val="600"/>
              </a:spcBef>
              <a:buNone/>
            </a:pPr>
            <a:endParaRPr lang="en-US" b="1" dirty="0"/>
          </a:p>
          <a:p>
            <a:pPr marL="347663" indent="0">
              <a:spcBef>
                <a:spcPts val="600"/>
              </a:spcBef>
              <a:buNone/>
            </a:pPr>
            <a:r>
              <a:rPr lang="en-US" sz="1400" b="1" dirty="0"/>
              <a:t>Presenters: </a:t>
            </a:r>
          </a:p>
          <a:p>
            <a:pPr marL="347663" indent="0">
              <a:spcBef>
                <a:spcPts val="0"/>
              </a:spcBef>
              <a:buNone/>
            </a:pPr>
            <a:r>
              <a:rPr lang="en-US" sz="1400" b="1" dirty="0"/>
              <a:t>Brian Wilcox, Assistant Vice President, Facilities Support Services and Capital Projects</a:t>
            </a:r>
          </a:p>
          <a:p>
            <a:pPr marL="347663" indent="0">
              <a:spcBef>
                <a:spcPts val="0"/>
              </a:spcBef>
              <a:buNone/>
            </a:pPr>
            <a:r>
              <a:rPr lang="en-US" sz="1400" b="1" dirty="0"/>
              <a:t>Andy Casebier, Director of Major Projects</a:t>
            </a:r>
          </a:p>
          <a:p>
            <a:pPr marL="347663" indent="0">
              <a:spcBef>
                <a:spcPts val="0"/>
              </a:spcBef>
              <a:buNone/>
            </a:pPr>
            <a:r>
              <a:rPr lang="en-US" sz="1400" b="1" dirty="0"/>
              <a:t>Sandy Adkins, Director of Capital Projects Budgeting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0193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6E0D3-FA18-41DA-B028-F51131316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4532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AF7B7A-4EE4-46F4-85F7-C8B451B2428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25678"/>
            <a:ext cx="11430000" cy="4183692"/>
          </a:xfrm>
        </p:spPr>
        <p:txBody>
          <a:bodyPr/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AA3709A-3BF7-456D-9DAE-4CC7AF15F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907859"/>
              </p:ext>
            </p:extLst>
          </p:nvPr>
        </p:nvGraphicFramePr>
        <p:xfrm>
          <a:off x="381000" y="228601"/>
          <a:ext cx="11430000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56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AF7B7A-4EE4-46F4-85F7-C8B451B24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498" y="220288"/>
            <a:ext cx="3163478" cy="5110585"/>
          </a:xfrm>
        </p:spPr>
        <p:txBody>
          <a:bodyPr/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4800" dirty="0"/>
              <a:t>KCTCS Capital Planning Criteria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BA7A9-E6B6-434A-AA7D-726F0479C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48989" y="477983"/>
            <a:ext cx="9543011" cy="4852890"/>
          </a:xfrm>
        </p:spPr>
        <p:txBody>
          <a:bodyPr/>
          <a:lstStyle/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r>
              <a:rPr lang="en-US" sz="2200" dirty="0"/>
              <a:t>Protect investment in physical plant and ensure life safety</a:t>
            </a:r>
          </a:p>
          <a:p>
            <a:pPr marL="45720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Replace outdated, highly inefficient systems (HVAC, roof, etc.)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Repurpose outdated space with current demand and future programmatic needs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Provide a return on investment</a:t>
            </a:r>
          </a:p>
          <a:p>
            <a:pPr marL="45720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Demonstrate community support</a:t>
            </a:r>
          </a:p>
        </p:txBody>
      </p:sp>
    </p:spTree>
    <p:extLst>
      <p:ext uri="{BB962C8B-B14F-4D97-AF65-F5344CB8AC3E}">
        <p14:creationId xmlns:p14="http://schemas.microsoft.com/office/powerpoint/2010/main" val="59737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94B3CE-2073-4355-BE1F-2F870A96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#1 Deferred maintenance pool 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$40 million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AF7B7A-4EE4-46F4-85F7-C8B451B24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BEBFF9-6F2C-42A2-8CCA-F5C1B3F90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7814" y="1808160"/>
            <a:ext cx="10913225" cy="237555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No state support for maintenance since 1998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Each KCTCS College will receive funding from the pool to address major needs, such as:</a:t>
            </a:r>
          </a:p>
          <a:p>
            <a:pPr lvl="1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Roof Replacements</a:t>
            </a:r>
          </a:p>
          <a:p>
            <a:pPr lvl="1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Heating, Ventilation and Air Conditioning</a:t>
            </a:r>
          </a:p>
          <a:p>
            <a:pPr lvl="1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Chiller Replacements</a:t>
            </a:r>
          </a:p>
          <a:p>
            <a:pPr lvl="1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Electrical and Plumbing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1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53C6-AA27-49BB-9753-FCD875FBB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2" y="407236"/>
            <a:ext cx="11430000" cy="989891"/>
          </a:xfrm>
        </p:spPr>
        <p:txBody>
          <a:bodyPr/>
          <a:lstStyle/>
          <a:p>
            <a:pPr algn="ctr"/>
            <a:r>
              <a:rPr lang="en-US" sz="2000" b="1" dirty="0">
                <a:latin typeface="+mj-lt"/>
                <a:ea typeface="+mj-ea"/>
                <a:cs typeface="+mj-cs"/>
              </a:rPr>
              <a:t>#2 – ELIZABETHTOWN COMMUNITY &amp; TECH</a:t>
            </a:r>
            <a:r>
              <a:rPr lang="en-US" sz="2000" dirty="0"/>
              <a:t>NICAL </a:t>
            </a:r>
            <a:r>
              <a:rPr lang="en-US" sz="2000" b="1" dirty="0">
                <a:latin typeface="+mj-lt"/>
                <a:ea typeface="+mj-ea"/>
                <a:cs typeface="+mj-cs"/>
              </a:rPr>
              <a:t>COLLEGE RENOVATE OCCUPATIONAL TECHNICAL BUILDING PHASE I - $14 MILLION</a:t>
            </a:r>
            <a:br>
              <a:rPr lang="en-US" sz="4000" b="1" dirty="0"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AF7B7A-4EE4-46F4-85F7-C8B451B2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BD863-B30A-4563-97A0-99F43E410C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309"/>
          <a:stretch/>
        </p:blipFill>
        <p:spPr>
          <a:xfrm>
            <a:off x="601745" y="4030887"/>
            <a:ext cx="2920110" cy="1657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36FE44-B776-480B-A789-28EAC81A2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3383" y="1258839"/>
            <a:ext cx="3713283" cy="2507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5C9E76-D881-405E-9BE5-5D51317D90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309"/>
          <a:stretch/>
        </p:blipFill>
        <p:spPr>
          <a:xfrm>
            <a:off x="3553828" y="4033660"/>
            <a:ext cx="2920108" cy="1657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FD91F6-A1D8-418F-9BA3-7C6705F987B3}"/>
              </a:ext>
            </a:extLst>
          </p:cNvPr>
          <p:cNvSpPr txBox="1"/>
          <p:nvPr/>
        </p:nvSpPr>
        <p:spPr>
          <a:xfrm>
            <a:off x="470184" y="3385632"/>
            <a:ext cx="368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Conceptual:  New Entrance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F344D-E761-410C-9F84-14CA77D241F2}"/>
              </a:ext>
            </a:extLst>
          </p:cNvPr>
          <p:cNvSpPr txBox="1"/>
          <p:nvPr/>
        </p:nvSpPr>
        <p:spPr>
          <a:xfrm>
            <a:off x="1660746" y="4025503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Existing: Exterior Elevations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225E4C-5E96-4914-B6DD-C42748BE1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84009" y="1432489"/>
            <a:ext cx="2094594" cy="1570945"/>
          </a:xfrm>
          <a:prstGeom prst="rect">
            <a:avLst/>
          </a:prstGeom>
        </p:spPr>
      </p:pic>
      <p:pic>
        <p:nvPicPr>
          <p:cNvPr id="12" name="Picture 11" descr="A picture containing indoor, wall, toilet&#10;&#10;Description automatically generated">
            <a:extLst>
              <a:ext uri="{FF2B5EF4-FFF2-40B4-BE49-F238E27FC236}">
                <a16:creationId xmlns:a16="http://schemas.microsoft.com/office/drawing/2014/main" id="{FDD6646B-72EA-400A-A0D6-B418B4E643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89044" y="3600694"/>
            <a:ext cx="2094597" cy="15709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B4E45D-20E7-4E72-8495-3295AE9470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25496" y="1425307"/>
            <a:ext cx="2094593" cy="1570945"/>
          </a:xfrm>
          <a:prstGeom prst="rect">
            <a:avLst/>
          </a:prstGeom>
        </p:spPr>
      </p:pic>
      <p:pic>
        <p:nvPicPr>
          <p:cNvPr id="14" name="Picture 13" descr="A picture containing indoor, toilet, engine, dirty&#10;&#10;Description automatically generated">
            <a:extLst>
              <a:ext uri="{FF2B5EF4-FFF2-40B4-BE49-F238E27FC236}">
                <a16:creationId xmlns:a16="http://schemas.microsoft.com/office/drawing/2014/main" id="{219F9ADB-1ADA-4DBA-8F6E-F1685C46EF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3580" y="3600693"/>
            <a:ext cx="2094597" cy="15709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0B8746-344B-426D-8E42-FD10A1122D84}"/>
              </a:ext>
            </a:extLst>
          </p:cNvPr>
          <p:cNvSpPr txBox="1"/>
          <p:nvPr/>
        </p:nvSpPr>
        <p:spPr>
          <a:xfrm>
            <a:off x="8243127" y="2927596"/>
            <a:ext cx="1669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Existing: Machine Tool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F90285-9E05-4AAB-B572-AD8DA0B22CBE}"/>
              </a:ext>
            </a:extLst>
          </p:cNvPr>
          <p:cNvSpPr txBox="1"/>
          <p:nvPr/>
        </p:nvSpPr>
        <p:spPr>
          <a:xfrm>
            <a:off x="10248514" y="2947353"/>
            <a:ext cx="1321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Existing: Welding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CA19B1-E98C-4E4C-AAF8-C218597DC437}"/>
              </a:ext>
            </a:extLst>
          </p:cNvPr>
          <p:cNvSpPr txBox="1"/>
          <p:nvPr/>
        </p:nvSpPr>
        <p:spPr>
          <a:xfrm>
            <a:off x="8303116" y="5177453"/>
            <a:ext cx="15359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Existing: Auto Diesel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0FDE66-A035-423C-B79F-5AF80142F288}"/>
              </a:ext>
            </a:extLst>
          </p:cNvPr>
          <p:cNvSpPr txBox="1"/>
          <p:nvPr/>
        </p:nvSpPr>
        <p:spPr>
          <a:xfrm>
            <a:off x="10224106" y="5167611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Existing: Culinary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40923-4932-4423-A712-A617A748CB48}"/>
              </a:ext>
            </a:extLst>
          </p:cNvPr>
          <p:cNvSpPr txBox="1"/>
          <p:nvPr/>
        </p:nvSpPr>
        <p:spPr>
          <a:xfrm>
            <a:off x="4049035" y="1166657"/>
            <a:ext cx="4254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Renovations include electrical, mechanical, plumbing upgrades, roof and window replacement, and restroom upgrades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expansion of programs and addition of new advanced manufacturing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2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BB5817-3AC1-43C3-B8A4-F7C83316A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04" y="3413694"/>
            <a:ext cx="2451548" cy="230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0FC054-838B-425F-BC73-6FD016003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53" y="3197256"/>
            <a:ext cx="2014199" cy="20612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C00086-1EAD-427F-AF3B-2A4BF308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11430000" cy="8837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#3 – Jefferson community &amp; technical college renovate and/or replace Hartford building phase I - $15 million</a:t>
            </a:r>
            <a:br>
              <a:rPr lang="en-US" sz="2800" dirty="0"/>
            </a:br>
            <a:r>
              <a:rPr lang="en-US" sz="2200" dirty="0"/>
              <a:t>$10 million – GF/$5 million Restricted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AF7B7A-4EE4-46F4-85F7-C8B451B2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4F63D-1FAA-4DEF-99E4-04479EDD50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** Feasibility Study Underway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45977-D122-44F8-9EA9-AD4126DC9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920" y="1464819"/>
            <a:ext cx="2527847" cy="1880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B54BAC-0378-4C41-9F0C-BC1607613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136" y="3460347"/>
            <a:ext cx="2466872" cy="20916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37E98F-8B72-4826-82B5-AF3EF26A9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8767" y="2126985"/>
            <a:ext cx="1889043" cy="31384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6FC02B-CE28-4533-B048-73DE66EEB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0528" y="1822430"/>
            <a:ext cx="3880472" cy="1742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3F2E85-FD1C-4860-BE2B-759CE5003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996" y="1735479"/>
            <a:ext cx="2605359" cy="37084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AA253A-DFEB-4EBA-8EA4-7A0F2DA49A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0822" y="1781848"/>
            <a:ext cx="1991636" cy="19217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9DA7AE-F443-4186-A2E8-7F0A415D2B57}"/>
              </a:ext>
            </a:extLst>
          </p:cNvPr>
          <p:cNvSpPr txBox="1"/>
          <p:nvPr/>
        </p:nvSpPr>
        <p:spPr>
          <a:xfrm>
            <a:off x="10413539" y="2659103"/>
            <a:ext cx="156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ADA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Accessibility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Issues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72A7D4-24B1-47C7-A3A9-7877FC25F2B9}"/>
              </a:ext>
            </a:extLst>
          </p:cNvPr>
          <p:cNvSpPr txBox="1"/>
          <p:nvPr/>
        </p:nvSpPr>
        <p:spPr>
          <a:xfrm>
            <a:off x="3753228" y="4871351"/>
            <a:ext cx="209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Roof System Issues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FC8BBD-FFDD-437D-83E4-4A66B9683221}"/>
              </a:ext>
            </a:extLst>
          </p:cNvPr>
          <p:cNvSpPr txBox="1"/>
          <p:nvPr/>
        </p:nvSpPr>
        <p:spPr>
          <a:xfrm>
            <a:off x="8833956" y="5213478"/>
            <a:ext cx="3732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Building Envelope Issues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39364F-34D9-4F29-B175-52157D460C50}"/>
              </a:ext>
            </a:extLst>
          </p:cNvPr>
          <p:cNvSpPr txBox="1"/>
          <p:nvPr/>
        </p:nvSpPr>
        <p:spPr>
          <a:xfrm>
            <a:off x="5606682" y="5415877"/>
            <a:ext cx="1834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Structural Issues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1E8D72-070C-4ABC-9B58-05C4961AA114}"/>
              </a:ext>
            </a:extLst>
          </p:cNvPr>
          <p:cNvSpPr txBox="1"/>
          <p:nvPr/>
        </p:nvSpPr>
        <p:spPr>
          <a:xfrm>
            <a:off x="4884558" y="3369962"/>
            <a:ext cx="209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Fenestration Issues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ADBB4E-8BDD-40D3-9EB9-33B7D094D280}"/>
              </a:ext>
            </a:extLst>
          </p:cNvPr>
          <p:cNvSpPr txBox="1"/>
          <p:nvPr/>
        </p:nvSpPr>
        <p:spPr>
          <a:xfrm>
            <a:off x="6849347" y="4937278"/>
            <a:ext cx="2014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Structural Issues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60167B-5C68-417F-B3FA-D0C51E21A25E}"/>
              </a:ext>
            </a:extLst>
          </p:cNvPr>
          <p:cNvSpPr txBox="1"/>
          <p:nvPr/>
        </p:nvSpPr>
        <p:spPr>
          <a:xfrm>
            <a:off x="3074169" y="2817191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Science Labs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Outdated</a:t>
            </a:r>
          </a:p>
        </p:txBody>
      </p:sp>
    </p:spTree>
    <p:extLst>
      <p:ext uri="{BB962C8B-B14F-4D97-AF65-F5344CB8AC3E}">
        <p14:creationId xmlns:p14="http://schemas.microsoft.com/office/powerpoint/2010/main" val="302492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7E8C-4792-406C-885D-5F8CB51EF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14" y="577648"/>
            <a:ext cx="11430000" cy="962637"/>
          </a:xfrm>
        </p:spPr>
        <p:txBody>
          <a:bodyPr/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#4 – Somerset Community college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renovate laurel south campus phase I – $6 million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$4.8 million – GF/$1.2 million Restricted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AF7B7A-4EE4-46F4-85F7-C8B451B24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95649"/>
            <a:ext cx="11430000" cy="3425883"/>
          </a:xfrm>
        </p:spPr>
        <p:txBody>
          <a:bodyPr/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</p:txBody>
      </p:sp>
      <p:pic>
        <p:nvPicPr>
          <p:cNvPr id="5" name="Picture 4" descr="A picture containing building, outdoor, tall, roof&#10;&#10;Description automatically generated">
            <a:extLst>
              <a:ext uri="{FF2B5EF4-FFF2-40B4-BE49-F238E27FC236}">
                <a16:creationId xmlns:a16="http://schemas.microsoft.com/office/drawing/2014/main" id="{FD40609F-F488-4AFC-9E4C-88FF803382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062" y="2406836"/>
            <a:ext cx="3696681" cy="2772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A6D6BA-C009-4733-9EE8-5676654C9C0B}"/>
              </a:ext>
            </a:extLst>
          </p:cNvPr>
          <p:cNvSpPr txBox="1"/>
          <p:nvPr/>
        </p:nvSpPr>
        <p:spPr>
          <a:xfrm>
            <a:off x="3698788" y="4256382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New building entrance</a:t>
            </a:r>
          </a:p>
          <a:p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parking lot with a building in the background&#10;&#10;Description automatically generated with low confidence">
            <a:extLst>
              <a:ext uri="{FF2B5EF4-FFF2-40B4-BE49-F238E27FC236}">
                <a16:creationId xmlns:a16="http://schemas.microsoft.com/office/drawing/2014/main" id="{A5AEC5BC-8417-405A-9E7F-4644401132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85" y="1997191"/>
            <a:ext cx="3012255" cy="22591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13233C-EB0E-4509-A3AF-F6A3A668F3B7}"/>
              </a:ext>
            </a:extLst>
          </p:cNvPr>
          <p:cNvSpPr txBox="1"/>
          <p:nvPr/>
        </p:nvSpPr>
        <p:spPr>
          <a:xfrm>
            <a:off x="6610966" y="1997190"/>
            <a:ext cx="5200034" cy="2872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Requested previously as new construction at Laurel North but determined that a 3-phase renovation is a better option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Programs housed at Laurel South include diesel technology, welding, electrical technology, automotive technology, industrial maintenance technology, air conditioning technology and construction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314733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AF7B7A-4EE4-46F4-85F7-C8B451B242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2304120"/>
            <a:ext cx="11430000" cy="275455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cap="all" dirty="0">
                <a:latin typeface="+mj-lt"/>
                <a:ea typeface="+mj-ea"/>
                <a:cs typeface="+mj-cs"/>
              </a:rPr>
              <a:t># 7 – Ashland Community &amp; Technical College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cap="all" dirty="0">
                <a:latin typeface="+mj-lt"/>
                <a:ea typeface="+mj-ea"/>
                <a:cs typeface="+mj-cs"/>
              </a:rPr>
              <a:t>Renovate and/or Construct Transportation Training Center - </a:t>
            </a:r>
            <a:r>
              <a:rPr lang="en-US" b="1" dirty="0">
                <a:latin typeface="+mj-lt"/>
              </a:rPr>
              <a:t>$5.9 MILLION</a:t>
            </a:r>
          </a:p>
        </p:txBody>
      </p:sp>
      <p:pic>
        <p:nvPicPr>
          <p:cNvPr id="8" name="Picture 7" descr="A picture containing sky, outdoor, building, house&#10;&#10;Description automatically generated">
            <a:extLst>
              <a:ext uri="{FF2B5EF4-FFF2-40B4-BE49-F238E27FC236}">
                <a16:creationId xmlns:a16="http://schemas.microsoft.com/office/drawing/2014/main" id="{3EE5CA60-B2C8-42E9-A1D1-F2084B7973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4"/>
          <a:stretch/>
        </p:blipFill>
        <p:spPr>
          <a:xfrm>
            <a:off x="372687" y="3677799"/>
            <a:ext cx="3432550" cy="1971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icture containing sky, outdoor, road, building&#10;&#10;Description automatically generated">
            <a:extLst>
              <a:ext uri="{FF2B5EF4-FFF2-40B4-BE49-F238E27FC236}">
                <a16:creationId xmlns:a16="http://schemas.microsoft.com/office/drawing/2014/main" id="{855B5364-22B5-455D-954C-C4773AF88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02"/>
          <a:stretch/>
        </p:blipFill>
        <p:spPr>
          <a:xfrm>
            <a:off x="3925986" y="3721118"/>
            <a:ext cx="3513687" cy="1924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icture containing sky, outdoor, road&#10;&#10;Description automatically generated">
            <a:extLst>
              <a:ext uri="{FF2B5EF4-FFF2-40B4-BE49-F238E27FC236}">
                <a16:creationId xmlns:a16="http://schemas.microsoft.com/office/drawing/2014/main" id="{5B6F2877-BCE7-4A23-B176-50E7C1FFE6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1"/>
          <a:stretch/>
        </p:blipFill>
        <p:spPr>
          <a:xfrm>
            <a:off x="7577136" y="3721118"/>
            <a:ext cx="4414467" cy="1924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975F75-5FAF-4DD2-9923-B1C5F2DEDAB5}"/>
              </a:ext>
            </a:extLst>
          </p:cNvPr>
          <p:cNvSpPr txBox="1"/>
          <p:nvPr/>
        </p:nvSpPr>
        <p:spPr>
          <a:xfrm>
            <a:off x="372687" y="2870658"/>
            <a:ext cx="11630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Renovates the 47,800 square foot Robert's Drive Campus buildings constructed in 1984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uildings are in need of major repair and are deficient for the programs they house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CFF2E5-E425-4C7F-97DD-9A7F5164D93A}"/>
              </a:ext>
            </a:extLst>
          </p:cNvPr>
          <p:cNvSpPr txBox="1"/>
          <p:nvPr/>
        </p:nvSpPr>
        <p:spPr>
          <a:xfrm rot="10800000" flipV="1">
            <a:off x="828302" y="1624055"/>
            <a:ext cx="11163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cap="all" dirty="0">
                <a:latin typeface="+mj-lt"/>
                <a:ea typeface="+mj-ea"/>
                <a:cs typeface="+mj-cs"/>
              </a:rPr>
              <a:t># 6 – Gateway Community &amp; Technical College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cap="all" dirty="0">
                <a:latin typeface="+mj-lt"/>
                <a:ea typeface="+mj-ea"/>
                <a:cs typeface="+mj-cs"/>
              </a:rPr>
              <a:t>Roof Replacements - $6 million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17D6D7-EFF3-4CE9-8CE8-FB3D3B76A810}"/>
              </a:ext>
            </a:extLst>
          </p:cNvPr>
          <p:cNvSpPr txBox="1"/>
          <p:nvPr/>
        </p:nvSpPr>
        <p:spPr>
          <a:xfrm>
            <a:off x="895349" y="123825"/>
            <a:ext cx="93821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j-lt"/>
              </a:rPr>
              <a:t>#5 –SOUTHCENTRAL KY COMMUNITY &amp; TECHNICAL COLLEGE MAIN CAMPUS RENOVATION - $10 million</a:t>
            </a:r>
            <a:br>
              <a:rPr lang="en-US" sz="1800" dirty="0">
                <a:latin typeface="+mj-lt"/>
              </a:rPr>
            </a:br>
            <a:r>
              <a:rPr lang="en-US" sz="1400" b="1" dirty="0">
                <a:latin typeface="+mj-lt"/>
              </a:rPr>
              <a:t>$5 million-GF/$5 million-restricted</a:t>
            </a:r>
            <a:endParaRPr lang="en-US" b="1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905653-6E1A-4CD0-92E7-2E0E991C02D5}"/>
              </a:ext>
            </a:extLst>
          </p:cNvPr>
          <p:cNvSpPr txBox="1"/>
          <p:nvPr/>
        </p:nvSpPr>
        <p:spPr>
          <a:xfrm>
            <a:off x="381000" y="899095"/>
            <a:ext cx="10239375" cy="725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Renovates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two buildings on the main campus in Bowling Green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No major renovations since these buildings were constructed in 1968</a:t>
            </a:r>
            <a:r>
              <a:rPr lang="en-US" dirty="0">
                <a:highlight>
                  <a:srgbClr val="FFFF00"/>
                </a:highlight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343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0A0121E-9726-4D25-AC39-8F25F811C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757646"/>
            <a:ext cx="11430000" cy="4223657"/>
          </a:xfrm>
        </p:spPr>
        <p:txBody>
          <a:bodyPr/>
          <a:lstStyle/>
          <a:p>
            <a:r>
              <a:rPr lang="en-US" sz="2400" b="1" dirty="0"/>
              <a:t>#8 – Hopkinsville Community College </a:t>
            </a:r>
          </a:p>
          <a:p>
            <a:r>
              <a:rPr lang="en-US" sz="2400" b="1" dirty="0"/>
              <a:t>HVAC Upgrade Academic Building - $3.5 million</a:t>
            </a:r>
          </a:p>
          <a:p>
            <a:endParaRPr lang="en-US" sz="2400" b="1" dirty="0"/>
          </a:p>
          <a:p>
            <a:r>
              <a:rPr lang="en-US" sz="2400" b="1" dirty="0"/>
              <a:t>#9 – Hazard Community &amp; Technical College </a:t>
            </a:r>
          </a:p>
          <a:p>
            <a:r>
              <a:rPr lang="en-US" sz="2400" b="1" dirty="0"/>
              <a:t>Renovate Jolly Classroom Center - $6.3 million</a:t>
            </a:r>
          </a:p>
          <a:p>
            <a:endParaRPr lang="en-US" sz="2400" b="1" dirty="0"/>
          </a:p>
          <a:p>
            <a:r>
              <a:rPr lang="en-US" sz="2400" b="1" dirty="0"/>
              <a:t>#10 – Big Sandy Community &amp; Technical College </a:t>
            </a:r>
          </a:p>
          <a:p>
            <a:r>
              <a:rPr lang="en-US" sz="2400" b="1" dirty="0"/>
              <a:t>Roof Replacements - $3.2 million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29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CTCS">
      <a:dk1>
        <a:srgbClr val="00467F"/>
      </a:dk1>
      <a:lt1>
        <a:srgbClr val="E7A614"/>
      </a:lt1>
      <a:dk2>
        <a:srgbClr val="00467F"/>
      </a:dk2>
      <a:lt2>
        <a:srgbClr val="E7A614"/>
      </a:lt2>
      <a:accent1>
        <a:srgbClr val="FFFFFF"/>
      </a:accent1>
      <a:accent2>
        <a:srgbClr val="A7A8A9"/>
      </a:accent2>
      <a:accent3>
        <a:srgbClr val="011E41"/>
      </a:accent3>
      <a:accent4>
        <a:srgbClr val="005CB9"/>
      </a:accent4>
      <a:accent5>
        <a:srgbClr val="3CB4E5"/>
      </a:accent5>
      <a:accent6>
        <a:srgbClr val="FFD100"/>
      </a:accent6>
      <a:hlink>
        <a:srgbClr val="00467F"/>
      </a:hlink>
      <a:folHlink>
        <a:srgbClr val="CE0E2D"/>
      </a:folHlink>
    </a:clrScheme>
    <a:fontScheme name="KCTC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TCS_16x9PPT_Template.pptm" id="{BC0E673B-2915-44F4-9216-6117C2724CEA}" vid="{E77B2386-1CD8-4D12-8D0D-02953EE4B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AE44181EBC341A570A0E82A291FFE" ma:contentTypeVersion="13" ma:contentTypeDescription="Create a new document." ma:contentTypeScope="" ma:versionID="02242ea2fdf4a7aa976ad6081f32a295">
  <xsd:schema xmlns:xsd="http://www.w3.org/2001/XMLSchema" xmlns:xs="http://www.w3.org/2001/XMLSchema" xmlns:p="http://schemas.microsoft.com/office/2006/metadata/properties" xmlns:ns2="71009fbb-4b06-45af-9715-b58d5adf7e8b" xmlns:ns3="d66d0096-3dc3-484f-9827-607aa483c660" targetNamespace="http://schemas.microsoft.com/office/2006/metadata/properties" ma:root="true" ma:fieldsID="16470ef6efeafb9240102cf49317813c" ns2:_="" ns3:_="">
    <xsd:import namespace="71009fbb-4b06-45af-9715-b58d5adf7e8b"/>
    <xsd:import namespace="d66d0096-3dc3-484f-9827-607aa483c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09fbb-4b06-45af-9715-b58d5adf7e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d0096-3dc3-484f-9827-607aa483c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BBD5E0-392D-4313-873D-7CD2522286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97C6DA-BBD5-4515-9CA1-A53B6A3A996F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d66d0096-3dc3-484f-9827-607aa483c660"/>
    <ds:schemaRef ds:uri="71009fbb-4b06-45af-9715-b58d5adf7e8b"/>
  </ds:schemaRefs>
</ds:datastoreItem>
</file>

<file path=customXml/itemProps3.xml><?xml version="1.0" encoding="utf-8"?>
<ds:datastoreItem xmlns:ds="http://schemas.openxmlformats.org/officeDocument/2006/customXml" ds:itemID="{3FAD2995-8F74-43B5-9D46-EB3489682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009fbb-4b06-45af-9715-b58d5adf7e8b"/>
    <ds:schemaRef ds:uri="d66d0096-3dc3-484f-9827-607aa483c6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KCTCS_16x9PPT_Template</Template>
  <TotalTime>695</TotalTime>
  <Words>538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#1 Deferred maintenance pool  $40 million</vt:lpstr>
      <vt:lpstr>#2 – ELIZABETHTOWN COMMUNITY &amp; TECHNICAL COLLEGE RENOVATE OCCUPATIONAL TECHNICAL BUILDING PHASE I - $14 MILLION </vt:lpstr>
      <vt:lpstr>#3 – Jefferson community &amp; technical college renovate and/or replace Hartford building phase I - $15 million $10 million – GF/$5 million Restricted</vt:lpstr>
      <vt:lpstr>#4 – Somerset Community college  renovate laurel south campus phase I – $6 million $4.8 million – GF/$1.2 million Restricted </vt:lpstr>
      <vt:lpstr>PowerPoint Presentation</vt:lpstr>
      <vt:lpstr>PowerPoint Presentation</vt:lpstr>
      <vt:lpstr>Questions?</vt:lpstr>
    </vt:vector>
  </TitlesOfParts>
  <Company>KCTCS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Adkins, Sandy (KCTCS)</dc:creator>
  <cp:lastModifiedBy>Adkins, Sandy (KCTCS)</cp:lastModifiedBy>
  <cp:revision>73</cp:revision>
  <cp:lastPrinted>2021-07-16T16:30:54Z</cp:lastPrinted>
  <dcterms:created xsi:type="dcterms:W3CDTF">2021-07-15T21:19:26Z</dcterms:created>
  <dcterms:modified xsi:type="dcterms:W3CDTF">2021-07-19T13:56:50Z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0x0101004D5AE44181EBC341A570A0E82A291FFE</vt:lpwstr>
  </property>
</Properties>
</file>