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988" r:id="rId5"/>
    <p:sldId id="989" r:id="rId6"/>
    <p:sldId id="1027" r:id="rId7"/>
    <p:sldId id="1017" r:id="rId8"/>
    <p:sldId id="1018" r:id="rId9"/>
    <p:sldId id="1024" r:id="rId10"/>
    <p:sldId id="1025" r:id="rId11"/>
    <p:sldId id="1028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A7"/>
    <a:srgbClr val="A5A5A5"/>
    <a:srgbClr val="E9EBF5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87566" autoAdjust="0"/>
  </p:normalViewPr>
  <p:slideViewPr>
    <p:cSldViewPr snapToGrid="0" snapToObjects="1">
      <p:cViewPr varScale="1">
        <p:scale>
          <a:sx n="82" d="100"/>
          <a:sy n="82" d="100"/>
        </p:scale>
        <p:origin x="744" y="4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4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4D786C-EF26-4D90-B1D4-7E5B2E3E20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6E8FE5-88FA-4448-98D7-2C5133EE6F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576" y="0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A96D6496-C9A5-42C9-9035-24299A31D42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8A263B-18AF-4AAA-B900-B34E0C0F38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1108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E09B7-C55B-4BD2-B30E-29420EF15F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576" y="8831108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6CD42725-7376-43AA-B889-01F01631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02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r">
              <a:defRPr sz="1200"/>
            </a:lvl1pPr>
          </a:lstStyle>
          <a:p>
            <a:fld id="{286515E6-D87A-834A-9A22-476EB049D90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4" tIns="46577" rIns="93154" bIns="465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54" tIns="46577" rIns="93154" bIns="465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r">
              <a:defRPr sz="1200"/>
            </a:lvl1pPr>
          </a:lstStyle>
          <a:p>
            <a:fld id="{07F9FC1C-0FAE-0E41-8B8F-FC1EBEF22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1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9FC1C-0FAE-0E41-8B8F-FC1EBEF22C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5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Pence is primarily used by College of Design at this time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existing configuration: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 classrooms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auditorium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 class labs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 open laboratories (studios)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Offices (faculty and staff)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Other support space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Future use will likely include similar uses such as classrooms, class labs, office (faculty and staff) and other support spaces to support academic needs.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9FC1C-0FAE-0E41-8B8F-FC1EBEF22C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0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floor is 15,750 square feet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MDS: 5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floor – current status - vacant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 former labs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Approx. 15 offices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Other support space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Building HVAC upgrades/improvements required to support 5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floor occupancy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Highlights from the proposed program for the MDS 5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floor project allow the College of Nursing and College of Health Science to expand their enrollment: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Auditorium 150 +- seats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 class labs for Nursing (these would have mannequins for skills training)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 mock exam rooms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Faculty and staff offices 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 occupants of the MDS building include: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Student Success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College of Public Health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College of Arts and Science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Department of Kinesiology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9FC1C-0FAE-0E41-8B8F-FC1EBEF22C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4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A2148076-4A7D-0E4A-9C7F-E67508EC5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E15ECC-31DF-8643-A175-042D116B9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7975" y="2832652"/>
            <a:ext cx="8915400" cy="48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Secondary/presenter’s name/subhead inserted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5BEB14-8EC7-5848-9955-159CE30FA3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975" y="534504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000" b="1" i="0" cap="all" baseline="0">
                <a:solidFill>
                  <a:srgbClr val="0034A7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the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6578767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hite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uilding, outdoor, city&#10;&#10;Description automatically generated">
            <a:extLst>
              <a:ext uri="{FF2B5EF4-FFF2-40B4-BE49-F238E27FC236}">
                <a16:creationId xmlns:a16="http://schemas.microsoft.com/office/drawing/2014/main" id="{D3BC41A9-2F65-4D31-97CF-1CFD1DB7F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7320" cy="6311900"/>
          </a:xfrm>
          <a:prstGeom prst="rect">
            <a:avLst/>
          </a:prstGeom>
        </p:spPr>
      </p:pic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:a16="http://schemas.microsoft.com/office/drawing/2014/main" id="{5A365635-637B-4FF9-A0AF-1A45643F6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01" b="-72487"/>
          <a:stretch/>
        </p:blipFill>
        <p:spPr>
          <a:xfrm>
            <a:off x="0" y="6400139"/>
            <a:ext cx="12192000" cy="66605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62EFAA-7C31-4A49-B5E6-2EA3DFCEC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283943"/>
            <a:ext cx="11277600" cy="230836"/>
          </a:xfrm>
        </p:spPr>
        <p:txBody>
          <a:bodyPr>
            <a:noAutofit/>
          </a:bodyPr>
          <a:lstStyle>
            <a:lvl1pPr marL="0" indent="0">
              <a:buNone/>
              <a:defRPr sz="1500" cap="all" baseline="0">
                <a:solidFill>
                  <a:srgbClr val="0034A7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OR CHAPTER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4425EAF-822F-4312-90A8-5055E56233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68763"/>
            <a:ext cx="11688763" cy="515691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rgbClr val="0034A7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256E862-10D3-4F75-9E54-DAE7E34F3B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618" y="1367581"/>
            <a:ext cx="11688763" cy="467887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A1619A-8E12-457E-8AE9-BF244340823E}"/>
              </a:ext>
            </a:extLst>
          </p:cNvPr>
          <p:cNvSpPr txBox="1">
            <a:spLocks/>
          </p:cNvSpPr>
          <p:nvPr userDrawn="1"/>
        </p:nvSpPr>
        <p:spPr>
          <a:xfrm>
            <a:off x="5900323" y="6478993"/>
            <a:ext cx="391353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4F261A-1394-2F4A-9CC9-95CDD2C98823}" type="slidenum">
              <a:rPr lang="en-US" smtClean="0"/>
              <a:pPr/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6900280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hite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uilding, outdoor, city&#10;&#10;Description automatically generated">
            <a:extLst>
              <a:ext uri="{FF2B5EF4-FFF2-40B4-BE49-F238E27FC236}">
                <a16:creationId xmlns:a16="http://schemas.microsoft.com/office/drawing/2014/main" id="{24780FA8-FA52-419E-A4D7-370BCCC65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7320" cy="6311900"/>
          </a:xfrm>
          <a:prstGeom prst="rect">
            <a:avLst/>
          </a:prstGeom>
        </p:spPr>
      </p:pic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:a16="http://schemas.microsoft.com/office/drawing/2014/main" id="{5A365635-637B-4FF9-A0AF-1A45643F6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01" b="-72487"/>
          <a:stretch/>
        </p:blipFill>
        <p:spPr>
          <a:xfrm>
            <a:off x="0" y="6400139"/>
            <a:ext cx="12192000" cy="66605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62EFAA-7C31-4A49-B5E6-2EA3DFCEC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283943"/>
            <a:ext cx="11277600" cy="230836"/>
          </a:xfrm>
        </p:spPr>
        <p:txBody>
          <a:bodyPr>
            <a:noAutofit/>
          </a:bodyPr>
          <a:lstStyle>
            <a:lvl1pPr marL="0" indent="0">
              <a:buNone/>
              <a:defRPr sz="1500" cap="all" baseline="0">
                <a:solidFill>
                  <a:srgbClr val="0034A7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OR CHAPTER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4425EAF-822F-4312-90A8-5055E56233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68763"/>
            <a:ext cx="11688763" cy="515691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rgbClr val="0034A7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256E862-10D3-4F75-9E54-DAE7E34F3B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618" y="1367581"/>
            <a:ext cx="11688763" cy="467887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A1619A-8E12-457E-8AE9-BF244340823E}"/>
              </a:ext>
            </a:extLst>
          </p:cNvPr>
          <p:cNvSpPr txBox="1">
            <a:spLocks/>
          </p:cNvSpPr>
          <p:nvPr userDrawn="1"/>
        </p:nvSpPr>
        <p:spPr>
          <a:xfrm>
            <a:off x="5900323" y="6478993"/>
            <a:ext cx="391353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4F261A-1394-2F4A-9CC9-95CDD2C98823}" type="slidenum">
              <a:rPr lang="en-US" smtClean="0"/>
              <a:pPr/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7310588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hite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uilding, outdoor, city&#10;&#10;Description automatically generated">
            <a:extLst>
              <a:ext uri="{FF2B5EF4-FFF2-40B4-BE49-F238E27FC236}">
                <a16:creationId xmlns:a16="http://schemas.microsoft.com/office/drawing/2014/main" id="{24780FA8-FA52-419E-A4D7-370BCCC65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7320" cy="6311900"/>
          </a:xfrm>
          <a:prstGeom prst="rect">
            <a:avLst/>
          </a:prstGeom>
        </p:spPr>
      </p:pic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:a16="http://schemas.microsoft.com/office/drawing/2014/main" id="{5A365635-637B-4FF9-A0AF-1A45643F6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01" b="-72487"/>
          <a:stretch/>
        </p:blipFill>
        <p:spPr>
          <a:xfrm>
            <a:off x="0" y="6400139"/>
            <a:ext cx="12192000" cy="66605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62EFAA-7C31-4A49-B5E6-2EA3DFCEC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283943"/>
            <a:ext cx="11277600" cy="230836"/>
          </a:xfrm>
        </p:spPr>
        <p:txBody>
          <a:bodyPr>
            <a:noAutofit/>
          </a:bodyPr>
          <a:lstStyle>
            <a:lvl1pPr marL="0" indent="0">
              <a:buNone/>
              <a:defRPr sz="1500" cap="all" baseline="0">
                <a:solidFill>
                  <a:srgbClr val="0034A7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OR CHAPTER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4425EAF-822F-4312-90A8-5055E56233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68763"/>
            <a:ext cx="11688763" cy="515691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rgbClr val="0034A7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256E862-10D3-4F75-9E54-DAE7E34F3B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618" y="1367581"/>
            <a:ext cx="11688763" cy="467887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A1619A-8E12-457E-8AE9-BF244340823E}"/>
              </a:ext>
            </a:extLst>
          </p:cNvPr>
          <p:cNvSpPr txBox="1">
            <a:spLocks/>
          </p:cNvSpPr>
          <p:nvPr userDrawn="1"/>
        </p:nvSpPr>
        <p:spPr>
          <a:xfrm>
            <a:off x="5900323" y="6478993"/>
            <a:ext cx="391353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4F261A-1394-2F4A-9CC9-95CDD2C98823}" type="slidenum">
              <a:rPr lang="en-US" smtClean="0"/>
              <a:pPr/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1757127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ite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:a16="http://schemas.microsoft.com/office/drawing/2014/main" id="{5A365635-637B-4FF9-A0AF-1A45643F6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01" b="-72487"/>
          <a:stretch/>
        </p:blipFill>
        <p:spPr>
          <a:xfrm>
            <a:off x="0" y="6400139"/>
            <a:ext cx="12192000" cy="66605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62EFAA-7C31-4A49-B5E6-2EA3DFCEC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283943"/>
            <a:ext cx="11277600" cy="230836"/>
          </a:xfrm>
        </p:spPr>
        <p:txBody>
          <a:bodyPr>
            <a:noAutofit/>
          </a:bodyPr>
          <a:lstStyle>
            <a:lvl1pPr marL="0" indent="0">
              <a:buNone/>
              <a:defRPr sz="1500" cap="all" baseline="0">
                <a:solidFill>
                  <a:srgbClr val="0034A7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OR CHAPTER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4425EAF-822F-4312-90A8-5055E56233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68763"/>
            <a:ext cx="11688763" cy="515691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rgbClr val="0034A7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256E862-10D3-4F75-9E54-DAE7E34F3B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618" y="1367581"/>
            <a:ext cx="11688763" cy="467887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A1619A-8E12-457E-8AE9-BF244340823E}"/>
              </a:ext>
            </a:extLst>
          </p:cNvPr>
          <p:cNvSpPr txBox="1">
            <a:spLocks/>
          </p:cNvSpPr>
          <p:nvPr userDrawn="1"/>
        </p:nvSpPr>
        <p:spPr>
          <a:xfrm>
            <a:off x="5900323" y="6478993"/>
            <a:ext cx="391353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4F261A-1394-2F4A-9CC9-95CDD2C98823}" type="slidenum">
              <a:rPr lang="en-US" smtClean="0"/>
              <a:pPr/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1486582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A2129D77-DD35-4344-9261-9458270D6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01" b="-72487"/>
          <a:stretch/>
        </p:blipFill>
        <p:spPr>
          <a:xfrm>
            <a:off x="0" y="6400139"/>
            <a:ext cx="12192000" cy="666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10752F-3AFB-B644-8314-F6A75E2650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rgbClr val="0034A7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chapter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F25C2-BF05-CF44-93CE-F7D8C5D697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5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chapter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DA6AB1-599B-F24E-8D14-02714F7CE8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900323" y="6478993"/>
            <a:ext cx="391353" cy="309562"/>
          </a:xfrm>
        </p:spPr>
        <p:txBody>
          <a:bodyPr/>
          <a:lstStyle>
            <a:lvl1pPr>
              <a:defRPr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7C4F261A-1394-2F4A-9CC9-95CDD2C98823}" type="slidenum">
              <a:rPr lang="en-US" smtClean="0"/>
              <a:pPr/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2855902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hite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:a16="http://schemas.microsoft.com/office/drawing/2014/main" id="{5A365635-637B-4FF9-A0AF-1A45643F6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01" b="-72487"/>
          <a:stretch/>
        </p:blipFill>
        <p:spPr>
          <a:xfrm>
            <a:off x="0" y="6400139"/>
            <a:ext cx="12192000" cy="66605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62EFAA-7C31-4A49-B5E6-2EA3DFCEC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283943"/>
            <a:ext cx="11277600" cy="230836"/>
          </a:xfrm>
        </p:spPr>
        <p:txBody>
          <a:bodyPr>
            <a:noAutofit/>
          </a:bodyPr>
          <a:lstStyle>
            <a:lvl1pPr marL="0" indent="0">
              <a:buNone/>
              <a:defRPr sz="1500" cap="all" baseline="0">
                <a:solidFill>
                  <a:srgbClr val="0034A7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OR CHAPTER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4425EAF-822F-4312-90A8-5055E56233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68763"/>
            <a:ext cx="11688763" cy="515691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rgbClr val="0034A7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256E862-10D3-4F75-9E54-DAE7E34F3B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618" y="1367581"/>
            <a:ext cx="11688763" cy="467887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A1619A-8E12-457E-8AE9-BF244340823E}"/>
              </a:ext>
            </a:extLst>
          </p:cNvPr>
          <p:cNvSpPr txBox="1">
            <a:spLocks/>
          </p:cNvSpPr>
          <p:nvPr userDrawn="1"/>
        </p:nvSpPr>
        <p:spPr>
          <a:xfrm>
            <a:off x="5900323" y="6478993"/>
            <a:ext cx="391353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4F261A-1394-2F4A-9CC9-95CDD2C98823}" type="slidenum">
              <a:rPr lang="en-US" smtClean="0"/>
              <a:pPr/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7889147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:a16="http://schemas.microsoft.com/office/drawing/2014/main" id="{5A365635-637B-4FF9-A0AF-1A45643F6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01" b="-72487"/>
          <a:stretch/>
        </p:blipFill>
        <p:spPr>
          <a:xfrm>
            <a:off x="0" y="6400139"/>
            <a:ext cx="12192000" cy="66605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62EFAA-7C31-4A49-B5E6-2EA3DFCEC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283943"/>
            <a:ext cx="11277600" cy="230836"/>
          </a:xfrm>
        </p:spPr>
        <p:txBody>
          <a:bodyPr>
            <a:noAutofit/>
          </a:bodyPr>
          <a:lstStyle>
            <a:lvl1pPr marL="0" indent="0">
              <a:buNone/>
              <a:defRPr sz="1500" cap="all" baseline="0">
                <a:solidFill>
                  <a:srgbClr val="0034A7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OR CHAPTER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2FAA4B72-B068-D74A-86F7-87EBEFD71C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89021" y="6508682"/>
            <a:ext cx="778979" cy="309562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4425EAF-822F-4312-90A8-5055E56233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68763"/>
            <a:ext cx="11688763" cy="515691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rgbClr val="0034A7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256E862-10D3-4F75-9E54-DAE7E34F3B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618" y="1367581"/>
            <a:ext cx="11688763" cy="467887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5319237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D1D789-22E2-A442-8FB8-E0011DBBB2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39756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BF25C2-BF05-CF44-93CE-F7D8C5D697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514779"/>
            <a:ext cx="9144000" cy="206361"/>
          </a:xfrm>
        </p:spPr>
        <p:txBody>
          <a:bodyPr>
            <a:no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chapter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62EFAA-7C31-4A49-B5E6-2EA3DFCEC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283943"/>
            <a:ext cx="11277600" cy="230836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rgbClr val="0034A7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OR CHAPTER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8EADBA6-364D-514E-9505-D24389E9D05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54000" y="950913"/>
            <a:ext cx="5977877" cy="5277695"/>
          </a:xfrm>
        </p:spPr>
        <p:txBody>
          <a:bodyPr>
            <a:normAutofit/>
          </a:bodyPr>
          <a:lstStyle>
            <a:lvl1pPr marL="0" indent="0" algn="ctr">
              <a:buNone/>
              <a:defRPr sz="2500" baseline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OBJECT BOX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B579AFD-2B44-D547-9A23-BC5407A100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3551" y="950912"/>
            <a:ext cx="5454449" cy="515691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A546B0C-AE01-7E40-AFFF-79E66585AB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1169" y="1549730"/>
            <a:ext cx="5454449" cy="4678878"/>
          </a:xfrm>
        </p:spPr>
        <p:txBody>
          <a:bodyPr>
            <a:normAutofit/>
          </a:bodyPr>
          <a:lstStyle>
            <a:lvl1pPr marL="0" indent="0">
              <a:buNone/>
              <a:defRPr sz="25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8BE733C8-4D11-074F-8F79-7CC0A4291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3451" y="6508682"/>
            <a:ext cx="4287946" cy="309562"/>
          </a:xfrm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FOR DEPARTMENT OR TITLE OF PRESENTATION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B5DCA054-91C8-3F49-90DF-15D7681968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89021" y="6508682"/>
            <a:ext cx="778979" cy="309562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37579DE-AC20-CE41-B80A-487CCBCC88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900323" y="6478993"/>
            <a:ext cx="391353" cy="309562"/>
          </a:xfrm>
        </p:spPr>
        <p:txBody>
          <a:bodyPr/>
          <a:lstStyle>
            <a:lvl1pPr>
              <a:defRPr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7C4F261A-1394-2F4A-9CC9-95CDD2C98823}" type="slidenum">
              <a:rPr lang="en-US" smtClean="0"/>
              <a:pPr/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222235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5C672883-BE5E-9B47-A026-BFCD0EAAD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8179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06B0B1-110A-8140-8049-F61A63649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E15ECC-31DF-8643-A175-042D116B9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7975" y="2832652"/>
            <a:ext cx="8915400" cy="48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Secondary/presenter’s name/subhead inserted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3CC8FE-EBD5-4547-876B-53305F52C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975" y="534504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000" b="1" i="0" cap="all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the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4168128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:a16="http://schemas.microsoft.com/office/drawing/2014/main" id="{5A365635-637B-4FF9-A0AF-1A45643F6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01" b="-72487"/>
          <a:stretch/>
        </p:blipFill>
        <p:spPr>
          <a:xfrm>
            <a:off x="0" y="6400139"/>
            <a:ext cx="12192000" cy="66605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62EFAA-7C31-4A49-B5E6-2EA3DFCEC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283943"/>
            <a:ext cx="11277600" cy="230836"/>
          </a:xfrm>
        </p:spPr>
        <p:txBody>
          <a:bodyPr>
            <a:noAutofit/>
          </a:bodyPr>
          <a:lstStyle>
            <a:lvl1pPr marL="0" indent="0">
              <a:buNone/>
              <a:defRPr sz="1500" cap="all" baseline="0">
                <a:solidFill>
                  <a:srgbClr val="0034A7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OR CHAPTER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4425EAF-822F-4312-90A8-5055E56233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68763"/>
            <a:ext cx="11688763" cy="515691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rgbClr val="0034A7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256E862-10D3-4F75-9E54-DAE7E34F3B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618" y="1367581"/>
            <a:ext cx="11688763" cy="467887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A1619A-8E12-457E-8AE9-BF244340823E}"/>
              </a:ext>
            </a:extLst>
          </p:cNvPr>
          <p:cNvSpPr txBox="1">
            <a:spLocks/>
          </p:cNvSpPr>
          <p:nvPr userDrawn="1"/>
        </p:nvSpPr>
        <p:spPr>
          <a:xfrm>
            <a:off x="12423043" y="6548438"/>
            <a:ext cx="391353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4F261A-1394-2F4A-9CC9-95CDD2C98823}" type="slidenum">
              <a:rPr lang="en-US" smtClean="0"/>
              <a:pPr/>
              <a:t>‹#›</a:t>
            </a:fld>
            <a:r>
              <a:rPr lang="en-US" dirty="0"/>
              <a:t> 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B6E01F-D15A-4595-7135-54BF6A5244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900323" y="6478993"/>
            <a:ext cx="391353" cy="309562"/>
          </a:xfrm>
        </p:spPr>
        <p:txBody>
          <a:bodyPr/>
          <a:lstStyle>
            <a:lvl1pPr>
              <a:defRPr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7C4F261A-1394-2F4A-9CC9-95CDD2C9882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2843950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B5FC3A84-2A2D-4543-90D7-FF60458A38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BFF5E04-1F47-3544-822D-04BD6D9E13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chapter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AAC5A0B-6586-9C45-8864-5CDB186357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500" baseline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chapter subtitle style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9CDA8608-EE9D-474F-92B4-73268B54CC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3451" y="6508682"/>
            <a:ext cx="4287946" cy="309562"/>
          </a:xfrm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FOR DEPARTMENT OR TITLE OF PRESENTATION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046F5EFE-27BD-C44E-B4CB-9E5500EB49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89021" y="6508682"/>
            <a:ext cx="778979" cy="309562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B50897F-1300-EC4F-826E-654B1BE3948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900323" y="6478993"/>
            <a:ext cx="391353" cy="309562"/>
          </a:xfrm>
        </p:spPr>
        <p:txBody>
          <a:bodyPr/>
          <a:lstStyle>
            <a:lvl1pPr>
              <a:defRPr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7C4F261A-1394-2F4A-9CC9-95CDD2C9882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4291617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B5FC3A84-2A2D-4543-90D7-FF60458A38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9CDA8608-EE9D-474F-92B4-73268B54CC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3451" y="6508682"/>
            <a:ext cx="4287946" cy="309562"/>
          </a:xfrm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FOR DEPARTMENT OR TITLE OF PRESENTATION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046F5EFE-27BD-C44E-B4CB-9E5500EB49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89021" y="6508682"/>
            <a:ext cx="778979" cy="309562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B50897F-1300-EC4F-826E-654B1BE3948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900323" y="6478993"/>
            <a:ext cx="391353" cy="309562"/>
          </a:xfrm>
        </p:spPr>
        <p:txBody>
          <a:bodyPr/>
          <a:lstStyle>
            <a:lvl1pPr>
              <a:defRPr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7C4F261A-1394-2F4A-9CC9-95CDD2C9882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/>
              <a:t> 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8483447-B65F-D245-A888-E0DB9647F6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514779"/>
            <a:ext cx="9144000" cy="206361"/>
          </a:xfrm>
        </p:spPr>
        <p:txBody>
          <a:bodyPr>
            <a:no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chapter subtitle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654DCDA-4844-0740-BD21-D70DAF564C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283943"/>
            <a:ext cx="11277600" cy="230836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OR CHAPTER</a:t>
            </a:r>
          </a:p>
        </p:txBody>
      </p:sp>
    </p:spTree>
    <p:extLst>
      <p:ext uri="{BB962C8B-B14F-4D97-AF65-F5344CB8AC3E}">
        <p14:creationId xmlns:p14="http://schemas.microsoft.com/office/powerpoint/2010/main" val="201556644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B5FC3A84-2A2D-4543-90D7-FF60458A38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9CDA8608-EE9D-474F-92B4-73268B54CC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3451" y="6508682"/>
            <a:ext cx="4287946" cy="309562"/>
          </a:xfrm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FOR DEPARTMENT OR TITLE OF PRESENTATION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046F5EFE-27BD-C44E-B4CB-9E5500EB49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89021" y="6508682"/>
            <a:ext cx="778979" cy="309562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B50897F-1300-EC4F-826E-654B1BE3948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900323" y="6478993"/>
            <a:ext cx="391353" cy="309562"/>
          </a:xfrm>
        </p:spPr>
        <p:txBody>
          <a:bodyPr/>
          <a:lstStyle>
            <a:lvl1pPr>
              <a:defRPr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7C4F261A-1394-2F4A-9CC9-95CDD2C9882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/>
              <a:t> 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8483447-B65F-D245-A888-E0DB9647F6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514779"/>
            <a:ext cx="9144000" cy="206361"/>
          </a:xfrm>
        </p:spPr>
        <p:txBody>
          <a:bodyPr>
            <a:no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chapter subtitle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654DCDA-4844-0740-BD21-D70DAF564C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283943"/>
            <a:ext cx="11277600" cy="230836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OR CHAPTER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52DA20-273D-D34A-8A79-60285BBC6D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950912"/>
            <a:ext cx="11688763" cy="515691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E7A9FAF-1725-DE46-9800-D5E16865BF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618" y="1549730"/>
            <a:ext cx="11688763" cy="4678878"/>
          </a:xfrm>
        </p:spPr>
        <p:txBody>
          <a:bodyPr>
            <a:normAutofit/>
          </a:bodyPr>
          <a:lstStyle>
            <a:lvl1pPr marL="0" indent="0">
              <a:buNone/>
              <a:defRPr sz="2500"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41505657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B5FC3A84-2A2D-4543-90D7-FF60458A38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9CDA8608-EE9D-474F-92B4-73268B54CC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3451" y="6508682"/>
            <a:ext cx="4287946" cy="309562"/>
          </a:xfrm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FOR DEPARTMENT OR TITLE OF PRESENTATION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046F5EFE-27BD-C44E-B4CB-9E5500EB49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89021" y="6508682"/>
            <a:ext cx="778979" cy="309562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B50897F-1300-EC4F-826E-654B1BE3948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900323" y="6478993"/>
            <a:ext cx="391353" cy="309562"/>
          </a:xfrm>
        </p:spPr>
        <p:txBody>
          <a:bodyPr/>
          <a:lstStyle>
            <a:lvl1pPr>
              <a:defRPr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7C4F261A-1394-2F4A-9CC9-95CDD2C9882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/>
              <a:t> 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8483447-B65F-D245-A888-E0DB9647F6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514779"/>
            <a:ext cx="9144000" cy="206361"/>
          </a:xfrm>
        </p:spPr>
        <p:txBody>
          <a:bodyPr>
            <a:no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chapter subtitle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654DCDA-4844-0740-BD21-D70DAF564C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283943"/>
            <a:ext cx="11277600" cy="230836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OR CHAPTER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52D06D6-2FB1-A44D-81FE-8BECC72F3FA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60095" y="950913"/>
            <a:ext cx="5977877" cy="2398575"/>
          </a:xfrm>
        </p:spPr>
        <p:txBody>
          <a:bodyPr>
            <a:normAutofit/>
          </a:bodyPr>
          <a:lstStyle>
            <a:lvl1pPr marL="0" indent="0" algn="ctr">
              <a:buNone/>
              <a:defRPr sz="2500" baseline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OBJECT BOX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A12FB9A-1397-0D49-8D10-0B5398432D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950912"/>
            <a:ext cx="5454449" cy="515691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FDDFD7A-5962-C14C-AAB5-D69961A9FF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618" y="1549730"/>
            <a:ext cx="5454449" cy="4678878"/>
          </a:xfrm>
        </p:spPr>
        <p:txBody>
          <a:bodyPr>
            <a:normAutofit/>
          </a:bodyPr>
          <a:lstStyle>
            <a:lvl1pPr marL="0" indent="0">
              <a:buNone/>
              <a:defRPr sz="2500"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6FB80AE6-18B1-634C-B2D0-BFB4D48C672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960095" y="3508512"/>
            <a:ext cx="5977877" cy="2720095"/>
          </a:xfrm>
        </p:spPr>
        <p:txBody>
          <a:bodyPr>
            <a:normAutofit/>
          </a:bodyPr>
          <a:lstStyle>
            <a:lvl1pPr marL="0" indent="0" algn="ctr">
              <a:buNone/>
              <a:defRPr sz="2500" baseline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OBJECT BOX</a:t>
            </a:r>
          </a:p>
        </p:txBody>
      </p:sp>
    </p:spTree>
    <p:extLst>
      <p:ext uri="{BB962C8B-B14F-4D97-AF65-F5344CB8AC3E}">
        <p14:creationId xmlns:p14="http://schemas.microsoft.com/office/powerpoint/2010/main" val="2056773441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9CF53E9-1DC8-C34D-874C-6EB30D2DA5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8372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:a16="http://schemas.microsoft.com/office/drawing/2014/main" id="{5A365635-637B-4FF9-A0AF-1A45643F6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01" b="-72487"/>
          <a:stretch/>
        </p:blipFill>
        <p:spPr>
          <a:xfrm>
            <a:off x="0" y="6400139"/>
            <a:ext cx="12192000" cy="66605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62EFAA-7C31-4A49-B5E6-2EA3DFCEC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283943"/>
            <a:ext cx="11277600" cy="230836"/>
          </a:xfrm>
        </p:spPr>
        <p:txBody>
          <a:bodyPr>
            <a:noAutofit/>
          </a:bodyPr>
          <a:lstStyle>
            <a:lvl1pPr marL="0" indent="0">
              <a:buNone/>
              <a:defRPr sz="1500" cap="all" baseline="0">
                <a:solidFill>
                  <a:srgbClr val="0034A7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OR CHAPTER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4425EAF-822F-4312-90A8-5055E56233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68763"/>
            <a:ext cx="11688763" cy="515691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rgbClr val="0034A7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256E862-10D3-4F75-9E54-DAE7E34F3B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618" y="1367581"/>
            <a:ext cx="11688763" cy="467887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A1619A-8E12-457E-8AE9-BF244340823E}"/>
              </a:ext>
            </a:extLst>
          </p:cNvPr>
          <p:cNvSpPr txBox="1">
            <a:spLocks/>
          </p:cNvSpPr>
          <p:nvPr userDrawn="1"/>
        </p:nvSpPr>
        <p:spPr>
          <a:xfrm>
            <a:off x="5900323" y="6478993"/>
            <a:ext cx="391353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4F261A-1394-2F4A-9CC9-95CDD2C98823}" type="slidenum">
              <a:rPr lang="en-US" smtClean="0"/>
              <a:pPr/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9907124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hite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:a16="http://schemas.microsoft.com/office/drawing/2014/main" id="{5A365635-637B-4FF9-A0AF-1A45643F6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01" b="-72487"/>
          <a:stretch/>
        </p:blipFill>
        <p:spPr>
          <a:xfrm>
            <a:off x="0" y="6400139"/>
            <a:ext cx="12192000" cy="66605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A1619A-8E12-457E-8AE9-BF244340823E}"/>
              </a:ext>
            </a:extLst>
          </p:cNvPr>
          <p:cNvSpPr txBox="1">
            <a:spLocks/>
          </p:cNvSpPr>
          <p:nvPr userDrawn="1"/>
        </p:nvSpPr>
        <p:spPr>
          <a:xfrm>
            <a:off x="5900323" y="6478993"/>
            <a:ext cx="391353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4F261A-1394-2F4A-9CC9-95CDD2C98823}" type="slidenum">
              <a:rPr lang="en-US" smtClean="0"/>
              <a:pPr/>
              <a:t>‹#›</a:t>
            </a:fld>
            <a:r>
              <a:rPr lang="en-US" dirty="0"/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679CE6-E174-4443-B62F-E3A71D617621}"/>
              </a:ext>
            </a:extLst>
          </p:cNvPr>
          <p:cNvSpPr/>
          <p:nvPr userDrawn="1"/>
        </p:nvSpPr>
        <p:spPr>
          <a:xfrm>
            <a:off x="0" y="0"/>
            <a:ext cx="12192000" cy="6303696"/>
          </a:xfrm>
          <a:prstGeom prst="rect">
            <a:avLst/>
          </a:prstGeom>
          <a:solidFill>
            <a:srgbClr val="0034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A085C3E-F6C4-48E2-8587-6020739123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283943"/>
            <a:ext cx="11277600" cy="230836"/>
          </a:xfrm>
        </p:spPr>
        <p:txBody>
          <a:bodyPr>
            <a:noAutofit/>
          </a:bodyPr>
          <a:lstStyle>
            <a:lvl1pPr marL="0" indent="0">
              <a:buNone/>
              <a:defRPr sz="1500" cap="all" baseline="0">
                <a:solidFill>
                  <a:schemeClr val="bg1">
                    <a:lumMod val="95000"/>
                  </a:schemeClr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OR CHAPTER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8F9ABCB9-1820-4FA8-908A-A88701B3D9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68763"/>
            <a:ext cx="11688763" cy="515691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C44F7B42-8AB8-4D07-A4AB-8FE69AFA29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618" y="1367581"/>
            <a:ext cx="11688763" cy="467887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02460317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ky, outdoor, building, city&#10;&#10;Description automatically generated">
            <a:extLst>
              <a:ext uri="{FF2B5EF4-FFF2-40B4-BE49-F238E27FC236}">
                <a16:creationId xmlns:a16="http://schemas.microsoft.com/office/drawing/2014/main" id="{5EF6C5EC-9947-45AF-8B8A-7A1B38D0AA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311900"/>
          </a:xfrm>
          <a:prstGeom prst="rect">
            <a:avLst/>
          </a:prstGeom>
        </p:spPr>
      </p:pic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:a16="http://schemas.microsoft.com/office/drawing/2014/main" id="{5A365635-637B-4FF9-A0AF-1A45643F6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01" b="-72487"/>
          <a:stretch/>
        </p:blipFill>
        <p:spPr>
          <a:xfrm>
            <a:off x="0" y="6400139"/>
            <a:ext cx="12192000" cy="66605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62EFAA-7C31-4A49-B5E6-2EA3DFCEC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283943"/>
            <a:ext cx="11277600" cy="230836"/>
          </a:xfrm>
        </p:spPr>
        <p:txBody>
          <a:bodyPr>
            <a:noAutofit/>
          </a:bodyPr>
          <a:lstStyle>
            <a:lvl1pPr marL="0" indent="0">
              <a:buNone/>
              <a:defRPr sz="1500" cap="all" baseline="0">
                <a:solidFill>
                  <a:srgbClr val="0034A7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OR CHAPTER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4425EAF-822F-4312-90A8-5055E56233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68763"/>
            <a:ext cx="11688763" cy="515691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rgbClr val="0034A7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256E862-10D3-4F75-9E54-DAE7E34F3B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618" y="1367581"/>
            <a:ext cx="11688763" cy="467887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A1619A-8E12-457E-8AE9-BF244340823E}"/>
              </a:ext>
            </a:extLst>
          </p:cNvPr>
          <p:cNvSpPr txBox="1">
            <a:spLocks/>
          </p:cNvSpPr>
          <p:nvPr userDrawn="1"/>
        </p:nvSpPr>
        <p:spPr>
          <a:xfrm>
            <a:off x="5900323" y="6478993"/>
            <a:ext cx="391353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4F261A-1394-2F4A-9CC9-95CDD2C98823}" type="slidenum">
              <a:rPr lang="en-US" smtClean="0"/>
              <a:pPr/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1274042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ky, outdoor, city, traveling&#10;&#10;Description automatically generated">
            <a:extLst>
              <a:ext uri="{FF2B5EF4-FFF2-40B4-BE49-F238E27FC236}">
                <a16:creationId xmlns:a16="http://schemas.microsoft.com/office/drawing/2014/main" id="{EB270A24-07A9-4558-B269-E62B35774F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317129"/>
          </a:xfrm>
          <a:prstGeom prst="rect">
            <a:avLst/>
          </a:prstGeom>
        </p:spPr>
      </p:pic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:a16="http://schemas.microsoft.com/office/drawing/2014/main" id="{5A365635-637B-4FF9-A0AF-1A45643F6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01" b="-72487"/>
          <a:stretch/>
        </p:blipFill>
        <p:spPr>
          <a:xfrm>
            <a:off x="0" y="6400139"/>
            <a:ext cx="12192000" cy="66605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62EFAA-7C31-4A49-B5E6-2EA3DFCEC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283943"/>
            <a:ext cx="11277600" cy="230836"/>
          </a:xfrm>
        </p:spPr>
        <p:txBody>
          <a:bodyPr>
            <a:noAutofit/>
          </a:bodyPr>
          <a:lstStyle>
            <a:lvl1pPr marL="0" indent="0">
              <a:buNone/>
              <a:defRPr sz="1500" cap="all" baseline="0">
                <a:solidFill>
                  <a:srgbClr val="0034A7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OR CHAPTER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4425EAF-822F-4312-90A8-5055E56233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68763"/>
            <a:ext cx="11688763" cy="515691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rgbClr val="0034A7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256E862-10D3-4F75-9E54-DAE7E34F3B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618" y="1367581"/>
            <a:ext cx="11688763" cy="467887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A1619A-8E12-457E-8AE9-BF244340823E}"/>
              </a:ext>
            </a:extLst>
          </p:cNvPr>
          <p:cNvSpPr txBox="1">
            <a:spLocks/>
          </p:cNvSpPr>
          <p:nvPr userDrawn="1"/>
        </p:nvSpPr>
        <p:spPr>
          <a:xfrm>
            <a:off x="5900323" y="6478993"/>
            <a:ext cx="391353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4F261A-1394-2F4A-9CC9-95CDD2C98823}" type="slidenum">
              <a:rPr lang="en-US" smtClean="0"/>
              <a:pPr/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8519551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ky, tree, outdoor, nature&#10;&#10;Description automatically generated">
            <a:extLst>
              <a:ext uri="{FF2B5EF4-FFF2-40B4-BE49-F238E27FC236}">
                <a16:creationId xmlns:a16="http://schemas.microsoft.com/office/drawing/2014/main" id="{42573069-0B0D-4E27-9EFB-FD8D7BA6D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12192000" cy="6305551"/>
          </a:xfrm>
          <a:prstGeom prst="rect">
            <a:avLst/>
          </a:prstGeom>
        </p:spPr>
      </p:pic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:a16="http://schemas.microsoft.com/office/drawing/2014/main" id="{5A365635-637B-4FF9-A0AF-1A45643F6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01" b="-72487"/>
          <a:stretch/>
        </p:blipFill>
        <p:spPr>
          <a:xfrm>
            <a:off x="0" y="6400139"/>
            <a:ext cx="12192000" cy="66605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62EFAA-7C31-4A49-B5E6-2EA3DFCEC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283943"/>
            <a:ext cx="11277600" cy="230836"/>
          </a:xfrm>
        </p:spPr>
        <p:txBody>
          <a:bodyPr>
            <a:noAutofit/>
          </a:bodyPr>
          <a:lstStyle>
            <a:lvl1pPr marL="0" indent="0">
              <a:buNone/>
              <a:defRPr sz="1500" cap="all" baseline="0">
                <a:solidFill>
                  <a:srgbClr val="0034A7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OR CHAPTER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4425EAF-822F-4312-90A8-5055E56233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68763"/>
            <a:ext cx="11688763" cy="515691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rgbClr val="0034A7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256E862-10D3-4F75-9E54-DAE7E34F3B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618" y="1367581"/>
            <a:ext cx="11688763" cy="467887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A1619A-8E12-457E-8AE9-BF244340823E}"/>
              </a:ext>
            </a:extLst>
          </p:cNvPr>
          <p:cNvSpPr txBox="1">
            <a:spLocks/>
          </p:cNvSpPr>
          <p:nvPr userDrawn="1"/>
        </p:nvSpPr>
        <p:spPr>
          <a:xfrm>
            <a:off x="5900323" y="6478993"/>
            <a:ext cx="391353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4F261A-1394-2F4A-9CC9-95CDD2C98823}" type="slidenum">
              <a:rPr lang="en-US" smtClean="0"/>
              <a:pPr/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26282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ite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:a16="http://schemas.microsoft.com/office/drawing/2014/main" id="{5A365635-637B-4FF9-A0AF-1A45643F6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01" b="-72487"/>
          <a:stretch/>
        </p:blipFill>
        <p:spPr>
          <a:xfrm>
            <a:off x="0" y="6400139"/>
            <a:ext cx="12192000" cy="66605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62EFAA-7C31-4A49-B5E6-2EA3DFCEC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283943"/>
            <a:ext cx="11277600" cy="230836"/>
          </a:xfrm>
        </p:spPr>
        <p:txBody>
          <a:bodyPr>
            <a:noAutofit/>
          </a:bodyPr>
          <a:lstStyle>
            <a:lvl1pPr marL="0" indent="0">
              <a:buNone/>
              <a:defRPr sz="1500" cap="all" baseline="0">
                <a:solidFill>
                  <a:srgbClr val="0034A7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OR CHAPTER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4425EAF-822F-4312-90A8-5055E56233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68763"/>
            <a:ext cx="11688763" cy="515691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rgbClr val="0034A7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256E862-10D3-4F75-9E54-DAE7E34F3B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618" y="1367581"/>
            <a:ext cx="11688763" cy="467887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A1619A-8E12-457E-8AE9-BF244340823E}"/>
              </a:ext>
            </a:extLst>
          </p:cNvPr>
          <p:cNvSpPr txBox="1">
            <a:spLocks/>
          </p:cNvSpPr>
          <p:nvPr userDrawn="1"/>
        </p:nvSpPr>
        <p:spPr>
          <a:xfrm>
            <a:off x="5900323" y="6478993"/>
            <a:ext cx="391353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4F261A-1394-2F4A-9CC9-95CDD2C98823}" type="slidenum">
              <a:rPr lang="en-US" smtClean="0"/>
              <a:pPr/>
              <a:t>‹#›</a:t>
            </a:fld>
            <a:r>
              <a:rPr lang="en-US" dirty="0"/>
              <a:t>  </a:t>
            </a:r>
          </a:p>
        </p:txBody>
      </p:sp>
      <p:pic>
        <p:nvPicPr>
          <p:cNvPr id="12" name="Picture 11" descr="A view of a city&#10;&#10;Description automatically generated">
            <a:extLst>
              <a:ext uri="{FF2B5EF4-FFF2-40B4-BE49-F238E27FC236}">
                <a16:creationId xmlns:a16="http://schemas.microsoft.com/office/drawing/2014/main" id="{8CB1A869-93E9-4B66-8EE9-3BB412015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-1862"/>
            <a:ext cx="12192001" cy="63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8138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hite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mountain, building&#10;&#10;Description automatically generated">
            <a:extLst>
              <a:ext uri="{FF2B5EF4-FFF2-40B4-BE49-F238E27FC236}">
                <a16:creationId xmlns:a16="http://schemas.microsoft.com/office/drawing/2014/main" id="{E168B458-C513-444B-8BCF-66ECD84B5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1050" cy="6299200"/>
          </a:xfrm>
          <a:prstGeom prst="rect">
            <a:avLst/>
          </a:prstGeom>
        </p:spPr>
      </p:pic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:a16="http://schemas.microsoft.com/office/drawing/2014/main" id="{5A365635-637B-4FF9-A0AF-1A45643F6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01" b="-72487"/>
          <a:stretch/>
        </p:blipFill>
        <p:spPr>
          <a:xfrm>
            <a:off x="0" y="6400139"/>
            <a:ext cx="12192000" cy="66605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62EFAA-7C31-4A49-B5E6-2EA3DFCEC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283943"/>
            <a:ext cx="11277600" cy="230836"/>
          </a:xfrm>
        </p:spPr>
        <p:txBody>
          <a:bodyPr>
            <a:noAutofit/>
          </a:bodyPr>
          <a:lstStyle>
            <a:lvl1pPr marL="0" indent="0">
              <a:buNone/>
              <a:defRPr sz="1500" cap="all" baseline="0">
                <a:solidFill>
                  <a:srgbClr val="0034A7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OR CHAPTER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4425EAF-822F-4312-90A8-5055E56233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68763"/>
            <a:ext cx="11688763" cy="515691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rgbClr val="0034A7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256E862-10D3-4F75-9E54-DAE7E34F3B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618" y="1367581"/>
            <a:ext cx="11688763" cy="467887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A1619A-8E12-457E-8AE9-BF244340823E}"/>
              </a:ext>
            </a:extLst>
          </p:cNvPr>
          <p:cNvSpPr txBox="1">
            <a:spLocks/>
          </p:cNvSpPr>
          <p:nvPr userDrawn="1"/>
        </p:nvSpPr>
        <p:spPr>
          <a:xfrm>
            <a:off x="5900323" y="6478993"/>
            <a:ext cx="391353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4F261A-1394-2F4A-9CC9-95CDD2C98823}" type="slidenum">
              <a:rPr lang="en-US" smtClean="0"/>
              <a:pPr/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9139565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C23B77-E29A-5144-B43D-9969BB52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648F1-6AC3-CC4D-8433-8D22DEB50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1DFCE-66FE-494F-8D41-9711C352F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38182-4A01-CD44-AF24-01DF736FC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0FA4F-5CD7-504E-ACF4-DF8773CB7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261A-1394-2F4A-9CC9-95CDD2C98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3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7" r:id="rId2"/>
    <p:sldLayoutId id="2147483678" r:id="rId3"/>
    <p:sldLayoutId id="2147483686" r:id="rId4"/>
    <p:sldLayoutId id="2147483679" r:id="rId5"/>
    <p:sldLayoutId id="2147483680" r:id="rId6"/>
    <p:sldLayoutId id="2147483681" r:id="rId7"/>
    <p:sldLayoutId id="2147483688" r:id="rId8"/>
    <p:sldLayoutId id="2147483682" r:id="rId9"/>
    <p:sldLayoutId id="2147483683" r:id="rId10"/>
    <p:sldLayoutId id="2147483684" r:id="rId11"/>
    <p:sldLayoutId id="2147483687" r:id="rId12"/>
    <p:sldLayoutId id="2147483685" r:id="rId13"/>
    <p:sldLayoutId id="2147483649" r:id="rId14"/>
    <p:sldLayoutId id="2147483689" r:id="rId15"/>
    <p:sldLayoutId id="2147483671" r:id="rId16"/>
    <p:sldLayoutId id="2147483668" r:id="rId17"/>
    <p:sldLayoutId id="2147483662" r:id="rId18"/>
    <p:sldLayoutId id="2147483664" r:id="rId19"/>
    <p:sldLayoutId id="2147483660" r:id="rId20"/>
    <p:sldLayoutId id="2147483673" r:id="rId21"/>
    <p:sldLayoutId id="2147483674" r:id="rId22"/>
    <p:sldLayoutId id="2147483676" r:id="rId23"/>
    <p:sldLayoutId id="2147483661" r:id="rId24"/>
  </p:sldLayoutIdLst>
  <p:transition spd="med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34A7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0A48A8-39CA-E13C-462F-E162B9EBF2AE}"/>
              </a:ext>
            </a:extLst>
          </p:cNvPr>
          <p:cNvSpPr/>
          <p:nvPr/>
        </p:nvSpPr>
        <p:spPr>
          <a:xfrm>
            <a:off x="3867150" y="3320480"/>
            <a:ext cx="4667250" cy="1175320"/>
          </a:xfrm>
          <a:prstGeom prst="rect">
            <a:avLst/>
          </a:prstGeom>
          <a:solidFill>
            <a:srgbClr val="003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E7D70B-E6D1-C6B3-F1B5-13DFD5138B4E}"/>
              </a:ext>
            </a:extLst>
          </p:cNvPr>
          <p:cNvSpPr txBox="1">
            <a:spLocks/>
          </p:cNvSpPr>
          <p:nvPr/>
        </p:nvSpPr>
        <p:spPr>
          <a:xfrm>
            <a:off x="1524000" y="1728429"/>
            <a:ext cx="9144000" cy="293645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34A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5500" dirty="0"/>
              <a:t>CAPITAL PLANNING ADVISORY BOARD</a:t>
            </a:r>
            <a:endParaRPr lang="en-US" dirty="0"/>
          </a:p>
          <a:p>
            <a:pPr algn="ctr">
              <a:lnSpc>
                <a:spcPct val="110000"/>
              </a:lnSpc>
              <a:spcBef>
                <a:spcPts val="2400"/>
              </a:spcBef>
            </a:pP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PRESERVATION </a:t>
            </a:r>
            <a:b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KENTUCKY</a:t>
            </a:r>
            <a:endParaRPr lang="en-US" sz="3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Sept. 14, 2022</a:t>
            </a:r>
          </a:p>
        </p:txBody>
      </p:sp>
    </p:spTree>
    <p:extLst>
      <p:ext uri="{BB962C8B-B14F-4D97-AF65-F5344CB8AC3E}">
        <p14:creationId xmlns:p14="http://schemas.microsoft.com/office/powerpoint/2010/main" val="13623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1DF113-F5F6-EA70-D7B3-34718AAD87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6475825"/>
            <a:ext cx="11277600" cy="23083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CAPITAL PLANNING ADVISORY BOARD, SEPT. 14,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14A00-7740-A05C-B7E5-CAE2B8ADCEB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8323" y="6442049"/>
            <a:ext cx="473522" cy="309562"/>
          </a:xfrm>
        </p:spPr>
        <p:txBody>
          <a:bodyPr/>
          <a:lstStyle/>
          <a:p>
            <a:fld id="{7C4F261A-1394-2F4A-9CC9-95CDD2C98823}" type="slidenum">
              <a:rPr lang="en-US" sz="15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r>
              <a:rPr lang="en-US" dirty="0"/>
              <a:t>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07EEE5-8066-E6DD-909B-C93626050FD5}"/>
              </a:ext>
            </a:extLst>
          </p:cNvPr>
          <p:cNvSpPr txBox="1">
            <a:spLocks/>
          </p:cNvSpPr>
          <p:nvPr/>
        </p:nvSpPr>
        <p:spPr>
          <a:xfrm>
            <a:off x="457199" y="365125"/>
            <a:ext cx="108966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34A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Asset Preservation Funding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C1B4875C-E94F-84F9-DF4B-464EBE8DA1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050669"/>
              </p:ext>
            </p:extLst>
          </p:nvPr>
        </p:nvGraphicFramePr>
        <p:xfrm>
          <a:off x="457199" y="4218975"/>
          <a:ext cx="11277600" cy="14933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29102">
                  <a:extLst>
                    <a:ext uri="{9D8B030D-6E8A-4147-A177-3AD203B41FA5}">
                      <a16:colId xmlns:a16="http://schemas.microsoft.com/office/drawing/2014/main" val="3042469519"/>
                    </a:ext>
                  </a:extLst>
                </a:gridCol>
                <a:gridCol w="2439394">
                  <a:extLst>
                    <a:ext uri="{9D8B030D-6E8A-4147-A177-3AD203B41FA5}">
                      <a16:colId xmlns:a16="http://schemas.microsoft.com/office/drawing/2014/main" val="2690646250"/>
                    </a:ext>
                  </a:extLst>
                </a:gridCol>
                <a:gridCol w="2561976">
                  <a:extLst>
                    <a:ext uri="{9D8B030D-6E8A-4147-A177-3AD203B41FA5}">
                      <a16:colId xmlns:a16="http://schemas.microsoft.com/office/drawing/2014/main" val="321423482"/>
                    </a:ext>
                  </a:extLst>
                </a:gridCol>
                <a:gridCol w="2047128">
                  <a:extLst>
                    <a:ext uri="{9D8B030D-6E8A-4147-A177-3AD203B41FA5}">
                      <a16:colId xmlns:a16="http://schemas.microsoft.com/office/drawing/2014/main" val="297450595"/>
                    </a:ext>
                  </a:extLst>
                </a:gridCol>
              </a:tblGrid>
              <a:tr h="373327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2022-23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2023-24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463691"/>
                  </a:ext>
                </a:extLst>
              </a:tr>
              <a:tr h="373327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Bond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77,098,000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77,098,000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$154,196,000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089532"/>
                  </a:ext>
                </a:extLst>
              </a:tr>
              <a:tr h="373327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Campus Match, Agency Bonds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23,130,000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23,130,000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46,260,000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935357"/>
                  </a:ext>
                </a:extLst>
              </a:tr>
              <a:tr h="37332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$100,228,000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$100,228,000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$200,456,000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594235"/>
                  </a:ext>
                </a:extLst>
              </a:tr>
            </a:tbl>
          </a:graphicData>
        </a:graphic>
      </p:graphicFrame>
      <p:pic>
        <p:nvPicPr>
          <p:cNvPr id="4" name="Picture 3" descr="An aerial view of a city&#10;&#10;Description automatically generated">
            <a:extLst>
              <a:ext uri="{FF2B5EF4-FFF2-40B4-BE49-F238E27FC236}">
                <a16:creationId xmlns:a16="http://schemas.microsoft.com/office/drawing/2014/main" id="{9F1D1DA9-BA3A-BC39-6DE4-76C3944EFD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" y="910512"/>
            <a:ext cx="11277600" cy="311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1DF113-F5F6-EA70-D7B3-34718AAD87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6475825"/>
            <a:ext cx="11277600" cy="23083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CAPITAL PLANNING ADVISORY BOARD, SEPT. 14,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14A00-7740-A05C-B7E5-CAE2B8ADCEB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8323" y="6442049"/>
            <a:ext cx="473522" cy="309562"/>
          </a:xfrm>
        </p:spPr>
        <p:txBody>
          <a:bodyPr/>
          <a:lstStyle/>
          <a:p>
            <a:fld id="{7C4F261A-1394-2F4A-9CC9-95CDD2C98823}" type="slidenum">
              <a:rPr lang="en-US" sz="15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r>
              <a:rPr lang="en-US" dirty="0"/>
              <a:t>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CBA19A-0A49-36BB-2649-EDBFC88152B7}"/>
              </a:ext>
            </a:extLst>
          </p:cNvPr>
          <p:cNvSpPr txBox="1">
            <a:spLocks/>
          </p:cNvSpPr>
          <p:nvPr/>
        </p:nvSpPr>
        <p:spPr>
          <a:xfrm>
            <a:off x="450014" y="390008"/>
            <a:ext cx="11189860" cy="4953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34A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Principles for the Asset Preservation Pool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B9C8B33-CB86-D1FB-39FA-DCE15C9405EA}"/>
              </a:ext>
            </a:extLst>
          </p:cNvPr>
          <p:cNvGrpSpPr/>
          <p:nvPr/>
        </p:nvGrpSpPr>
        <p:grpSpPr>
          <a:xfrm>
            <a:off x="295084" y="821414"/>
            <a:ext cx="11225504" cy="1158186"/>
            <a:chOff x="430233" y="1135430"/>
            <a:chExt cx="11225504" cy="115818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FBEE1D7-3D7D-CC8F-DF49-2D222F04E0DE}"/>
                </a:ext>
              </a:extLst>
            </p:cNvPr>
            <p:cNvSpPr/>
            <p:nvPr/>
          </p:nvSpPr>
          <p:spPr>
            <a:xfrm>
              <a:off x="454084" y="1473835"/>
              <a:ext cx="11201653" cy="6845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6A4E22E1-7E28-1556-9B88-AA6B5EE8A50C}"/>
                </a:ext>
              </a:extLst>
            </p:cNvPr>
            <p:cNvSpPr txBox="1">
              <a:spLocks/>
            </p:cNvSpPr>
            <p:nvPr/>
          </p:nvSpPr>
          <p:spPr>
            <a:xfrm>
              <a:off x="1699449" y="1651346"/>
              <a:ext cx="9732283" cy="42200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sz="1800" dirty="0"/>
                <a:t>Preserve and extend the useful life of existing facilities.</a:t>
              </a:r>
            </a:p>
          </p:txBody>
        </p:sp>
        <p:pic>
          <p:nvPicPr>
            <p:cNvPr id="9" name="Graphic 8" descr="Modern architecture with solid fill">
              <a:extLst>
                <a:ext uri="{FF2B5EF4-FFF2-40B4-BE49-F238E27FC236}">
                  <a16:creationId xmlns:a16="http://schemas.microsoft.com/office/drawing/2014/main" id="{B5D47E43-A957-6DFA-7E56-FE17D04C8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233" y="1135430"/>
              <a:ext cx="1158186" cy="115818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1334C21-48C8-C5E4-4F58-56383825376A}"/>
              </a:ext>
            </a:extLst>
          </p:cNvPr>
          <p:cNvGrpSpPr/>
          <p:nvPr/>
        </p:nvGrpSpPr>
        <p:grpSpPr>
          <a:xfrm>
            <a:off x="295084" y="2023253"/>
            <a:ext cx="11225504" cy="1244095"/>
            <a:chOff x="430233" y="2052281"/>
            <a:chExt cx="11225504" cy="124409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7490CC-FBE8-5E51-74E5-283C7DE683E8}"/>
                </a:ext>
              </a:extLst>
            </p:cNvPr>
            <p:cNvSpPr/>
            <p:nvPr/>
          </p:nvSpPr>
          <p:spPr>
            <a:xfrm>
              <a:off x="454084" y="2052281"/>
              <a:ext cx="11201653" cy="1118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34ACEAF8-E949-7224-E365-CDAADE728124}"/>
                </a:ext>
              </a:extLst>
            </p:cNvPr>
            <p:cNvSpPr txBox="1">
              <a:spLocks/>
            </p:cNvSpPr>
            <p:nvPr/>
          </p:nvSpPr>
          <p:spPr>
            <a:xfrm>
              <a:off x="1699449" y="2144522"/>
              <a:ext cx="9940425" cy="115185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sz="1800" dirty="0"/>
                <a:t>Improve the utilization of space by providing a more flexible array of classrooms to serve our growing student population, creating spaces that are responding to Kentucky’s workforce needs, especially in the STEM+H (science, technology, engineering, math and health) disciplines.</a:t>
              </a:r>
            </a:p>
          </p:txBody>
        </p:sp>
        <p:pic>
          <p:nvPicPr>
            <p:cNvPr id="29" name="Graphic 28" descr="Classroom with solid fill">
              <a:extLst>
                <a:ext uri="{FF2B5EF4-FFF2-40B4-BE49-F238E27FC236}">
                  <a16:creationId xmlns:a16="http://schemas.microsoft.com/office/drawing/2014/main" id="{3CCF14FC-2FD2-3870-2D20-854AEB35E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0233" y="2055881"/>
              <a:ext cx="1171324" cy="1171324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D95F45E-6345-382D-6427-6D62C1973B3C}"/>
              </a:ext>
            </a:extLst>
          </p:cNvPr>
          <p:cNvGrpSpPr/>
          <p:nvPr/>
        </p:nvGrpSpPr>
        <p:grpSpPr>
          <a:xfrm>
            <a:off x="295084" y="3268265"/>
            <a:ext cx="11201653" cy="1019223"/>
            <a:chOff x="454084" y="3297293"/>
            <a:chExt cx="11201653" cy="101922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51B971C-FB93-525C-67EF-72D507B6BFE1}"/>
                </a:ext>
              </a:extLst>
            </p:cNvPr>
            <p:cNvSpPr/>
            <p:nvPr/>
          </p:nvSpPr>
          <p:spPr>
            <a:xfrm>
              <a:off x="454084" y="3326322"/>
              <a:ext cx="11201653" cy="8689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DD6D4B85-36FC-ED01-6CE7-849421EF2F0C}"/>
                </a:ext>
              </a:extLst>
            </p:cNvPr>
            <p:cNvSpPr txBox="1">
              <a:spLocks/>
            </p:cNvSpPr>
            <p:nvPr/>
          </p:nvSpPr>
          <p:spPr>
            <a:xfrm>
              <a:off x="1699449" y="3503832"/>
              <a:ext cx="9732283" cy="81268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sz="1800" dirty="0"/>
                <a:t>Create better space to increase research collaboration among faculty, staff and students across and among disciplines where ingenuity can unfold.</a:t>
              </a:r>
            </a:p>
          </p:txBody>
        </p:sp>
        <p:pic>
          <p:nvPicPr>
            <p:cNvPr id="25" name="Graphic 24" descr="Scientist female with solid fill">
              <a:extLst>
                <a:ext uri="{FF2B5EF4-FFF2-40B4-BE49-F238E27FC236}">
                  <a16:creationId xmlns:a16="http://schemas.microsoft.com/office/drawing/2014/main" id="{16CA524A-2A7C-B224-E656-F0658B21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9567" y="3297293"/>
              <a:ext cx="914400" cy="91440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483C01B-5C33-A5C4-3B5F-80D2D7846B0B}"/>
              </a:ext>
            </a:extLst>
          </p:cNvPr>
          <p:cNvGrpSpPr/>
          <p:nvPr/>
        </p:nvGrpSpPr>
        <p:grpSpPr>
          <a:xfrm>
            <a:off x="318935" y="4298035"/>
            <a:ext cx="11201653" cy="914400"/>
            <a:chOff x="454084" y="4743206"/>
            <a:chExt cx="11201653" cy="9144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3877374-0954-DD5B-2F94-4F6A5DAB9246}"/>
                </a:ext>
              </a:extLst>
            </p:cNvPr>
            <p:cNvSpPr/>
            <p:nvPr/>
          </p:nvSpPr>
          <p:spPr>
            <a:xfrm>
              <a:off x="454084" y="4781222"/>
              <a:ext cx="11201653" cy="6845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3B0FF43A-E38F-2B1D-C2F6-28FDB68B7773}"/>
                </a:ext>
              </a:extLst>
            </p:cNvPr>
            <p:cNvSpPr txBox="1">
              <a:spLocks/>
            </p:cNvSpPr>
            <p:nvPr/>
          </p:nvSpPr>
          <p:spPr>
            <a:xfrm>
              <a:off x="1699449" y="4958733"/>
              <a:ext cx="9732283" cy="42200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sz="1800" dirty="0"/>
                <a:t>Efficiently manage repair and maintenance costs.</a:t>
              </a:r>
            </a:p>
          </p:txBody>
        </p:sp>
        <p:pic>
          <p:nvPicPr>
            <p:cNvPr id="19" name="Graphic 18" descr="Hammer with solid fill">
              <a:extLst>
                <a:ext uri="{FF2B5EF4-FFF2-40B4-BE49-F238E27FC236}">
                  <a16:creationId xmlns:a16="http://schemas.microsoft.com/office/drawing/2014/main" id="{AF9602E1-2AAA-0663-A9B1-D0A77F632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7253" y="4743206"/>
              <a:ext cx="914400" cy="9144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15D3C86-5718-F608-FE34-6E91C2F89E7D}"/>
              </a:ext>
            </a:extLst>
          </p:cNvPr>
          <p:cNvGrpSpPr/>
          <p:nvPr/>
        </p:nvGrpSpPr>
        <p:grpSpPr>
          <a:xfrm>
            <a:off x="318935" y="5223708"/>
            <a:ext cx="11201653" cy="976007"/>
            <a:chOff x="454084" y="5223708"/>
            <a:chExt cx="11201653" cy="97600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DE86D95-95AA-250D-D7EE-227D46949756}"/>
                </a:ext>
              </a:extLst>
            </p:cNvPr>
            <p:cNvSpPr/>
            <p:nvPr/>
          </p:nvSpPr>
          <p:spPr>
            <a:xfrm>
              <a:off x="454084" y="5242204"/>
              <a:ext cx="11201653" cy="9061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EED01F85-5A14-3AF5-DA13-659697C79D7A}"/>
                </a:ext>
              </a:extLst>
            </p:cNvPr>
            <p:cNvSpPr txBox="1">
              <a:spLocks/>
            </p:cNvSpPr>
            <p:nvPr/>
          </p:nvSpPr>
          <p:spPr>
            <a:xfrm>
              <a:off x="1699449" y="5386439"/>
              <a:ext cx="9732283" cy="81327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sz="1800" dirty="0"/>
                <a:t>Upgrade existing infrastructure to improve energy efficient systems that reduce operating costs and lower future maintenance expenses.</a:t>
              </a:r>
            </a:p>
            <a:p>
              <a:pPr marL="0" indent="0">
                <a:lnSpc>
                  <a:spcPct val="110000"/>
                </a:lnSpc>
                <a:buNone/>
              </a:pPr>
              <a:r>
                <a:rPr lang="en-US" sz="1800" dirty="0"/>
                <a:t>.</a:t>
              </a:r>
            </a:p>
          </p:txBody>
        </p:sp>
        <p:pic>
          <p:nvPicPr>
            <p:cNvPr id="11" name="Graphic 10" descr="Renewable Energy with solid fill">
              <a:extLst>
                <a:ext uri="{FF2B5EF4-FFF2-40B4-BE49-F238E27FC236}">
                  <a16:creationId xmlns:a16="http://schemas.microsoft.com/office/drawing/2014/main" id="{431A170F-2D69-0099-27A7-D315CB9C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9570" y="522370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29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1DF113-F5F6-EA70-D7B3-34718AAD87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6475825"/>
            <a:ext cx="11277600" cy="23083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CAPITAL PLANNING ADVISORY BOARD, SEPT. 14,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14A00-7740-A05C-B7E5-CAE2B8ADCEB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8323" y="6442049"/>
            <a:ext cx="473522" cy="309562"/>
          </a:xfrm>
        </p:spPr>
        <p:txBody>
          <a:bodyPr/>
          <a:lstStyle/>
          <a:p>
            <a:fld id="{7C4F261A-1394-2F4A-9CC9-95CDD2C98823}" type="slidenum">
              <a:rPr lang="en-US" sz="15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r>
              <a:rPr lang="en-US" dirty="0"/>
              <a:t>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55F9-CB76-39A4-A8BF-3D07F758AF50}"/>
              </a:ext>
            </a:extLst>
          </p:cNvPr>
          <p:cNvSpPr txBox="1">
            <a:spLocks/>
          </p:cNvSpPr>
          <p:nvPr/>
        </p:nvSpPr>
        <p:spPr>
          <a:xfrm>
            <a:off x="747889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34A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Asset Preservation Projects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1CC30A8A-58B7-70E7-9221-1E77B55D99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22135"/>
              </p:ext>
            </p:extLst>
          </p:nvPr>
        </p:nvGraphicFramePr>
        <p:xfrm>
          <a:off x="821267" y="1013802"/>
          <a:ext cx="10532530" cy="46238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39048">
                  <a:extLst>
                    <a:ext uri="{9D8B030D-6E8A-4147-A177-3AD203B41FA5}">
                      <a16:colId xmlns:a16="http://schemas.microsoft.com/office/drawing/2014/main" val="3485721289"/>
                    </a:ext>
                  </a:extLst>
                </a:gridCol>
                <a:gridCol w="6164018">
                  <a:extLst>
                    <a:ext uri="{9D8B030D-6E8A-4147-A177-3AD203B41FA5}">
                      <a16:colId xmlns:a16="http://schemas.microsoft.com/office/drawing/2014/main" val="3930250709"/>
                    </a:ext>
                  </a:extLst>
                </a:gridCol>
                <a:gridCol w="2929464">
                  <a:extLst>
                    <a:ext uri="{9D8B030D-6E8A-4147-A177-3AD203B41FA5}">
                      <a16:colId xmlns:a16="http://schemas.microsoft.com/office/drawing/2014/main" val="3981351502"/>
                    </a:ext>
                  </a:extLst>
                </a:gridCol>
              </a:tblGrid>
              <a:tr h="38531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Scope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495004"/>
                  </a:ext>
                </a:extLst>
              </a:tr>
              <a:tr h="38531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2022-23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Multi-Disciplinary Science 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47126"/>
                  </a:ext>
                </a:extLst>
              </a:tr>
              <a:tr h="385318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White Hall Classroom Building Phase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8,000,000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615777"/>
                  </a:ext>
                </a:extLst>
              </a:tr>
              <a:tr h="385318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Pence Hall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32,000,000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419559"/>
                  </a:ext>
                </a:extLst>
              </a:tr>
              <a:tr h="385318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Patterson Office Tower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672726"/>
                  </a:ext>
                </a:extLst>
              </a:tr>
              <a:tr h="385318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Miller Hall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759177"/>
                  </a:ext>
                </a:extLst>
              </a:tr>
              <a:tr h="385318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Peterson Service 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12877"/>
                  </a:ext>
                </a:extLst>
              </a:tr>
              <a:tr h="385318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Various Infrastructure/System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25,000,000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237651"/>
                  </a:ext>
                </a:extLst>
              </a:tr>
              <a:tr h="385318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903630"/>
                  </a:ext>
                </a:extLst>
              </a:tr>
              <a:tr h="38531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2023-24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White Hall Classroom Building Phase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75,000,000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04694"/>
                  </a:ext>
                </a:extLst>
              </a:tr>
              <a:tr h="385318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Various Infrastructure/System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25,000,000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488655"/>
                  </a:ext>
                </a:extLst>
              </a:tr>
              <a:tr h="385318">
                <a:tc gridSpan="2"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456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7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1DF113-F5F6-EA70-D7B3-34718AAD87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6475825"/>
            <a:ext cx="11277600" cy="23083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CAPITAL PLANNING ADVISORY BOARD, SEPT. 14,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6BDC9-5B77-1854-E7BD-ADDFB57045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4001" y="253072"/>
            <a:ext cx="2946400" cy="6053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PRESERVATION AT THE UNIVERSITY OF KENTUCKY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50249-BC7F-B568-C68C-249E901265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1618" y="858416"/>
            <a:ext cx="2948782" cy="5434222"/>
          </a:xfrm>
        </p:spPr>
        <p:txBody>
          <a:bodyPr>
            <a:normAutofit/>
          </a:bodyPr>
          <a:lstStyle/>
          <a:p>
            <a:r>
              <a:rPr lang="en-US" sz="1700" b="1" dirty="0"/>
              <a:t>WHITE HALL </a:t>
            </a:r>
            <a:br>
              <a:rPr lang="en-US" sz="1700" b="1" dirty="0"/>
            </a:br>
            <a:r>
              <a:rPr lang="en-US" sz="1700" b="1" dirty="0"/>
              <a:t>CLASSROOM BUILDING</a:t>
            </a:r>
            <a:endParaRPr lang="en-US" sz="1500" b="1" dirty="0"/>
          </a:p>
          <a:p>
            <a:r>
              <a:rPr lang="en-US" sz="1200" b="1" dirty="0"/>
              <a:t>Built: </a:t>
            </a:r>
            <a:r>
              <a:rPr lang="en-US" sz="1200" dirty="0"/>
              <a:t>1969 </a:t>
            </a:r>
          </a:p>
          <a:p>
            <a:r>
              <a:rPr lang="en-US" sz="1200" b="1" dirty="0"/>
              <a:t>Size: </a:t>
            </a:r>
            <a:r>
              <a:rPr lang="en-US" sz="1200" dirty="0"/>
              <a:t>164,338 square feet</a:t>
            </a:r>
          </a:p>
          <a:p>
            <a:r>
              <a:rPr lang="en-US" sz="1200" b="1" dirty="0"/>
              <a:t>Uses:  </a:t>
            </a:r>
            <a:r>
              <a:rPr lang="en-US" sz="1200" dirty="0"/>
              <a:t>Six large lecture halls on first floor;  56 classrooms/class labs on second and third floors</a:t>
            </a:r>
          </a:p>
          <a:p>
            <a:r>
              <a:rPr lang="en-US" sz="1200" b="1" dirty="0"/>
              <a:t>Previous improvements: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Only minor renovation and repair projects since opening</a:t>
            </a:r>
            <a:endParaRPr lang="en-US" sz="1200" dirty="0"/>
          </a:p>
          <a:p>
            <a:r>
              <a:rPr lang="en-US" sz="1200" b="1" dirty="0"/>
              <a:t>Preservation needs: 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Exterior repairs and cleaning​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Mitigate water infiltration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HVAC and electrical systems upgrade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Lighting upgrades and increased natural light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Flexible classroom arrangements that facilitate 21st century learning techniques</a:t>
            </a:r>
          </a:p>
          <a:p>
            <a:pPr>
              <a:spcBef>
                <a:spcPts val="500"/>
              </a:spcBef>
            </a:pPr>
            <a:r>
              <a:rPr lang="en-US" sz="1200" b="1" dirty="0"/>
              <a:t>Preservation allocations: </a:t>
            </a:r>
            <a:br>
              <a:rPr lang="en-US" sz="1200" b="1" dirty="0"/>
            </a:br>
            <a:r>
              <a:rPr lang="en-US" sz="1200" dirty="0"/>
              <a:t>Phase I FY 2022-23:      $8 million </a:t>
            </a:r>
            <a:br>
              <a:rPr lang="en-US" sz="1200" dirty="0"/>
            </a:br>
            <a:r>
              <a:rPr lang="en-US" sz="1200" dirty="0"/>
              <a:t>Phase II FY 2023-24:   $75 million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14A00-7740-A05C-B7E5-CAE2B8ADCEB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8323" y="6442049"/>
            <a:ext cx="473522" cy="309562"/>
          </a:xfrm>
        </p:spPr>
        <p:txBody>
          <a:bodyPr/>
          <a:lstStyle/>
          <a:p>
            <a:fld id="{7C4F261A-1394-2F4A-9CC9-95CDD2C98823}" type="slidenum">
              <a:rPr lang="en-US" sz="15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r>
              <a:rPr lang="en-US" dirty="0"/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43FF6F-017C-9FAF-1C68-D0AAA5D8F9F9}"/>
              </a:ext>
            </a:extLst>
          </p:cNvPr>
          <p:cNvSpPr/>
          <p:nvPr/>
        </p:nvSpPr>
        <p:spPr>
          <a:xfrm>
            <a:off x="3467100" y="253072"/>
            <a:ext cx="8400029" cy="6039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walking outside of a building&#10;&#10;Description automatically generated with low confidence">
            <a:extLst>
              <a:ext uri="{FF2B5EF4-FFF2-40B4-BE49-F238E27FC236}">
                <a16:creationId xmlns:a16="http://schemas.microsoft.com/office/drawing/2014/main" id="{248AFCF0-8456-44AA-A5A1-20CC8E9FDC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7376" y="454873"/>
            <a:ext cx="3458021" cy="1871520"/>
          </a:xfrm>
          <a:prstGeom prst="rect">
            <a:avLst/>
          </a:prstGeom>
        </p:spPr>
      </p:pic>
      <p:pic>
        <p:nvPicPr>
          <p:cNvPr id="11" name="Picture 10" descr="An empty class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D0FFCDD0-B582-BA83-D240-B52F69C3EC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7376" y="3432060"/>
            <a:ext cx="8047846" cy="2638540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8C3F6EC6-817B-B4FB-9954-F19162FF9B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5963" y="454873"/>
            <a:ext cx="4399259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7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1DF113-F5F6-EA70-D7B3-34718AAD87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6475825"/>
            <a:ext cx="11277600" cy="23083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CAPITAL PLANNING ADVISORY BOARD, SEPT. 14,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6BDC9-5B77-1854-E7BD-ADDFB57045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4001" y="253072"/>
            <a:ext cx="2946400" cy="6053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PRESERVATION AT THE UNIVERSITY OF KENTUCKY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50249-BC7F-B568-C68C-249E901265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1618" y="858416"/>
            <a:ext cx="2948782" cy="5434222"/>
          </a:xfrm>
        </p:spPr>
        <p:txBody>
          <a:bodyPr>
            <a:normAutofit/>
          </a:bodyPr>
          <a:lstStyle/>
          <a:p>
            <a:r>
              <a:rPr lang="en-US" sz="1600" b="1" dirty="0"/>
              <a:t>PENCE HALL </a:t>
            </a:r>
          </a:p>
          <a:p>
            <a:r>
              <a:rPr lang="en-US" sz="1200" b="1" dirty="0"/>
              <a:t>Built: </a:t>
            </a:r>
            <a:r>
              <a:rPr lang="en-US" sz="1200" dirty="0"/>
              <a:t>1909 </a:t>
            </a:r>
          </a:p>
          <a:p>
            <a:r>
              <a:rPr lang="en-US" sz="1200" b="1" dirty="0"/>
              <a:t>Size: </a:t>
            </a:r>
            <a:r>
              <a:rPr lang="en-US" sz="1200" dirty="0"/>
              <a:t>41,649 square feet</a:t>
            </a:r>
          </a:p>
          <a:p>
            <a:r>
              <a:rPr lang="en-US" sz="1200" b="1" dirty="0"/>
              <a:t>Uses:  </a:t>
            </a:r>
            <a:r>
              <a:rPr lang="en-US" sz="1200" dirty="0"/>
              <a:t>College of Design classrooms, labs, studios, offices and auditorium</a:t>
            </a:r>
          </a:p>
          <a:p>
            <a:r>
              <a:rPr lang="en-US" sz="1200" b="1" dirty="0"/>
              <a:t>Previous improvements: </a:t>
            </a:r>
            <a:r>
              <a:rPr lang="en-US" sz="1200" dirty="0"/>
              <a:t>Last major renovation in 1964, with minor repairs and improvements in the years since</a:t>
            </a:r>
          </a:p>
          <a:p>
            <a:r>
              <a:rPr lang="en-US" sz="1200" b="1" dirty="0"/>
              <a:t>Preservation needs: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Resolve American Disability Act accessibility issues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Mechanical systems are beyond end of life. New HVAC system in order to remove window air conditioners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Significant repairs to exterior masonry and building envelope</a:t>
            </a:r>
          </a:p>
          <a:p>
            <a:r>
              <a:rPr lang="en-US" sz="1200" b="1" dirty="0"/>
              <a:t>Preservation allocation:</a:t>
            </a:r>
            <a:br>
              <a:rPr lang="en-US" sz="1200" b="1" dirty="0"/>
            </a:br>
            <a:r>
              <a:rPr lang="en-US" sz="1200" dirty="0"/>
              <a:t>FY 2022-23:     $32 million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14A00-7740-A05C-B7E5-CAE2B8ADCEB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8323" y="6442049"/>
            <a:ext cx="473522" cy="309562"/>
          </a:xfrm>
        </p:spPr>
        <p:txBody>
          <a:bodyPr/>
          <a:lstStyle/>
          <a:p>
            <a:fld id="{7C4F261A-1394-2F4A-9CC9-95CDD2C98823}" type="slidenum">
              <a:rPr lang="en-US" sz="15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r>
              <a:rPr lang="en-US" dirty="0"/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43FF6F-017C-9FAF-1C68-D0AAA5D8F9F9}"/>
              </a:ext>
            </a:extLst>
          </p:cNvPr>
          <p:cNvSpPr/>
          <p:nvPr/>
        </p:nvSpPr>
        <p:spPr>
          <a:xfrm>
            <a:off x="3467100" y="253072"/>
            <a:ext cx="8400029" cy="6039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utdoor, sky, tree, building&#10;&#10;Description automatically generated">
            <a:extLst>
              <a:ext uri="{FF2B5EF4-FFF2-40B4-BE49-F238E27FC236}">
                <a16:creationId xmlns:a16="http://schemas.microsoft.com/office/drawing/2014/main" id="{98090A72-694D-2809-9D4E-E2C716C255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3000" y="444859"/>
            <a:ext cx="4224280" cy="3442051"/>
          </a:xfrm>
          <a:prstGeom prst="rect">
            <a:avLst/>
          </a:prstGeom>
        </p:spPr>
      </p:pic>
      <p:pic>
        <p:nvPicPr>
          <p:cNvPr id="10" name="Picture 9" descr="A picture containing building, outdoor, window, brick&#10;&#10;Description automatically generated">
            <a:extLst>
              <a:ext uri="{FF2B5EF4-FFF2-40B4-BE49-F238E27FC236}">
                <a16:creationId xmlns:a16="http://schemas.microsoft.com/office/drawing/2014/main" id="{32AD1D3F-CAA5-F24A-4A95-C75A9624C4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356298" y="3484964"/>
            <a:ext cx="1931782" cy="3170181"/>
          </a:xfrm>
          <a:prstGeom prst="rect">
            <a:avLst/>
          </a:prstGeom>
        </p:spPr>
      </p:pic>
      <p:pic>
        <p:nvPicPr>
          <p:cNvPr id="16" name="Picture 15" descr="A picture containing indoor, wall, floor, ceiling&#10;&#10;Description automatically generated">
            <a:extLst>
              <a:ext uri="{FF2B5EF4-FFF2-40B4-BE49-F238E27FC236}">
                <a16:creationId xmlns:a16="http://schemas.microsoft.com/office/drawing/2014/main" id="{8E230D59-7C87-204E-913F-8430B59779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"/>
          <a:stretch/>
        </p:blipFill>
        <p:spPr>
          <a:xfrm rot="5400000">
            <a:off x="7079052" y="1474470"/>
            <a:ext cx="5620042" cy="356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4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1DF113-F5F6-EA70-D7B3-34718AAD87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6475825"/>
            <a:ext cx="11277600" cy="23083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CAPITAL PLANNING ADVISORY BOARD, SEPT. 14,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6BDC9-5B77-1854-E7BD-ADDFB57045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4001" y="253072"/>
            <a:ext cx="2946400" cy="6053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PRESERVATION AT THE UNIVERSITY OF KENTUCKY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50249-BC7F-B568-C68C-249E901265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1617" y="858416"/>
            <a:ext cx="3032353" cy="5434222"/>
          </a:xfrm>
        </p:spPr>
        <p:txBody>
          <a:bodyPr>
            <a:normAutofit/>
          </a:bodyPr>
          <a:lstStyle/>
          <a:p>
            <a:r>
              <a:rPr lang="en-US" sz="1600" b="1" dirty="0"/>
              <a:t>MULTI-DISCIPLINARY </a:t>
            </a:r>
            <a:br>
              <a:rPr lang="en-US" sz="1600" b="1" dirty="0"/>
            </a:br>
            <a:r>
              <a:rPr lang="en-US" sz="1600" b="1" dirty="0"/>
              <a:t>SCIENCE BUILDING</a:t>
            </a:r>
          </a:p>
          <a:p>
            <a:r>
              <a:rPr lang="en-US" sz="1200" b="1" dirty="0"/>
              <a:t>Built: </a:t>
            </a:r>
            <a:r>
              <a:rPr lang="en-US" sz="1200" dirty="0"/>
              <a:t>1985</a:t>
            </a:r>
          </a:p>
          <a:p>
            <a:r>
              <a:rPr lang="en-US" sz="1200" b="1" dirty="0"/>
              <a:t>Size</a:t>
            </a:r>
            <a:r>
              <a:rPr lang="en-US" sz="1200" dirty="0"/>
              <a:t>: 102,167​ square feet</a:t>
            </a:r>
          </a:p>
          <a:p>
            <a:r>
              <a:rPr lang="en-US" sz="1200" b="1" dirty="0"/>
              <a:t>Uses: </a:t>
            </a:r>
            <a:r>
              <a:rPr lang="en-US" sz="1200" b="1" i="1" dirty="0"/>
              <a:t> </a:t>
            </a:r>
            <a:r>
              <a:rPr lang="en-US" sz="1200" dirty="0"/>
              <a:t>Classrooms, offices for College of Public Health, College of Arts and Sciences and others</a:t>
            </a:r>
          </a:p>
          <a:p>
            <a:r>
              <a:rPr lang="en-US" sz="1200" b="1" dirty="0"/>
              <a:t>Previous improvements: </a:t>
            </a:r>
            <a:r>
              <a:rPr lang="en-US" sz="1200" dirty="0"/>
              <a:t>No major renovation projects completed since opening</a:t>
            </a:r>
          </a:p>
          <a:p>
            <a:r>
              <a:rPr lang="en-US" sz="1200" b="1" dirty="0"/>
              <a:t>Preservation needs: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Upgrade HVAC system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Fifth floor to be repurposed to accommodate College of Nursing </a:t>
            </a:r>
            <a:br>
              <a:rPr lang="en-US" sz="1200" dirty="0"/>
            </a:br>
            <a:r>
              <a:rPr lang="en-US" sz="1200" dirty="0"/>
              <a:t>and College of Health</a:t>
            </a:r>
          </a:p>
          <a:p>
            <a:pPr marL="64008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Auditorium with about 150 seats</a:t>
            </a:r>
          </a:p>
          <a:p>
            <a:pPr marL="64008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Four class labs for Nursing</a:t>
            </a:r>
          </a:p>
          <a:p>
            <a:pPr marL="64008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Six mock exam rooms</a:t>
            </a:r>
          </a:p>
          <a:p>
            <a:pPr marL="64008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Faculty and staff offices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Upgrade bathrooms, offices </a:t>
            </a:r>
            <a:br>
              <a:rPr lang="en-US" sz="1200" dirty="0"/>
            </a:br>
            <a:r>
              <a:rPr lang="en-US" sz="1200" dirty="0"/>
              <a:t>and other public spaces </a:t>
            </a:r>
          </a:p>
          <a:p>
            <a:pPr>
              <a:spcBef>
                <a:spcPts val="600"/>
              </a:spcBef>
            </a:pPr>
            <a:r>
              <a:rPr lang="en-US" sz="1200" b="1" dirty="0"/>
              <a:t>Preservation allocation: </a:t>
            </a:r>
            <a:br>
              <a:rPr lang="en-US" sz="1200" b="1" dirty="0"/>
            </a:br>
            <a:r>
              <a:rPr lang="en-US" sz="1200" dirty="0"/>
              <a:t>FY 2022-23:    $10 million</a:t>
            </a: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14A00-7740-A05C-B7E5-CAE2B8ADCEB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8323" y="6442049"/>
            <a:ext cx="473522" cy="309562"/>
          </a:xfrm>
        </p:spPr>
        <p:txBody>
          <a:bodyPr/>
          <a:lstStyle/>
          <a:p>
            <a:fld id="{7C4F261A-1394-2F4A-9CC9-95CDD2C98823}" type="slidenum">
              <a:rPr lang="en-US" sz="15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r>
              <a:rPr lang="en-US" dirty="0"/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43FF6F-017C-9FAF-1C68-D0AAA5D8F9F9}"/>
              </a:ext>
            </a:extLst>
          </p:cNvPr>
          <p:cNvSpPr/>
          <p:nvPr/>
        </p:nvSpPr>
        <p:spPr>
          <a:xfrm>
            <a:off x="3467100" y="253072"/>
            <a:ext cx="8400029" cy="6039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indoor, floor, ceiling, room&#10;&#10;Description automatically generated">
            <a:extLst>
              <a:ext uri="{FF2B5EF4-FFF2-40B4-BE49-F238E27FC236}">
                <a16:creationId xmlns:a16="http://schemas.microsoft.com/office/drawing/2014/main" id="{41D1EADD-BF73-BDDF-0370-D718EF3F23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/>
          <a:stretch/>
        </p:blipFill>
        <p:spPr>
          <a:xfrm>
            <a:off x="3657598" y="4094194"/>
            <a:ext cx="3638940" cy="2061617"/>
          </a:xfrm>
          <a:prstGeom prst="rect">
            <a:avLst/>
          </a:prstGeom>
        </p:spPr>
      </p:pic>
      <p:pic>
        <p:nvPicPr>
          <p:cNvPr id="12" name="Picture 11" descr="A picture containing floor, indoor, wall, ceiling&#10;&#10;Description automatically generated">
            <a:extLst>
              <a:ext uri="{FF2B5EF4-FFF2-40B4-BE49-F238E27FC236}">
                <a16:creationId xmlns:a16="http://schemas.microsoft.com/office/drawing/2014/main" id="{B2392946-2FC6-9347-9EB7-B297F164A3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1108" y="435568"/>
            <a:ext cx="5452892" cy="3476131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E056EA52-0B21-23BB-4E3D-705D778395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" t="2969"/>
          <a:stretch/>
        </p:blipFill>
        <p:spPr>
          <a:xfrm rot="5400000">
            <a:off x="3116701" y="976464"/>
            <a:ext cx="3501532" cy="2419739"/>
          </a:xfrm>
          <a:prstGeom prst="rect">
            <a:avLst/>
          </a:prstGeom>
        </p:spPr>
      </p:pic>
      <p:pic>
        <p:nvPicPr>
          <p:cNvPr id="18" name="Picture 17" descr="A picture containing wall, indoor, ceiling, floor&#10;&#10;Description automatically generated">
            <a:extLst>
              <a:ext uri="{FF2B5EF4-FFF2-40B4-BE49-F238E27FC236}">
                <a16:creationId xmlns:a16="http://schemas.microsoft.com/office/drawing/2014/main" id="{2E092EE5-40CA-E64A-03A2-892E9AD7DE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2"/>
          <a:stretch/>
        </p:blipFill>
        <p:spPr>
          <a:xfrm>
            <a:off x="7454055" y="4100545"/>
            <a:ext cx="4262620" cy="203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0A48A8-39CA-E13C-462F-E162B9EBF2AE}"/>
              </a:ext>
            </a:extLst>
          </p:cNvPr>
          <p:cNvSpPr/>
          <p:nvPr/>
        </p:nvSpPr>
        <p:spPr>
          <a:xfrm>
            <a:off x="3867150" y="3320480"/>
            <a:ext cx="4667250" cy="1175320"/>
          </a:xfrm>
          <a:prstGeom prst="rect">
            <a:avLst/>
          </a:prstGeom>
          <a:solidFill>
            <a:srgbClr val="003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E7D70B-E6D1-C6B3-F1B5-13DFD5138B4E}"/>
              </a:ext>
            </a:extLst>
          </p:cNvPr>
          <p:cNvSpPr txBox="1">
            <a:spLocks/>
          </p:cNvSpPr>
          <p:nvPr/>
        </p:nvSpPr>
        <p:spPr>
          <a:xfrm>
            <a:off x="1625600" y="2292874"/>
            <a:ext cx="9144000" cy="293645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34A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5500" dirty="0"/>
              <a:t>Questions?</a:t>
            </a:r>
            <a:endParaRPr lang="en-US" dirty="0"/>
          </a:p>
          <a:p>
            <a:pPr algn="ctr">
              <a:lnSpc>
                <a:spcPct val="110000"/>
              </a:lnSpc>
              <a:spcBef>
                <a:spcPts val="2400"/>
              </a:spcBef>
            </a:pP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PRESERVATION </a:t>
            </a:r>
            <a:b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KENTUCKY</a:t>
            </a:r>
            <a:endParaRPr lang="en-US" sz="3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Sept. 14, 2022</a:t>
            </a:r>
          </a:p>
        </p:txBody>
      </p:sp>
    </p:spTree>
    <p:extLst>
      <p:ext uri="{BB962C8B-B14F-4D97-AF65-F5344CB8AC3E}">
        <p14:creationId xmlns:p14="http://schemas.microsoft.com/office/powerpoint/2010/main" val="25462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625FF963E14C45AF859CCC2B9A81C4" ma:contentTypeVersion="13" ma:contentTypeDescription="Create a new document." ma:contentTypeScope="" ma:versionID="bafd94e81e4b7ac5b10d0a7566051c8a">
  <xsd:schema xmlns:xsd="http://www.w3.org/2001/XMLSchema" xmlns:xs="http://www.w3.org/2001/XMLSchema" xmlns:p="http://schemas.microsoft.com/office/2006/metadata/properties" xmlns:ns3="7e3d4e53-5ea7-43a2-997f-b656a14f499a" xmlns:ns4="c4dbbd36-6de4-474e-9e62-e7d26ae222d0" targetNamespace="http://schemas.microsoft.com/office/2006/metadata/properties" ma:root="true" ma:fieldsID="0eda57feded0f624e517d92902d4d445" ns3:_="" ns4:_="">
    <xsd:import namespace="7e3d4e53-5ea7-43a2-997f-b656a14f499a"/>
    <xsd:import namespace="c4dbbd36-6de4-474e-9e62-e7d26ae222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d4e53-5ea7-43a2-997f-b656a14f49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dbbd36-6de4-474e-9e62-e7d26ae22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E4CC2D-F311-4F28-935A-2EA34CAD9E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3d4e53-5ea7-43a2-997f-b656a14f499a"/>
    <ds:schemaRef ds:uri="c4dbbd36-6de4-474e-9e62-e7d26ae22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976A25-A4E7-4D5F-B0E4-11ED44D166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BB56DF-6DE3-48F7-9CA5-23BA5F958A93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c4dbbd36-6de4-474e-9e62-e7d26ae222d0"/>
    <ds:schemaRef ds:uri="7e3d4e53-5ea7-43a2-997f-b656a14f499a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20718</TotalTime>
  <Words>800</Words>
  <Application>Microsoft Office PowerPoint</Application>
  <PresentationFormat>Widescreen</PresentationFormat>
  <Paragraphs>138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Courier New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20-21 Budget BOT June 2020</dc:title>
  <dc:creator>Martin, Angela S.</dc:creator>
  <cp:keywords>board, trustees, operating, budget, 2020, june, BOT</cp:keywords>
  <cp:lastModifiedBy>Baker, Elizabeth</cp:lastModifiedBy>
  <cp:revision>1110</cp:revision>
  <cp:lastPrinted>2022-09-08T18:39:17Z</cp:lastPrinted>
  <dcterms:created xsi:type="dcterms:W3CDTF">2020-02-24T15:40:40Z</dcterms:created>
  <dcterms:modified xsi:type="dcterms:W3CDTF">2022-09-12T14:16:12Z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0x0101001C625FF963E14C45AF859CCC2B9A81C4</vt:lpwstr>
  </property>
</Properties>
</file>