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14"/>
  </p:notesMasterIdLst>
  <p:sldIdLst>
    <p:sldId id="257" r:id="rId5"/>
    <p:sldId id="280" r:id="rId6"/>
    <p:sldId id="281" r:id="rId7"/>
    <p:sldId id="279" r:id="rId8"/>
    <p:sldId id="284" r:id="rId9"/>
    <p:sldId id="285" r:id="rId10"/>
    <p:sldId id="283" r:id="rId11"/>
    <p:sldId id="282" r:id="rId12"/>
    <p:sldId id="278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826AD2-6C9C-4414-9D4D-66A9C71F134A}">
          <p14:sldIdLst>
            <p14:sldId id="257"/>
            <p14:sldId id="280"/>
            <p14:sldId id="281"/>
            <p14:sldId id="279"/>
            <p14:sldId id="284"/>
            <p14:sldId id="285"/>
            <p14:sldId id="283"/>
            <p14:sldId id="282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2A175-2F9E-4FA1-BA53-11BD9698D2FC}" v="1" dt="2022-09-08T17:29:07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4" d="100"/>
          <a:sy n="124" d="100"/>
        </p:scale>
        <p:origin x="54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11BFB1-55CB-4EB8-839D-405451E43015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F5D954-3E71-4687-B6D7-B2BE1891AF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1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4144161"/>
            <a:ext cx="11430000" cy="1113638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Subtitle (if needed)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22132"/>
            <a:ext cx="11430000" cy="322202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5400" b="1" cap="all" baseline="0"/>
            </a:lvl1pPr>
            <a:lvl2pPr>
              <a:defRPr sz="5400" b="1"/>
            </a:lvl2pPr>
            <a:lvl3pPr>
              <a:defRPr sz="5400" b="1"/>
            </a:lvl3pPr>
            <a:lvl4pPr>
              <a:defRPr sz="5400" b="1"/>
            </a:lvl4pPr>
            <a:lvl5pPr>
              <a:defRPr sz="5400" b="1"/>
            </a:lvl5pPr>
          </a:lstStyle>
          <a:p>
            <a:pPr lvl="0"/>
            <a:r>
              <a:rPr lang="en-US" dirty="0"/>
              <a:t>THIS IS THE CORRECT FORMAT FOR THE TITLE SLIDE</a:t>
            </a:r>
          </a:p>
        </p:txBody>
      </p:sp>
    </p:spTree>
    <p:extLst>
      <p:ext uri="{BB962C8B-B14F-4D97-AF65-F5344CB8AC3E}">
        <p14:creationId xmlns:p14="http://schemas.microsoft.com/office/powerpoint/2010/main" val="167538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11430000" cy="118549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81000" y="1414097"/>
            <a:ext cx="11430000" cy="323851"/>
          </a:xfrm>
        </p:spPr>
        <p:txBody>
          <a:bodyPr>
            <a:noAutofit/>
          </a:bodyPr>
          <a:lstStyle>
            <a:lvl1pPr marL="0" indent="0" algn="r">
              <a:buNone/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A Subtitle (if used) here</a:t>
            </a:r>
          </a:p>
        </p:txBody>
      </p:sp>
    </p:spTree>
    <p:extLst>
      <p:ext uri="{BB962C8B-B14F-4D97-AF65-F5344CB8AC3E}">
        <p14:creationId xmlns:p14="http://schemas.microsoft.com/office/powerpoint/2010/main" val="73898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375795"/>
            <a:ext cx="11430000" cy="2961313"/>
          </a:xfrm>
        </p:spPr>
        <p:txBody>
          <a:bodyPr anchor="ctr" anchorCtr="0"/>
          <a:lstStyle>
            <a:lvl1pPr algn="ctr">
              <a:defRPr sz="4000" cap="all" baseline="0"/>
            </a:lvl1pPr>
          </a:lstStyle>
          <a:p>
            <a:pPr lvl="0"/>
            <a:r>
              <a:rPr lang="en-US" dirty="0"/>
              <a:t>THIS IS THE CORRECT FORMAT FOR SECTION HEADERS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4337108"/>
            <a:ext cx="11430000" cy="93956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style if needed</a:t>
            </a:r>
          </a:p>
        </p:txBody>
      </p:sp>
    </p:spTree>
    <p:extLst>
      <p:ext uri="{BB962C8B-B14F-4D97-AF65-F5344CB8AC3E}">
        <p14:creationId xmlns:p14="http://schemas.microsoft.com/office/powerpoint/2010/main" val="174129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351356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8800" cy="351356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11429999" cy="120591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81163"/>
            <a:ext cx="5616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505075"/>
            <a:ext cx="5616575" cy="2834110"/>
          </a:xfrm>
        </p:spPr>
        <p:txBody>
          <a:bodyPr>
            <a:no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38800" cy="283411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6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2"/>
            <a:ext cx="11430000" cy="1205916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025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84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391025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627812" cy="435176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4391025" cy="328178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56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3910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49505" y="987426"/>
            <a:ext cx="6861495" cy="4351760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4391025" cy="328178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14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11430000" cy="146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3425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1418" y="5339185"/>
            <a:ext cx="1433818" cy="375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/>
              <a:t>January 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1" y="5339185"/>
            <a:ext cx="8674218" cy="375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41435" y="5339185"/>
            <a:ext cx="1169565" cy="375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1CE4F-56E7-4298-893D-7E881505B7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0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orient="horz" pos="360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cid:c5bda669-a342-4c39-8beb-70759dbc106c@namprd03.prod.outlook.com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5" Type="http://schemas.openxmlformats.org/officeDocument/2006/relationships/image" Target="cid:image001.jpg@01D7DD27.0FF2C370" TargetMode="External"/><Relationship Id="rId10" Type="http://schemas.openxmlformats.org/officeDocument/2006/relationships/image" Target="../media/image8.png"/><Relationship Id="rId4" Type="http://schemas.openxmlformats.org/officeDocument/2006/relationships/image" Target="cid:image001.jpg@01D7DD24.7A12E9E0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cid:image001.jpg@01D7DF83.4EE9E460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1.jpeg"/><Relationship Id="rId2" Type="http://schemas.openxmlformats.org/officeDocument/2006/relationships/image" Target="../media/image13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cid:image002.jpg@01D7DD4E.81278F40" TargetMode="External"/><Relationship Id="rId5" Type="http://schemas.openxmlformats.org/officeDocument/2006/relationships/image" Target="../media/image16.jpeg"/><Relationship Id="rId15" Type="http://schemas.openxmlformats.org/officeDocument/2006/relationships/image" Target="../media/image23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cid:image001.jpg@01D7DD4E.81278F40" TargetMode="External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AF7B7A-4EE4-46F4-85F7-C8B451B2428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427278"/>
            <a:ext cx="11430000" cy="5344348"/>
          </a:xfrm>
        </p:spPr>
        <p:txBody>
          <a:bodyPr/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800" b="1" dirty="0"/>
              <a:t>KCTCS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200" b="1" dirty="0"/>
              <a:t>Asset Preservation Projects</a:t>
            </a:r>
            <a:endParaRPr lang="en-US" b="1" dirty="0"/>
          </a:p>
          <a:p>
            <a:pPr marL="347663" indent="0">
              <a:spcBef>
                <a:spcPts val="600"/>
              </a:spcBef>
              <a:buNone/>
            </a:pPr>
            <a:endParaRPr lang="en-US" sz="1400" b="1" dirty="0"/>
          </a:p>
          <a:p>
            <a:pPr marL="347663" indent="0">
              <a:spcBef>
                <a:spcPts val="600"/>
              </a:spcBef>
              <a:buNone/>
            </a:pPr>
            <a:endParaRPr lang="en-US" sz="1400" b="1" dirty="0"/>
          </a:p>
          <a:p>
            <a:pPr marL="347663" indent="0">
              <a:spcBef>
                <a:spcPts val="600"/>
              </a:spcBef>
              <a:buNone/>
            </a:pPr>
            <a:endParaRPr lang="en-US" sz="1400" b="1" dirty="0"/>
          </a:p>
          <a:p>
            <a:pPr marL="347663" indent="0">
              <a:spcBef>
                <a:spcPts val="600"/>
              </a:spcBef>
              <a:buNone/>
            </a:pPr>
            <a:endParaRPr lang="en-US" sz="1400" b="1" dirty="0"/>
          </a:p>
          <a:p>
            <a:pPr marL="347663" indent="0">
              <a:spcBef>
                <a:spcPts val="600"/>
              </a:spcBef>
              <a:buNone/>
            </a:pPr>
            <a:endParaRPr lang="en-US" sz="1400" b="1" dirty="0"/>
          </a:p>
          <a:p>
            <a:pPr marL="347663" indent="0">
              <a:spcBef>
                <a:spcPts val="600"/>
              </a:spcBef>
              <a:buNone/>
            </a:pPr>
            <a:endParaRPr lang="en-US" sz="1400" b="1" dirty="0"/>
          </a:p>
          <a:p>
            <a:pPr marL="347663" indent="0">
              <a:spcBef>
                <a:spcPts val="600"/>
              </a:spcBef>
              <a:buNone/>
            </a:pPr>
            <a:endParaRPr lang="en-US" sz="1400" b="1" dirty="0"/>
          </a:p>
          <a:p>
            <a:pPr marL="347663" indent="0">
              <a:spcBef>
                <a:spcPts val="600"/>
              </a:spcBef>
              <a:buNone/>
            </a:pPr>
            <a:endParaRPr lang="en-US" sz="1400" b="1" dirty="0"/>
          </a:p>
          <a:p>
            <a:pPr marL="347663" indent="0">
              <a:spcBef>
                <a:spcPts val="600"/>
              </a:spcBef>
              <a:buNone/>
            </a:pPr>
            <a:r>
              <a:rPr lang="en-US" sz="1400" b="1" dirty="0"/>
              <a:t>Presenter: </a:t>
            </a:r>
          </a:p>
          <a:p>
            <a:pPr marL="347663" indent="0">
              <a:spcBef>
                <a:spcPts val="0"/>
              </a:spcBef>
              <a:buNone/>
            </a:pPr>
            <a:r>
              <a:rPr lang="en-US" sz="1400" b="1" dirty="0"/>
              <a:t>Andy Casebier, Assistant Vice President – Facilities and Support Services</a:t>
            </a:r>
          </a:p>
          <a:p>
            <a:pPr marL="347663" indent="0">
              <a:spcBef>
                <a:spcPts val="0"/>
              </a:spcBef>
              <a:buNone/>
            </a:pPr>
            <a:r>
              <a:rPr lang="en-US" sz="1400" b="1" dirty="0"/>
              <a:t>Sandy Adkins, Director of Capital Projects &amp; Budgets – Facilities and Support Services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0193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62C9C-97F0-C898-A8AC-81798ADF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Asset Preservation funding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E5662-7E83-2A72-D824-9BD0F201C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44"/>
            <a:ext cx="6627812" cy="4970477"/>
          </a:xfrm>
        </p:spPr>
        <p:txBody>
          <a:bodyPr/>
          <a:lstStyle/>
          <a:p>
            <a:r>
              <a:rPr lang="en-US" dirty="0"/>
              <a:t>KCTCS is a group of </a:t>
            </a:r>
            <a:r>
              <a:rPr lang="en-US" b="1" i="1" dirty="0"/>
              <a:t>16 Community and Technical Colleges </a:t>
            </a:r>
            <a:r>
              <a:rPr lang="en-US" dirty="0"/>
              <a:t>dispersed over </a:t>
            </a:r>
            <a:r>
              <a:rPr lang="en-US" b="1" i="1" dirty="0"/>
              <a:t>70 campuses </a:t>
            </a:r>
            <a:r>
              <a:rPr lang="en-US" dirty="0"/>
              <a:t>across the Commonwealth. There are </a:t>
            </a:r>
            <a:r>
              <a:rPr lang="en-US" b="1" i="1" dirty="0"/>
              <a:t>more than 330 buildings </a:t>
            </a:r>
            <a:r>
              <a:rPr lang="en-US" dirty="0"/>
              <a:t>in our system.</a:t>
            </a:r>
          </a:p>
          <a:p>
            <a:r>
              <a:rPr lang="en-US" b="0" i="0" dirty="0">
                <a:solidFill>
                  <a:srgbClr val="00467F"/>
                </a:solidFill>
                <a:effectLst/>
                <a:latin typeface="Work Sans" pitchFamily="2" charset="0"/>
              </a:rPr>
              <a:t>KCTCS is committed to </a:t>
            </a:r>
            <a:r>
              <a:rPr lang="en-US" b="1" i="1" dirty="0">
                <a:solidFill>
                  <a:srgbClr val="00467F"/>
                </a:solidFill>
                <a:effectLst/>
                <a:latin typeface="Work Sans" pitchFamily="2" charset="0"/>
              </a:rPr>
              <a:t>providing an accessible, sustainable and healthy environment, which provides efficient, functional, and pleasant surroundings </a:t>
            </a:r>
            <a:r>
              <a:rPr lang="en-US" b="0" i="0" dirty="0">
                <a:solidFill>
                  <a:srgbClr val="00467F"/>
                </a:solidFill>
                <a:effectLst/>
                <a:latin typeface="Work Sans" pitchFamily="2" charset="0"/>
              </a:rPr>
              <a:t>for fulfilling KCTCS' mission and objectives.</a:t>
            </a:r>
          </a:p>
          <a:p>
            <a:r>
              <a:rPr lang="en-US" b="0" i="0" dirty="0">
                <a:solidFill>
                  <a:srgbClr val="00467F"/>
                </a:solidFill>
                <a:effectLst/>
                <a:latin typeface="Work Sans" pitchFamily="2" charset="0"/>
              </a:rPr>
              <a:t>Thro</a:t>
            </a:r>
            <a:r>
              <a:rPr lang="en-US" dirty="0">
                <a:solidFill>
                  <a:srgbClr val="00467F"/>
                </a:solidFill>
                <a:latin typeface="Work Sans" pitchFamily="2" charset="0"/>
              </a:rPr>
              <a:t>ughout our 20 years of existence, the maintenance of KCTCS facilities has not been significantly state funded, but rather funding has come mostly from KCTCS restricted funds.</a:t>
            </a:r>
          </a:p>
          <a:p>
            <a:r>
              <a:rPr lang="en-US" dirty="0">
                <a:solidFill>
                  <a:srgbClr val="00467F"/>
                </a:solidFill>
                <a:latin typeface="Work Sans" pitchFamily="2" charset="0"/>
              </a:rPr>
              <a:t>Even with a focused effort to maintain the sustainability of our operational facilities and develop and implement our asset preservation plan to invest in the physical and operational infrastructure of our colleges, </a:t>
            </a:r>
            <a:r>
              <a:rPr lang="en-US" b="1" i="1" dirty="0">
                <a:solidFill>
                  <a:srgbClr val="00467F"/>
                </a:solidFill>
                <a:latin typeface="Work Sans" pitchFamily="2" charset="0"/>
              </a:rPr>
              <a:t>we continue to have an ever-increasing backlog of deferred maintenance.</a:t>
            </a:r>
            <a:endParaRPr lang="en-US" b="0" i="0" dirty="0">
              <a:solidFill>
                <a:srgbClr val="00467F"/>
              </a:solidFill>
              <a:effectLst/>
              <a:latin typeface="Work Sans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1BED85-F6B0-410B-70EF-319291223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3296873"/>
            <a:ext cx="4391025" cy="738232"/>
          </a:xfrm>
        </p:spPr>
        <p:txBody>
          <a:bodyPr/>
          <a:lstStyle/>
          <a:p>
            <a:r>
              <a:rPr lang="en-US" b="1" dirty="0"/>
              <a:t>KCTCS is much appreciative of the influx of funding through this initiative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2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3244B5-48C4-EC07-D6EE-83ACA806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92" y="1412489"/>
            <a:ext cx="3297076" cy="2127124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KCTCS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is much appreciative of the influx of funding through this initiative</a:t>
            </a:r>
            <a:br>
              <a:rPr lang="en-US" sz="2000" b="1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 useBgFill="1">
        <p:nvSpPr>
          <p:cNvPr id="6" name="Content Placeholder 5">
            <a:extLst>
              <a:ext uri="{FF2B5EF4-FFF2-40B4-BE49-F238E27FC236}">
                <a16:creationId xmlns:a16="http://schemas.microsoft.com/office/drawing/2014/main" id="{F30C61DE-4F48-0C3F-0A85-07C1A1A40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4263" y="377342"/>
            <a:ext cx="3086407" cy="159000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Asset Preservation Pool that KCTCS received is assisting us in </a:t>
            </a:r>
            <a:r>
              <a:rPr lang="en-US" b="1" dirty="0"/>
              <a:t>accomplishing over </a:t>
            </a:r>
            <a:r>
              <a:rPr lang="en-US" b="1"/>
              <a:t>$200M </a:t>
            </a:r>
            <a:r>
              <a:rPr lang="en-US" b="1" dirty="0"/>
              <a:t>in deferred maintenance projects</a:t>
            </a:r>
            <a:r>
              <a:rPr lang="en-US" dirty="0"/>
              <a:t>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B5057E-22AB-30B0-7504-43B1DDAD4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2727" y="3207327"/>
            <a:ext cx="3334327" cy="3085956"/>
          </a:xfrm>
          <a:gradFill flip="none" rotWithShape="1">
            <a:gsLst>
              <a:gs pos="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Since the recent economic downturns from COVID19 have negatively impacted our revenues, the lower amount of matching funds contribution is allowing us to move forward with </a:t>
            </a:r>
            <a:r>
              <a:rPr lang="en-US" sz="2000" b="1" dirty="0">
                <a:solidFill>
                  <a:schemeClr val="bg1"/>
                </a:solidFill>
              </a:rPr>
              <a:t>projects that would have been impossible otherwise.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B3D0F9-82D8-00EB-8A31-A93F2FD7F5FB}"/>
              </a:ext>
            </a:extLst>
          </p:cNvPr>
          <p:cNvSpPr txBox="1">
            <a:spLocks/>
          </p:cNvSpPr>
          <p:nvPr/>
        </p:nvSpPr>
        <p:spPr>
          <a:xfrm>
            <a:off x="4684263" y="2057062"/>
            <a:ext cx="3086407" cy="21349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This funding is having a </a:t>
            </a:r>
            <a:r>
              <a:rPr lang="en-US" b="1" dirty="0"/>
              <a:t>tremendous (and much needed) impact</a:t>
            </a:r>
            <a:r>
              <a:rPr lang="en-US" dirty="0"/>
              <a:t> on the condition, functionality, code compliance and comfort of our facilities that students use everyday.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626E063-DD95-3F69-0FAA-5100C1F4E634}"/>
              </a:ext>
            </a:extLst>
          </p:cNvPr>
          <p:cNvSpPr txBox="1">
            <a:spLocks/>
          </p:cNvSpPr>
          <p:nvPr/>
        </p:nvSpPr>
        <p:spPr>
          <a:xfrm>
            <a:off x="8033601" y="377342"/>
            <a:ext cx="3086407" cy="21349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 number of the projects that we are undertaking are replacement and upgrades of Mechanical and Electrical systems (many from the 1960s). This is </a:t>
            </a:r>
            <a:r>
              <a:rPr lang="en-US" b="1" dirty="0"/>
              <a:t>providing energy savings that will continue for decades.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045E05F-7642-C4FE-553A-A94E9CDEB3FC}"/>
              </a:ext>
            </a:extLst>
          </p:cNvPr>
          <p:cNvSpPr txBox="1">
            <a:spLocks/>
          </p:cNvSpPr>
          <p:nvPr/>
        </p:nvSpPr>
        <p:spPr>
          <a:xfrm>
            <a:off x="4684263" y="4281728"/>
            <a:ext cx="3086406" cy="20115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Roof Replacement and Repair projects top the list of projects we are accomplishing. A roof can have a significant impact on the </a:t>
            </a:r>
            <a:r>
              <a:rPr lang="en-US" b="1" dirty="0"/>
              <a:t>life of the building </a:t>
            </a:r>
            <a:r>
              <a:rPr lang="en-US" dirty="0"/>
              <a:t>and on the </a:t>
            </a:r>
            <a:r>
              <a:rPr lang="en-US" b="1" dirty="0"/>
              <a:t>health of building occupants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79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C414-E6F7-9F7F-FB12-F38FE56E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113191"/>
            <a:ext cx="11429999" cy="885100"/>
          </a:xfrm>
        </p:spPr>
        <p:txBody>
          <a:bodyPr/>
          <a:lstStyle/>
          <a:p>
            <a:r>
              <a:rPr lang="en-US" sz="3200" dirty="0"/>
              <a:t>Impact on Capital Budget and 6-year planning</a:t>
            </a:r>
            <a:br>
              <a:rPr lang="en-US" sz="3200" dirty="0"/>
            </a:br>
            <a:r>
              <a:rPr lang="en-US" sz="2000" dirty="0"/>
              <a:t>Asset Preservation funding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FC9071-B691-9FE1-7D53-15F43F507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886" y="998291"/>
            <a:ext cx="5616575" cy="480974"/>
          </a:xfrm>
        </p:spPr>
        <p:txBody>
          <a:bodyPr/>
          <a:lstStyle/>
          <a:p>
            <a:pPr algn="ctr"/>
            <a:r>
              <a:rPr lang="en-US" dirty="0"/>
              <a:t>Capital Budget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95F9C5-F6C6-43BD-7486-7AFFBCC35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9886" y="1607322"/>
            <a:ext cx="5616575" cy="4147526"/>
          </a:xfrm>
        </p:spPr>
        <p:txBody>
          <a:bodyPr/>
          <a:lstStyle/>
          <a:p>
            <a:r>
              <a:rPr lang="en-US" sz="1600" dirty="0"/>
              <a:t>KCTCS is attempting to accomplish a majority of the asset preservation projects that were requested in our 2022-2024 budget request.</a:t>
            </a:r>
          </a:p>
          <a:p>
            <a:pPr lvl="1"/>
            <a:r>
              <a:rPr lang="en-US" sz="1600" dirty="0"/>
              <a:t>18 Building Renovation projects.</a:t>
            </a:r>
          </a:p>
          <a:p>
            <a:pPr lvl="1"/>
            <a:r>
              <a:rPr lang="en-US" sz="1600" dirty="0"/>
              <a:t>5 College Site improvement projects.</a:t>
            </a:r>
          </a:p>
          <a:p>
            <a:pPr lvl="1"/>
            <a:r>
              <a:rPr lang="en-US" sz="1600" dirty="0"/>
              <a:t>21 Roof Replacement projects. </a:t>
            </a:r>
          </a:p>
          <a:p>
            <a:pPr lvl="1"/>
            <a:r>
              <a:rPr lang="en-US" sz="1600" dirty="0"/>
              <a:t>2 Campus Life Safety/ ADA projects.</a:t>
            </a:r>
          </a:p>
          <a:p>
            <a:pPr lvl="1"/>
            <a:r>
              <a:rPr lang="en-US" sz="1600" dirty="0"/>
              <a:t>Fire Alarm updates at all 16 campuses.</a:t>
            </a:r>
          </a:p>
          <a:p>
            <a:pPr lvl="1"/>
            <a:r>
              <a:rPr lang="en-US" sz="1600" dirty="0"/>
              <a:t>Significant mechanical system upgrades at 6 campuses.</a:t>
            </a:r>
          </a:p>
          <a:p>
            <a:r>
              <a:rPr lang="en-US" sz="1600" dirty="0"/>
              <a:t>Should funds allow, we will be attempting to accomplish additional asset preservation projects, that were included in the 2024-2026 Capital Plan and projects that have a scope of less than $1M.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6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648FDD-570F-AC21-D9A3-C9F77BC2F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1086" y="998291"/>
            <a:ext cx="5638800" cy="480974"/>
          </a:xfrm>
        </p:spPr>
        <p:txBody>
          <a:bodyPr/>
          <a:lstStyle/>
          <a:p>
            <a:pPr algn="ctr"/>
            <a:r>
              <a:rPr lang="en-US" dirty="0"/>
              <a:t>6-Year Planning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02430C-0DA3-F555-4030-AE21E6546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1086" y="1607321"/>
            <a:ext cx="5638800" cy="4147525"/>
          </a:xfrm>
        </p:spPr>
        <p:txBody>
          <a:bodyPr/>
          <a:lstStyle/>
          <a:p>
            <a:r>
              <a:rPr lang="en-US" sz="1600" dirty="0"/>
              <a:t>Deferred maintenance projects that are currently being accomplished will not be carried forward in 6-year plan.</a:t>
            </a:r>
          </a:p>
          <a:p>
            <a:r>
              <a:rPr lang="en-US" sz="1600" dirty="0"/>
              <a:t>Other deferred maintenance projects that are often delayed due to funding can be in included in our planning which will enhance our ability to maintain assets.</a:t>
            </a:r>
          </a:p>
          <a:p>
            <a:r>
              <a:rPr lang="en-US" sz="1600" dirty="0"/>
              <a:t>Accomplishing deferred maintenance projects in a timely manner is expected to reduce costs of these projects.</a:t>
            </a:r>
          </a:p>
          <a:p>
            <a:r>
              <a:rPr lang="en-US" sz="1600" dirty="0"/>
              <a:t>Energy savings projects that are accomplished will improve overall operating budgets in the coming years.</a:t>
            </a:r>
          </a:p>
          <a:p>
            <a:r>
              <a:rPr lang="en-US" sz="1600" dirty="0">
                <a:effectLst/>
                <a:ea typeface="Calibri" panose="020F0502020204030204" pitchFamily="34" charset="0"/>
              </a:rPr>
              <a:t>KCTCS has a total of approximately $310M in asset preservation projects that will remain. These were included in the 2</a:t>
            </a:r>
            <a:r>
              <a:rPr lang="en-US" sz="1600" baseline="30000" dirty="0">
                <a:effectLst/>
                <a:ea typeface="Calibri" panose="020F0502020204030204" pitchFamily="34" charset="0"/>
              </a:rPr>
              <a:t>nd</a:t>
            </a:r>
            <a:r>
              <a:rPr lang="en-US" sz="1600" dirty="0">
                <a:effectLst/>
                <a:ea typeface="Calibri" panose="020F0502020204030204" pitchFamily="34" charset="0"/>
              </a:rPr>
              <a:t> and 3</a:t>
            </a:r>
            <a:r>
              <a:rPr lang="en-US" sz="1600" baseline="30000" dirty="0">
                <a:effectLst/>
                <a:ea typeface="Calibri" panose="020F0502020204030204" pitchFamily="34" charset="0"/>
              </a:rPr>
              <a:t>rd</a:t>
            </a:r>
            <a:r>
              <a:rPr lang="en-US" sz="1600" dirty="0">
                <a:effectLst/>
                <a:ea typeface="Calibri" panose="020F0502020204030204" pitchFamily="34" charset="0"/>
              </a:rPr>
              <a:t> biennium (2024-2028). 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621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45">
            <a:extLst>
              <a:ext uri="{FF2B5EF4-FFF2-40B4-BE49-F238E27FC236}">
                <a16:creationId xmlns:a16="http://schemas.microsoft.com/office/drawing/2014/main" id="{40982BC8-6113-4903-8AFF-063EA0F64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r="5954"/>
          <a:stretch>
            <a:fillRect/>
          </a:stretch>
        </p:blipFill>
        <p:spPr bwMode="auto">
          <a:xfrm>
            <a:off x="461033" y="3426660"/>
            <a:ext cx="2621233" cy="21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1">
            <a:extLst>
              <a:ext uri="{FF2B5EF4-FFF2-40B4-BE49-F238E27FC236}">
                <a16:creationId xmlns:a16="http://schemas.microsoft.com/office/drawing/2014/main" id="{D3A577BB-50ED-E2DA-2C90-89D14F9B6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3434597"/>
            <a:ext cx="20129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Replace ceilings and lighting that has exceeded useful life.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EE9108-0AFB-9237-4B0F-2F832C32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1"/>
            <a:ext cx="11430000" cy="800058"/>
          </a:xfrm>
        </p:spPr>
        <p:txBody>
          <a:bodyPr/>
          <a:lstStyle/>
          <a:p>
            <a:pPr marL="228600" marR="0" indent="-228600">
              <a:spcBef>
                <a:spcPts val="0"/>
              </a:spcBef>
              <a:spcAft>
                <a:spcPts val="0"/>
              </a:spcAft>
              <a:tabLst>
                <a:tab pos="228600" algn="l"/>
                <a:tab pos="6115050" algn="r"/>
              </a:tabLst>
            </a:pPr>
            <a:r>
              <a:rPr lang="en-US" sz="20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Renovate Hopkinsville Academic Building</a:t>
            </a:r>
            <a:br>
              <a:rPr lang="en-US" sz="20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$13.9 million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4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8F21EA96-57B3-51CC-5835-015D31C4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65" y="1009333"/>
            <a:ext cx="1690958" cy="22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4" descr="A picture containing text, indoor, tiled, tile&#10;&#10;Description automatically generated">
            <a:extLst>
              <a:ext uri="{FF2B5EF4-FFF2-40B4-BE49-F238E27FC236}">
                <a16:creationId xmlns:a16="http://schemas.microsoft.com/office/drawing/2014/main" id="{1F6F7758-0C30-6578-6EA6-596F4D4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484" y="3435350"/>
            <a:ext cx="3025354" cy="226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5">
            <a:extLst>
              <a:ext uri="{FF2B5EF4-FFF2-40B4-BE49-F238E27FC236}">
                <a16:creationId xmlns:a16="http://schemas.microsoft.com/office/drawing/2014/main" id="{4F9EDC12-EB32-0A78-59C1-53E868007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3" y="1089343"/>
            <a:ext cx="1694019" cy="219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06">
            <a:extLst>
              <a:ext uri="{FF2B5EF4-FFF2-40B4-BE49-F238E27FC236}">
                <a16:creationId xmlns:a16="http://schemas.microsoft.com/office/drawing/2014/main" id="{93A731F1-893A-8BE1-EA93-2F662D9AE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70"/>
          <a:stretch>
            <a:fillRect/>
          </a:stretch>
        </p:blipFill>
        <p:spPr bwMode="auto">
          <a:xfrm>
            <a:off x="3272915" y="3167421"/>
            <a:ext cx="1673225" cy="16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42">
            <a:extLst>
              <a:ext uri="{FF2B5EF4-FFF2-40B4-BE49-F238E27FC236}">
                <a16:creationId xmlns:a16="http://schemas.microsoft.com/office/drawing/2014/main" id="{564D1851-9C26-0ED1-E9DA-74E58E22A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60" y="803276"/>
            <a:ext cx="1643747" cy="219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43">
            <a:extLst>
              <a:ext uri="{FF2B5EF4-FFF2-40B4-BE49-F238E27FC236}">
                <a16:creationId xmlns:a16="http://schemas.microsoft.com/office/drawing/2014/main" id="{ABB54129-8C1F-FFB4-53BB-70A002C39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26" y="922973"/>
            <a:ext cx="1515392" cy="196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4">
            <a:extLst>
              <a:ext uri="{FF2B5EF4-FFF2-40B4-BE49-F238E27FC236}">
                <a16:creationId xmlns:a16="http://schemas.microsoft.com/office/drawing/2014/main" id="{EDBD0CD3-F62D-302A-D0C7-E4669BA7C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44" y="3391059"/>
            <a:ext cx="1690959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47">
            <a:extLst>
              <a:ext uri="{FF2B5EF4-FFF2-40B4-BE49-F238E27FC236}">
                <a16:creationId xmlns:a16="http://schemas.microsoft.com/office/drawing/2014/main" id="{E6B2673F-11EA-06BD-C7BD-5ADE33BF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615" y="1009333"/>
            <a:ext cx="1739765" cy="22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48">
            <a:extLst>
              <a:ext uri="{FF2B5EF4-FFF2-40B4-BE49-F238E27FC236}">
                <a16:creationId xmlns:a16="http://schemas.microsoft.com/office/drawing/2014/main" id="{D2CF6885-205F-3084-5F21-32DAF722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 b="18584"/>
          <a:stretch>
            <a:fillRect/>
          </a:stretch>
        </p:blipFill>
        <p:spPr bwMode="auto">
          <a:xfrm>
            <a:off x="6128407" y="959643"/>
            <a:ext cx="1955800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146" descr="A picture containing indoor, ceiling, wall, floor&#10;&#10;Description automatically generated">
            <a:extLst>
              <a:ext uri="{FF2B5EF4-FFF2-40B4-BE49-F238E27FC236}">
                <a16:creationId xmlns:a16="http://schemas.microsoft.com/office/drawing/2014/main" id="{5C873E17-CCBA-F978-C1E8-B0250FE69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1"/>
          <a:stretch>
            <a:fillRect/>
          </a:stretch>
        </p:blipFill>
        <p:spPr bwMode="auto">
          <a:xfrm>
            <a:off x="6871177" y="3394075"/>
            <a:ext cx="1901825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1">
            <a:extLst>
              <a:ext uri="{FF2B5EF4-FFF2-40B4-BE49-F238E27FC236}">
                <a16:creationId xmlns:a16="http://schemas.microsoft.com/office/drawing/2014/main" id="{526474DC-7EC7-8D18-32EE-A080518E9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064" y="2676682"/>
            <a:ext cx="169095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Replace storefronts and doors. Replace door hardware.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30E9F369-32F6-8564-E841-BA8A3CF2D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484" y="3498097"/>
            <a:ext cx="2704090" cy="39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Repair existing stained glass window units which are leaking.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662F3FA2-F285-B902-4A97-19206B83E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71" y="2495751"/>
            <a:ext cx="14557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Replace damage at wall penetrations.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A31807A2-D2DC-C3E3-496F-43256A1BA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141" y="4784477"/>
            <a:ext cx="1503363" cy="68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Repair water infiltration in interior masonry walls.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3BC5B4BE-AD12-91D2-BCB6-ED9CCBDB8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12" y="936507"/>
            <a:ext cx="1337904" cy="80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Repair water infiltration in exterior masonry walls.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CD345059-5034-23FF-07C7-E26D4FDCD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39" y="4259484"/>
            <a:ext cx="16541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Upgrade electrical system to meet current building codes.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06418777-9A40-1D98-06DB-3B91FE9DC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14" y="2704508"/>
            <a:ext cx="1694019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Replace finishes throughout the building.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78E34206-DA7E-1C5A-575F-3F7381E95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751" y="953135"/>
            <a:ext cx="1955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Replace restroom ceilings and lighting. Add exhaust fans to meet current code.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CCB29E2C-1F75-07B9-BA82-79B9A19BF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026" y="3416299"/>
            <a:ext cx="19018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Replace ceilings and lighting that has exceeded useful life. Replace finishes. Replace HVAC equipment.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86D6B443-323F-EDB8-0733-EDCDFCE6E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302" y="1039497"/>
            <a:ext cx="16668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Replace ceilings and lighting that has exceeded useful life. Bring fire suppression system up to current life safety codes.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80C71A26-C9AA-2375-0F56-8A03E5280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2112BCCB-42C7-3F71-8841-6D4575EAE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" y="9461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2D46507D-1612-79BB-7447-DD60795C4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0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753103-9B22-DB56-4DCF-BB6379976EF0}"/>
              </a:ext>
            </a:extLst>
          </p:cNvPr>
          <p:cNvSpPr txBox="1"/>
          <p:nvPr/>
        </p:nvSpPr>
        <p:spPr>
          <a:xfrm>
            <a:off x="7915627" y="446153"/>
            <a:ext cx="38211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-228600" algn="r">
              <a:spcBef>
                <a:spcPts val="0"/>
              </a:spcBef>
              <a:spcAft>
                <a:spcPts val="0"/>
              </a:spcAft>
              <a:tabLst>
                <a:tab pos="228600" algn="l"/>
                <a:tab pos="6115050" algn="r"/>
              </a:tabLst>
            </a:pPr>
            <a:r>
              <a:rPr lang="en-US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Roof Replacements and Repairs – Various Colleges and Campuses</a:t>
            </a:r>
          </a:p>
          <a:p>
            <a:pPr marL="228600" marR="0" indent="-228600" algn="r">
              <a:spcBef>
                <a:spcPts val="0"/>
              </a:spcBef>
              <a:spcAft>
                <a:spcPts val="0"/>
              </a:spcAft>
              <a:tabLst>
                <a:tab pos="228600" algn="l"/>
                <a:tab pos="6115050" algn="r"/>
              </a:tabLst>
            </a:pPr>
            <a:r>
              <a:rPr lang="en-US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28600" marR="0" indent="-228600" algn="r">
              <a:spcBef>
                <a:spcPts val="0"/>
              </a:spcBef>
              <a:spcAft>
                <a:spcPts val="0"/>
              </a:spcAft>
              <a:tabLst>
                <a:tab pos="228600" algn="l"/>
                <a:tab pos="6115050" algn="r"/>
              </a:tabLst>
            </a:pPr>
            <a:r>
              <a:rPr lang="en-US" b="1" dirty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28600" marR="0" indent="-228600" algn="r">
              <a:spcBef>
                <a:spcPts val="0"/>
              </a:spcBef>
              <a:spcAft>
                <a:spcPts val="0"/>
              </a:spcAft>
              <a:tabLst>
                <a:tab pos="228600" algn="l"/>
                <a:tab pos="6115050" algn="r"/>
              </a:tabLst>
            </a:pPr>
            <a:endParaRPr lang="en-US" b="1" dirty="0"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75" name="Picture 162" descr="A picture containing outdoor, sky, ground&#10;&#10;Description automatically generated">
            <a:extLst>
              <a:ext uri="{FF2B5EF4-FFF2-40B4-BE49-F238E27FC236}">
                <a16:creationId xmlns:a16="http://schemas.microsoft.com/office/drawing/2014/main" id="{BF24DC4E-4C40-39F4-C08B-A72986F2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5"/>
          <a:stretch>
            <a:fillRect/>
          </a:stretch>
        </p:blipFill>
        <p:spPr bwMode="auto">
          <a:xfrm>
            <a:off x="8092440" y="3608705"/>
            <a:ext cx="1903413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163">
            <a:extLst>
              <a:ext uri="{FF2B5EF4-FFF2-40B4-BE49-F238E27FC236}">
                <a16:creationId xmlns:a16="http://schemas.microsoft.com/office/drawing/2014/main" id="{8E23620D-20A7-1A65-9B56-C7A9ADA6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/>
          <a:stretch>
            <a:fillRect/>
          </a:stretch>
        </p:blipFill>
        <p:spPr bwMode="auto">
          <a:xfrm>
            <a:off x="10062528" y="3608705"/>
            <a:ext cx="1882775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1">
            <a:extLst>
              <a:ext uri="{FF2B5EF4-FFF2-40B4-BE49-F238E27FC236}">
                <a16:creationId xmlns:a16="http://schemas.microsoft.com/office/drawing/2014/main" id="{CB618C81-67C6-DD27-84A7-EF4419320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852" y="3608705"/>
            <a:ext cx="190341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Replace roof membrane and parapet flashings which have deteriorated.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D48337B2-A14D-AF2E-3961-BE958DF0E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0940" y="3618230"/>
            <a:ext cx="190341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Repair metal roofing panels which are damaged. Recoat existing metal roofing panels.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EAB254-11A5-D1AF-34C7-C7CAFB642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Picture 6" descr="A urinal on the side of a building&#10;&#10;Description automatically generated with low confidence">
            <a:extLst>
              <a:ext uri="{FF2B5EF4-FFF2-40B4-BE49-F238E27FC236}">
                <a16:creationId xmlns:a16="http://schemas.microsoft.com/office/drawing/2014/main" id="{AFBDBFDA-34F6-7377-C6DB-90336508B1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10"/>
          <a:stretch/>
        </p:blipFill>
        <p:spPr bwMode="auto">
          <a:xfrm rot="5400000">
            <a:off x="10000298" y="1499552"/>
            <a:ext cx="1990090" cy="1868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21">
            <a:extLst>
              <a:ext uri="{FF2B5EF4-FFF2-40B4-BE49-F238E27FC236}">
                <a16:creationId xmlns:a16="http://schemas.microsoft.com/office/drawing/2014/main" id="{4389AE96-2EC6-DC76-4983-1F5412A42E63}"/>
              </a:ext>
            </a:extLst>
          </p:cNvPr>
          <p:cNvSpPr txBox="1"/>
          <p:nvPr/>
        </p:nvSpPr>
        <p:spPr>
          <a:xfrm>
            <a:off x="10061575" y="1497330"/>
            <a:ext cx="1840865" cy="567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Repair skylights that are severely leaking.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B66ADF-2C33-3852-2471-F55EC79726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4"/>
          <a:stretch/>
        </p:blipFill>
        <p:spPr bwMode="auto">
          <a:xfrm rot="5400000">
            <a:off x="7963685" y="1485876"/>
            <a:ext cx="1982523" cy="1903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21">
            <a:extLst>
              <a:ext uri="{FF2B5EF4-FFF2-40B4-BE49-F238E27FC236}">
                <a16:creationId xmlns:a16="http://schemas.microsoft.com/office/drawing/2014/main" id="{D8EC8C0F-C4A6-391B-71A8-194A598B25C2}"/>
              </a:ext>
            </a:extLst>
          </p:cNvPr>
          <p:cNvSpPr txBox="1"/>
          <p:nvPr/>
        </p:nvSpPr>
        <p:spPr>
          <a:xfrm>
            <a:off x="7990382" y="1459813"/>
            <a:ext cx="1903095" cy="5825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Repair roof drains, replace roof membrane and equipment curbs and flashing.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5C5230-DB02-AFEC-908F-61DBBC3F81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08" y="446153"/>
            <a:ext cx="1820545" cy="2427605"/>
          </a:xfrm>
          <a:prstGeom prst="rect">
            <a:avLst/>
          </a:prstGeom>
          <a:noFill/>
        </p:spPr>
      </p:pic>
      <p:sp>
        <p:nvSpPr>
          <p:cNvPr id="12" name="TextBox 21">
            <a:extLst>
              <a:ext uri="{FF2B5EF4-FFF2-40B4-BE49-F238E27FC236}">
                <a16:creationId xmlns:a16="http://schemas.microsoft.com/office/drawing/2014/main" id="{0C5F5D69-59E6-7472-04E8-3BF44CE615BD}"/>
              </a:ext>
            </a:extLst>
          </p:cNvPr>
          <p:cNvSpPr txBox="1"/>
          <p:nvPr/>
        </p:nvSpPr>
        <p:spPr>
          <a:xfrm>
            <a:off x="6095083" y="1543433"/>
            <a:ext cx="1739900" cy="1330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 building settlement and membrane rigidity (due to age) has created significant issues with the roof membrane. Correct this with membrane replacement and expansion joint installation.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CAF26A-987D-5921-1A5F-AE2CBDC8C4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12" y="3150869"/>
            <a:ext cx="1824355" cy="2431415"/>
          </a:xfrm>
          <a:prstGeom prst="rect">
            <a:avLst/>
          </a:prstGeom>
          <a:noFill/>
        </p:spPr>
      </p:pic>
      <p:sp>
        <p:nvSpPr>
          <p:cNvPr id="14" name="TextBox 21">
            <a:extLst>
              <a:ext uri="{FF2B5EF4-FFF2-40B4-BE49-F238E27FC236}">
                <a16:creationId xmlns:a16="http://schemas.microsoft.com/office/drawing/2014/main" id="{3C9FCF66-1FC5-42A3-B138-0FB7B0E1D2B0}"/>
              </a:ext>
            </a:extLst>
          </p:cNvPr>
          <p:cNvSpPr txBox="1"/>
          <p:nvPr/>
        </p:nvSpPr>
        <p:spPr>
          <a:xfrm>
            <a:off x="6010628" y="4814164"/>
            <a:ext cx="1824355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Reconfigure roof access which does not meet current safety codes. Replace roof membrane is alligatoring throughout. 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picture containing nature&#10;&#10;Description automatically generated">
            <a:extLst>
              <a:ext uri="{FF2B5EF4-FFF2-40B4-BE49-F238E27FC236}">
                <a16:creationId xmlns:a16="http://schemas.microsoft.com/office/drawing/2014/main" id="{F5168957-49B2-5CB9-C1ED-ACE0BBB31573}"/>
              </a:ext>
            </a:extLst>
          </p:cNvPr>
          <p:cNvPicPr>
            <a:picLocks noChangeAspect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49" y="1009545"/>
            <a:ext cx="1425575" cy="19011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21">
            <a:extLst>
              <a:ext uri="{FF2B5EF4-FFF2-40B4-BE49-F238E27FC236}">
                <a16:creationId xmlns:a16="http://schemas.microsoft.com/office/drawing/2014/main" id="{92829E73-164B-B1A3-F679-5B9F08FD75D0}"/>
              </a:ext>
            </a:extLst>
          </p:cNvPr>
          <p:cNvSpPr txBox="1"/>
          <p:nvPr/>
        </p:nvSpPr>
        <p:spPr>
          <a:xfrm>
            <a:off x="4444319" y="2367810"/>
            <a:ext cx="1425575" cy="529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Replace roof membrane which has significant damage.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picture containing outdoor, road, curb&#10;&#10;Description automatically generated">
            <a:extLst>
              <a:ext uri="{FF2B5EF4-FFF2-40B4-BE49-F238E27FC236}">
                <a16:creationId xmlns:a16="http://schemas.microsoft.com/office/drawing/2014/main" id="{DE1E8247-0738-E02A-89CF-F8F0EA076AB4}"/>
              </a:ext>
            </a:extLst>
          </p:cNvPr>
          <p:cNvPicPr>
            <a:picLocks noChangeAspect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49" y="3043767"/>
            <a:ext cx="1406525" cy="187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21">
            <a:extLst>
              <a:ext uri="{FF2B5EF4-FFF2-40B4-BE49-F238E27FC236}">
                <a16:creationId xmlns:a16="http://schemas.microsoft.com/office/drawing/2014/main" id="{8C65AB8F-8255-2FF0-3302-87DC9E271E59}"/>
              </a:ext>
            </a:extLst>
          </p:cNvPr>
          <p:cNvSpPr txBox="1"/>
          <p:nvPr/>
        </p:nvSpPr>
        <p:spPr>
          <a:xfrm>
            <a:off x="4425904" y="4145492"/>
            <a:ext cx="1425575" cy="762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Replace roof membrane which has exceeded its life expectancy.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picture containing outdoor, sky, ground, cement&#10;&#10;Description automatically generated">
            <a:extLst>
              <a:ext uri="{FF2B5EF4-FFF2-40B4-BE49-F238E27FC236}">
                <a16:creationId xmlns:a16="http://schemas.microsoft.com/office/drawing/2014/main" id="{030A7E1E-90B0-61CB-D819-33D618BA183B}"/>
              </a:ext>
            </a:extLst>
          </p:cNvPr>
          <p:cNvPicPr>
            <a:picLocks noChangeAspect="1"/>
          </p:cNvPicPr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00" y="442821"/>
            <a:ext cx="1775460" cy="2367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21">
            <a:extLst>
              <a:ext uri="{FF2B5EF4-FFF2-40B4-BE49-F238E27FC236}">
                <a16:creationId xmlns:a16="http://schemas.microsoft.com/office/drawing/2014/main" id="{7283D2AD-DD03-B376-38E3-852D12C5D15C}"/>
              </a:ext>
            </a:extLst>
          </p:cNvPr>
          <p:cNvSpPr txBox="1"/>
          <p:nvPr/>
        </p:nvSpPr>
        <p:spPr>
          <a:xfrm>
            <a:off x="2451370" y="437106"/>
            <a:ext cx="1773555" cy="546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Replace roof membrane and flashings that have exceeded their life expectancy.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E6A149-EEE2-47D8-420B-A4EB1079EA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/>
          <a:stretch/>
        </p:blipFill>
        <p:spPr bwMode="auto">
          <a:xfrm rot="5400000">
            <a:off x="387841" y="449897"/>
            <a:ext cx="1887220" cy="1903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9660D38-D845-9654-F5F8-793C19100081}"/>
              </a:ext>
            </a:extLst>
          </p:cNvPr>
          <p:cNvSpPr txBox="1"/>
          <p:nvPr/>
        </p:nvSpPr>
        <p:spPr>
          <a:xfrm>
            <a:off x="386253" y="1826895"/>
            <a:ext cx="1903095" cy="517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Repair roof drains, replace membrane roofing and parapet flashings.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A picture containing dirty&#10;&#10;Description automatically generated">
            <a:extLst>
              <a:ext uri="{FF2B5EF4-FFF2-40B4-BE49-F238E27FC236}">
                <a16:creationId xmlns:a16="http://schemas.microsoft.com/office/drawing/2014/main" id="{546817A0-5B78-1C6D-FB54-9EB8A9F8F7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949" y="2921077"/>
            <a:ext cx="2508250" cy="18808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1">
            <a:extLst>
              <a:ext uri="{FF2B5EF4-FFF2-40B4-BE49-F238E27FC236}">
                <a16:creationId xmlns:a16="http://schemas.microsoft.com/office/drawing/2014/main" id="{5F738ECC-F2B1-CAA8-DC9A-71D991702C98}"/>
              </a:ext>
            </a:extLst>
          </p:cNvPr>
          <p:cNvSpPr txBox="1"/>
          <p:nvPr/>
        </p:nvSpPr>
        <p:spPr>
          <a:xfrm>
            <a:off x="385574" y="4550487"/>
            <a:ext cx="1876425" cy="567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Repair roof drains, replace roof membrane and equipment curbs and flashing.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A picture containing floor, cement&#10;&#10;Description automatically generated">
            <a:extLst>
              <a:ext uri="{FF2B5EF4-FFF2-40B4-BE49-F238E27FC236}">
                <a16:creationId xmlns:a16="http://schemas.microsoft.com/office/drawing/2014/main" id="{7E10140C-7B3C-0CA1-6E1B-2A97B1B59A1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4577" y="3289116"/>
            <a:ext cx="2466340" cy="184975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1">
            <a:extLst>
              <a:ext uri="{FF2B5EF4-FFF2-40B4-BE49-F238E27FC236}">
                <a16:creationId xmlns:a16="http://schemas.microsoft.com/office/drawing/2014/main" id="{AEB4EECE-EF97-AE47-F6F2-1E671943B629}"/>
              </a:ext>
            </a:extLst>
          </p:cNvPr>
          <p:cNvSpPr txBox="1"/>
          <p:nvPr/>
        </p:nvSpPr>
        <p:spPr>
          <a:xfrm>
            <a:off x="2462234" y="2969394"/>
            <a:ext cx="1854835" cy="567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Repair roof overflow scuppers and replace flashing on parapet walls.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0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FD46-B885-FAD9-6F0D-D5AB91D6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" y="-11233"/>
            <a:ext cx="11429999" cy="914279"/>
          </a:xfrm>
        </p:spPr>
        <p:txBody>
          <a:bodyPr/>
          <a:lstStyle/>
          <a:p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Replace Hartford Building Phase I - Jefferson CTC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$22.5 million</a:t>
            </a:r>
            <a:endParaRPr lang="en-US" sz="2000" dirty="0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54DCDE27-C260-2D1B-9AE7-5EF4F9A4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2" y="1407846"/>
            <a:ext cx="2847787" cy="408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9">
            <a:extLst>
              <a:ext uri="{FF2B5EF4-FFF2-40B4-BE49-F238E27FC236}">
                <a16:creationId xmlns:a16="http://schemas.microsoft.com/office/drawing/2014/main" id="{AB8161FE-924D-7CE1-226B-CBF175FAE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06" y="1892998"/>
            <a:ext cx="1669543" cy="15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5">
            <a:extLst>
              <a:ext uri="{FF2B5EF4-FFF2-40B4-BE49-F238E27FC236}">
                <a16:creationId xmlns:a16="http://schemas.microsoft.com/office/drawing/2014/main" id="{AE5A963A-3756-BAD7-9C14-BF3349796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86" y="992450"/>
            <a:ext cx="1646238" cy="13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>
            <a:extLst>
              <a:ext uri="{FF2B5EF4-FFF2-40B4-BE49-F238E27FC236}">
                <a16:creationId xmlns:a16="http://schemas.microsoft.com/office/drawing/2014/main" id="{34EFBE4D-815D-1782-3993-8D0F8FD4D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11" y="2464121"/>
            <a:ext cx="1889125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2">
            <a:extLst>
              <a:ext uri="{FF2B5EF4-FFF2-40B4-BE49-F238E27FC236}">
                <a16:creationId xmlns:a16="http://schemas.microsoft.com/office/drawing/2014/main" id="{96E00B06-14E2-9DC8-25E6-4BB8C0EC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096" y="4031008"/>
            <a:ext cx="3499865" cy="15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4">
            <a:extLst>
              <a:ext uri="{FF2B5EF4-FFF2-40B4-BE49-F238E27FC236}">
                <a16:creationId xmlns:a16="http://schemas.microsoft.com/office/drawing/2014/main" id="{BC0325EB-F31B-84B7-0E27-D355FD3C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06" y="1350382"/>
            <a:ext cx="1765011" cy="17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1">
            <a:extLst>
              <a:ext uri="{FF2B5EF4-FFF2-40B4-BE49-F238E27FC236}">
                <a16:creationId xmlns:a16="http://schemas.microsoft.com/office/drawing/2014/main" id="{C53192B4-0902-9C8A-BB95-DE428229F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70" y="1821070"/>
            <a:ext cx="16462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Address various structural issues with building envelope.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58C43D1B-3FBB-942D-2125-83DD1F5D3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011" y="5197796"/>
            <a:ext cx="34099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Address existing ADA accessibility Issues throughout the complex (interior/ exterior)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56B656B-D71E-2D96-7E4A-55D67C747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096" y="2605699"/>
            <a:ext cx="18589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Address various window issues with building envelope.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6AD7CF05-0586-E2B2-B211-D1E6777BC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5906" y="2960467"/>
            <a:ext cx="1605905" cy="49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Address various structural issues with building envelope.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376F4B14-9BB5-26E1-81EC-4C7C6CE9C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883" y="5162960"/>
            <a:ext cx="18589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Address various window issues with building envelope.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4E6811E8-CF1F-9838-288D-86F000259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6730C7E4-43A7-AB3C-934F-111909B6B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id="{5F05AF66-501A-EE09-9173-B38787C27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702" y="17978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11163" algn="l"/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11163" algn="l"/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11163" algn="l"/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11163" algn="l"/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11163" algn="l"/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11163" algn="l"/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11163" algn="l"/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11163" algn="l"/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11163" algn="l"/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11163" algn="l"/>
                <a:tab pos="6115050" algn="r"/>
              </a:tabLst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11163" algn="l"/>
                <a:tab pos="6115050" algn="r"/>
              </a:tabLst>
            </a:pP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77CDFB06-03F5-D425-DF3B-F9CA0FBA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52" y="3568909"/>
            <a:ext cx="2014537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6">
            <a:extLst>
              <a:ext uri="{FF2B5EF4-FFF2-40B4-BE49-F238E27FC236}">
                <a16:creationId xmlns:a16="http://schemas.microsoft.com/office/drawing/2014/main" id="{58C1CD52-AA4A-4505-5128-8E35B7A15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334" y="5124800"/>
            <a:ext cx="20097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Roof System replacement to address membrane and flashing issues.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CDA20-BAA8-6C3C-315E-B5DB17186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115" y="1475348"/>
            <a:ext cx="2858374" cy="21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2">
            <a:extLst>
              <a:ext uri="{FF2B5EF4-FFF2-40B4-BE49-F238E27FC236}">
                <a16:creationId xmlns:a16="http://schemas.microsoft.com/office/drawing/2014/main" id="{CD3EDB6F-6B69-F4F1-E577-7E1E475A0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115" y="3165684"/>
            <a:ext cx="30178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Renovate existing science labs to address current/ future programs and building code issues.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7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D1F5C6-09AB-D17E-D356-49E4C3CC1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Impact of Current Market Conditions on use of funding for Asset Preservation Projects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D1AE9D-AE8B-23A3-8BE6-6DDAE9F03FE1}"/>
              </a:ext>
            </a:extLst>
          </p:cNvPr>
          <p:cNvSpPr txBox="1"/>
          <p:nvPr/>
        </p:nvSpPr>
        <p:spPr>
          <a:xfrm>
            <a:off x="1186649" y="674232"/>
            <a:ext cx="98187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Current construction market conditions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affected by supply chain issues and skilled labor availability is causing wide fl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uctuations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the cost of projects that cannot be predicted until time of bidding.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Projects can bid at prices in a range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of 15% below estimates to 30% above estimates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	sometimes even higher.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We are attempting to schedule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asset preservation projects, in coordination with Finance Cabinet - DECA to determine appropriate timing of project bids to hopefully maximize the funding.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However, this economic situation has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potential to cause the current funding to be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	expended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before all projects are fully accomplished.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4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6E0D3-FA18-41DA-B028-F51131316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4532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CTCS">
      <a:dk1>
        <a:srgbClr val="00467F"/>
      </a:dk1>
      <a:lt1>
        <a:srgbClr val="E7A614"/>
      </a:lt1>
      <a:dk2>
        <a:srgbClr val="00467F"/>
      </a:dk2>
      <a:lt2>
        <a:srgbClr val="E7A614"/>
      </a:lt2>
      <a:accent1>
        <a:srgbClr val="FFFFFF"/>
      </a:accent1>
      <a:accent2>
        <a:srgbClr val="A7A8A9"/>
      </a:accent2>
      <a:accent3>
        <a:srgbClr val="011E41"/>
      </a:accent3>
      <a:accent4>
        <a:srgbClr val="005CB9"/>
      </a:accent4>
      <a:accent5>
        <a:srgbClr val="3CB4E5"/>
      </a:accent5>
      <a:accent6>
        <a:srgbClr val="FFD100"/>
      </a:accent6>
      <a:hlink>
        <a:srgbClr val="00467F"/>
      </a:hlink>
      <a:folHlink>
        <a:srgbClr val="CE0E2D"/>
      </a:folHlink>
    </a:clrScheme>
    <a:fontScheme name="KCTC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TCS_16x9PPT_Template.pptm" id="{BC0E673B-2915-44F4-9216-6117C2724CEA}" vid="{E77B2386-1CD8-4D12-8D0D-02953EE4B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AE44181EBC341A570A0E82A291FFE" ma:contentTypeVersion="13" ma:contentTypeDescription="Create a new document." ma:contentTypeScope="" ma:versionID="02242ea2fdf4a7aa976ad6081f32a295">
  <xsd:schema xmlns:xsd="http://www.w3.org/2001/XMLSchema" xmlns:xs="http://www.w3.org/2001/XMLSchema" xmlns:p="http://schemas.microsoft.com/office/2006/metadata/properties" xmlns:ns2="71009fbb-4b06-45af-9715-b58d5adf7e8b" xmlns:ns3="d66d0096-3dc3-484f-9827-607aa483c660" targetNamespace="http://schemas.microsoft.com/office/2006/metadata/properties" ma:root="true" ma:fieldsID="16470ef6efeafb9240102cf49317813c" ns2:_="" ns3:_="">
    <xsd:import namespace="71009fbb-4b06-45af-9715-b58d5adf7e8b"/>
    <xsd:import namespace="d66d0096-3dc3-484f-9827-607aa483c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09fbb-4b06-45af-9715-b58d5adf7e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d0096-3dc3-484f-9827-607aa483c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AD2995-8F74-43B5-9D46-EB3489682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009fbb-4b06-45af-9715-b58d5adf7e8b"/>
    <ds:schemaRef ds:uri="d66d0096-3dc3-484f-9827-607aa483c6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97C6DA-BBD5-4515-9CA1-A53B6A3A996F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d66d0096-3dc3-484f-9827-607aa483c660"/>
    <ds:schemaRef ds:uri="71009fbb-4b06-45af-9715-b58d5adf7e8b"/>
  </ds:schemaRefs>
</ds:datastoreItem>
</file>

<file path=customXml/itemProps3.xml><?xml version="1.0" encoding="utf-8"?>
<ds:datastoreItem xmlns:ds="http://schemas.openxmlformats.org/officeDocument/2006/customXml" ds:itemID="{98BBD5E0-392D-4313-873D-7CD2522286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KCTCS_16x9PPT_Template</Template>
  <TotalTime>1328</TotalTime>
  <Words>1069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Georgia</vt:lpstr>
      <vt:lpstr>Work Sans</vt:lpstr>
      <vt:lpstr>Office Theme</vt:lpstr>
      <vt:lpstr>PowerPoint Presentation</vt:lpstr>
      <vt:lpstr>Impact of Asset Preservation funding</vt:lpstr>
      <vt:lpstr>KCTCS is much appreciative of the influx of funding through this initiative </vt:lpstr>
      <vt:lpstr>Impact on Capital Budget and 6-year planning Asset Preservation funding</vt:lpstr>
      <vt:lpstr>Renovate Hopkinsville Academic Building $13.9 million</vt:lpstr>
      <vt:lpstr>PowerPoint Presentation</vt:lpstr>
      <vt:lpstr>Replace Hartford Building Phase I - Jefferson CTC $22.5 million</vt:lpstr>
      <vt:lpstr>PowerPoint Presentation</vt:lpstr>
      <vt:lpstr>Questions?</vt:lpstr>
    </vt:vector>
  </TitlesOfParts>
  <Company>KCTCS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Adkins, Sandy (KCTCS)</dc:creator>
  <cp:lastModifiedBy>Casebier, Andy (KCTCS)</cp:lastModifiedBy>
  <cp:revision>89</cp:revision>
  <cp:lastPrinted>2021-07-16T16:30:54Z</cp:lastPrinted>
  <dcterms:created xsi:type="dcterms:W3CDTF">2021-07-15T21:19:26Z</dcterms:created>
  <dcterms:modified xsi:type="dcterms:W3CDTF">2022-09-10T10:27:55Z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0x0101004D5AE44181EBC341A570A0E82A291FFE</vt:lpwstr>
  </property>
</Properties>
</file>