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15"/>
  </p:notesMasterIdLst>
  <p:sldIdLst>
    <p:sldId id="256" r:id="rId2"/>
    <p:sldId id="270" r:id="rId3"/>
    <p:sldId id="278" r:id="rId4"/>
    <p:sldId id="269" r:id="rId5"/>
    <p:sldId id="268" r:id="rId6"/>
    <p:sldId id="276" r:id="rId7"/>
    <p:sldId id="272" r:id="rId8"/>
    <p:sldId id="259" r:id="rId9"/>
    <p:sldId id="273" r:id="rId10"/>
    <p:sldId id="274" r:id="rId11"/>
    <p:sldId id="275" r:id="rId12"/>
    <p:sldId id="271" r:id="rId13"/>
    <p:sldId id="277" r:id="rId14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58303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A88"/>
              </a:buClr>
              <a:buSzPts val="3200"/>
              <a:buNone/>
              <a:defRPr>
                <a:solidFill>
                  <a:srgbClr val="888A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A88"/>
              </a:buClr>
              <a:buSzPts val="2800"/>
              <a:buNone/>
              <a:defRPr>
                <a:solidFill>
                  <a:srgbClr val="888A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A88"/>
              </a:buClr>
              <a:buSzPts val="2400"/>
              <a:buNone/>
              <a:defRPr>
                <a:solidFill>
                  <a:srgbClr val="888A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 sz="2000">
                <a:solidFill>
                  <a:srgbClr val="888A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None/>
              <a:defRPr sz="1800">
                <a:solidFill>
                  <a:srgbClr val="888A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None/>
              <a:defRPr sz="1600">
                <a:solidFill>
                  <a:srgbClr val="888A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111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ct val="100000"/>
            </a:pPr>
            <a:br>
              <a:rPr lang="en-US" b="1" i="1" dirty="0"/>
            </a:br>
            <a:br>
              <a:rPr lang="en-US" b="1" i="1" dirty="0"/>
            </a:br>
            <a:br>
              <a:rPr lang="en-US" b="1" i="1" dirty="0"/>
            </a:br>
            <a:br>
              <a:rPr lang="en-US" b="1" i="1" dirty="0"/>
            </a:br>
            <a:br>
              <a:rPr lang="en-US" b="1" i="1" dirty="0"/>
            </a:br>
            <a:br>
              <a:rPr lang="en-US" b="1" i="1" dirty="0"/>
            </a:br>
            <a:br>
              <a:rPr lang="en-US" b="1" i="1" dirty="0"/>
            </a:br>
            <a:r>
              <a:rPr lang="en-US" b="1" i="1" dirty="0"/>
              <a:t>Capital Planning Advisory Board Meeting</a:t>
            </a:r>
            <a:br>
              <a:rPr lang="en-US" b="1" i="1" dirty="0"/>
            </a:br>
            <a:br>
              <a:rPr lang="en-US" b="1" i="1" dirty="0"/>
            </a:br>
            <a:br>
              <a:rPr lang="en-US" b="1" i="1" dirty="0"/>
            </a:br>
            <a:r>
              <a:rPr lang="en-US" b="1" i="1" dirty="0"/>
              <a:t>September 14, 2022</a:t>
            </a:r>
            <a:br>
              <a:rPr lang="en-US" b="1" i="1" dirty="0"/>
            </a:br>
            <a:br>
              <a:rPr lang="en-US" b="1" i="1" dirty="0">
                <a:solidFill>
                  <a:srgbClr val="002F5E"/>
                </a:solidFill>
              </a:rPr>
            </a:br>
            <a:br>
              <a:rPr lang="en-US" b="1" i="1" dirty="0">
                <a:solidFill>
                  <a:srgbClr val="002F5E"/>
                </a:solidFill>
              </a:rPr>
            </a:br>
            <a:br>
              <a:rPr lang="en-US" b="1" i="1" dirty="0">
                <a:solidFill>
                  <a:srgbClr val="002F5E"/>
                </a:solidFill>
              </a:rPr>
            </a:br>
            <a:br>
              <a:rPr lang="en-US" dirty="0"/>
            </a:br>
            <a:endParaRPr i="1" dirty="0"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87C39-9A58-4E78-8CA8-FBA804FA66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27A7F1-F393-4374-A121-2F9A33B3C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83" y="1567779"/>
            <a:ext cx="3038118" cy="3956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34B2C5-6B45-41B8-BB46-528AEF3B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674"/>
            <a:ext cx="9144000" cy="1560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B275EA-FD8A-4569-B05B-10BAF1E86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444" y="1437112"/>
            <a:ext cx="3198001" cy="3983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C4902A-2F83-4966-8F87-B523C13DFF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64"/>
          <a:stretch/>
        </p:blipFill>
        <p:spPr>
          <a:xfrm>
            <a:off x="6119445" y="1524681"/>
            <a:ext cx="2927683" cy="398377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E24BB300-5BDB-4612-B042-1EE8EAF2DD4A}"/>
              </a:ext>
            </a:extLst>
          </p:cNvPr>
          <p:cNvSpPr txBox="1">
            <a:spLocks/>
          </p:cNvSpPr>
          <p:nvPr/>
        </p:nvSpPr>
        <p:spPr>
          <a:xfrm>
            <a:off x="159883" y="4685109"/>
            <a:ext cx="3038118" cy="731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Mason Hall Generator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81791F0-E170-419C-B589-32F779EB350C}"/>
              </a:ext>
            </a:extLst>
          </p:cNvPr>
          <p:cNvSpPr txBox="1">
            <a:spLocks/>
          </p:cNvSpPr>
          <p:nvPr/>
        </p:nvSpPr>
        <p:spPr>
          <a:xfrm>
            <a:off x="2800548" y="4618310"/>
            <a:ext cx="3038118" cy="671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Mason Hall Elevator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4D15CE9B-F19C-4164-A88C-7B91CABA5DDD}"/>
              </a:ext>
            </a:extLst>
          </p:cNvPr>
          <p:cNvSpPr txBox="1">
            <a:spLocks/>
          </p:cNvSpPr>
          <p:nvPr/>
        </p:nvSpPr>
        <p:spPr>
          <a:xfrm>
            <a:off x="6045724" y="4262511"/>
            <a:ext cx="3038118" cy="1333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Mason Hall Chiller/Boiler/HVAC</a:t>
            </a:r>
          </a:p>
        </p:txBody>
      </p:sp>
    </p:spTree>
    <p:extLst>
      <p:ext uri="{BB962C8B-B14F-4D97-AF65-F5344CB8AC3E}">
        <p14:creationId xmlns:p14="http://schemas.microsoft.com/office/powerpoint/2010/main" val="169129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7C397-C105-4D70-A80E-5107913369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86617F-6F58-4787-954E-7DD1022FE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7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Deferred Maintenance/Campus Improvements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F288A-62F2-4F36-9129-611645BF4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225" y="1401142"/>
            <a:ext cx="6753549" cy="426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56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0FA6D-319A-4DD6-AA96-791200AC7C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24F416-22D2-4B77-8944-0F2F21DE9EDF}"/>
              </a:ext>
            </a:extLst>
          </p:cNvPr>
          <p:cNvSpPr txBox="1">
            <a:spLocks/>
          </p:cNvSpPr>
          <p:nvPr/>
        </p:nvSpPr>
        <p:spPr>
          <a:xfrm>
            <a:off x="0" y="13652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Deferred Maintenance/Campus Improvements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EB76B9-D7B4-4FC7-B6C1-2A303F1EE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9" y="1279525"/>
            <a:ext cx="3826412" cy="4684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D3965-6B9D-4BD5-A7A5-E4502EAB5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8"/>
          <a:stretch/>
        </p:blipFill>
        <p:spPr>
          <a:xfrm rot="5400000">
            <a:off x="4630045" y="1450241"/>
            <a:ext cx="4684671" cy="4343238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65058097-6C4F-4516-9FD7-4AAC18230404}"/>
              </a:ext>
            </a:extLst>
          </p:cNvPr>
          <p:cNvSpPr txBox="1">
            <a:spLocks/>
          </p:cNvSpPr>
          <p:nvPr/>
        </p:nvSpPr>
        <p:spPr>
          <a:xfrm>
            <a:off x="5661945" y="4435477"/>
            <a:ext cx="3173979" cy="1142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Science HVAC &amp; Electrical Systems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BEA78585-9B51-4802-9A6E-ED445DE065DC}"/>
              </a:ext>
            </a:extLst>
          </p:cNvPr>
          <p:cNvSpPr txBox="1">
            <a:spLocks/>
          </p:cNvSpPr>
          <p:nvPr/>
        </p:nvSpPr>
        <p:spPr>
          <a:xfrm>
            <a:off x="881321" y="4559393"/>
            <a:ext cx="3038118" cy="731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Science ADA Access</a:t>
            </a:r>
          </a:p>
        </p:txBody>
      </p:sp>
    </p:spTree>
    <p:extLst>
      <p:ext uri="{BB962C8B-B14F-4D97-AF65-F5344CB8AC3E}">
        <p14:creationId xmlns:p14="http://schemas.microsoft.com/office/powerpoint/2010/main" val="2846828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1AB03-E890-48CB-90C0-754E0127B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058129"/>
            <a:ext cx="9144000" cy="3326692"/>
          </a:xfrm>
        </p:spPr>
        <p:txBody>
          <a:bodyPr/>
          <a:lstStyle/>
          <a:p>
            <a:pPr marL="114300" indent="0" algn="ctr">
              <a:buNone/>
            </a:pPr>
            <a:r>
              <a:rPr lang="en-US" b="1" dirty="0"/>
              <a:t>Questions?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5A7FC-34D9-4773-A6EB-EE22141288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AE770-1C8F-4804-B952-B506C1D95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02" y="136525"/>
            <a:ext cx="4403187" cy="492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69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CBAA-2B9C-48D8-B556-63F3FE1A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Asset Preservation Funding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83C2-92A1-4D88-B9E6-7FBBA1EF0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144000" cy="391433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	HB 1 (Asset Preservation) Funding for 2022-24:		$47,176,000</a:t>
            </a:r>
          </a:p>
          <a:p>
            <a:pPr marL="114300" indent="0">
              <a:buNone/>
            </a:pPr>
            <a:r>
              <a:rPr lang="en-US" sz="2000" dirty="0"/>
              <a:t>	</a:t>
            </a:r>
            <a:r>
              <a:rPr lang="en-US" sz="2000" u="sng" dirty="0"/>
              <a:t>Murray State (Agency Bonds) Match:			  $7,078,000</a:t>
            </a:r>
            <a:r>
              <a:rPr lang="en-US" sz="2000" b="1" dirty="0"/>
              <a:t>	Total Funding:						$54,254,000</a:t>
            </a:r>
          </a:p>
          <a:p>
            <a:pPr marL="114300" indent="0">
              <a:buNone/>
            </a:pPr>
            <a:endParaRPr lang="en-US" sz="2000" b="1" dirty="0"/>
          </a:p>
          <a:p>
            <a:pPr marL="114300" indent="0">
              <a:buNone/>
            </a:pPr>
            <a:endParaRPr lang="en-US" sz="2000" b="1" dirty="0"/>
          </a:p>
          <a:p>
            <a:pPr marL="114300" indent="0">
              <a:buNone/>
            </a:pPr>
            <a:r>
              <a:rPr lang="en-US" sz="2000" b="1" dirty="0"/>
              <a:t>		</a:t>
            </a:r>
            <a:r>
              <a:rPr lang="en-US" b="1" dirty="0"/>
              <a:t>Thank you General Assembly!	</a:t>
            </a:r>
            <a:r>
              <a:rPr lang="en-US" sz="2200" b="1" dirty="0"/>
              <a:t>			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6C151-FD35-45F6-B5D8-06F0AB7E7D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69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6E976-8188-4CF6-B38A-942406523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79525"/>
            <a:ext cx="9144000" cy="484663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b="1" dirty="0"/>
              <a:t>Top Priorities for MSU:</a:t>
            </a:r>
          </a:p>
          <a:p>
            <a:pPr marL="114300" indent="0">
              <a:buNone/>
            </a:pPr>
            <a:endParaRPr lang="en-US" sz="2800" b="1" dirty="0"/>
          </a:p>
          <a:p>
            <a:pPr marL="628650" indent="-514350">
              <a:buAutoNum type="arabicPeriod"/>
            </a:pPr>
            <a:r>
              <a:rPr lang="en-US" sz="2800" b="1" dirty="0"/>
              <a:t>Capital Renewal and Building Modernization </a:t>
            </a:r>
          </a:p>
          <a:p>
            <a:pPr marL="628650" indent="-514350">
              <a:buAutoNum type="arabicPeriod"/>
            </a:pPr>
            <a:r>
              <a:rPr lang="en-US" sz="2800" b="1" dirty="0"/>
              <a:t>Renovate Oakley Applied Science Building classrooms and office space for the Hutson School of Agriculture</a:t>
            </a:r>
          </a:p>
          <a:p>
            <a:pPr marL="628650" indent="-514350">
              <a:buAutoNum type="arabicPeriod"/>
            </a:pPr>
            <a:r>
              <a:rPr lang="en-US" sz="2800" b="1" dirty="0"/>
              <a:t>Renovate Mason Hall Labs/Classrooms/Systems for the School of Nursing and Health Professions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46C44-95A9-4EBF-9495-5F1FEDA294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E6190A-35F9-4337-A9DB-71776B35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1143000"/>
          </a:xfrm>
        </p:spPr>
        <p:txBody>
          <a:bodyPr/>
          <a:lstStyle/>
          <a:p>
            <a:r>
              <a:rPr lang="en-US" dirty="0"/>
              <a:t>Asset Preservation Funding  </a:t>
            </a:r>
          </a:p>
        </p:txBody>
      </p:sp>
    </p:spTree>
    <p:extLst>
      <p:ext uri="{BB962C8B-B14F-4D97-AF65-F5344CB8AC3E}">
        <p14:creationId xmlns:p14="http://schemas.microsoft.com/office/powerpoint/2010/main" val="141971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2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Deferred Maintenance/Campus Improvements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E3B50-F6BC-4A92-9F7B-61AF9C8FC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83" y="1411550"/>
            <a:ext cx="8163017" cy="45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00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25"/>
            <a:ext cx="9144000" cy="1061960"/>
          </a:xfrm>
        </p:spPr>
        <p:txBody>
          <a:bodyPr>
            <a:normAutofit fontScale="90000"/>
          </a:bodyPr>
          <a:lstStyle/>
          <a:p>
            <a:r>
              <a:rPr lang="en-US" dirty="0"/>
              <a:t>Deferred Maintenance/Campus Improvements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4E8150-8492-445D-9404-D56CFC66F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94" y="1438183"/>
            <a:ext cx="8207406" cy="452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17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055EB-75EA-40B2-AEE1-A2CA381A69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043F1-285B-4D51-8834-4939B6F51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153" y="1456006"/>
            <a:ext cx="4567311" cy="36927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50242E-D6EF-4246-A3F4-EBCF4BDAFC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365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Deferred Maintenance/Campus Improvements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D66D9-BC1B-4396-BE15-6D7E7C7E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36" y="2283471"/>
            <a:ext cx="4743156" cy="3470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FA08D9-3CCB-40F5-9BEB-DD717B98A37D}"/>
              </a:ext>
            </a:extLst>
          </p:cNvPr>
          <p:cNvSpPr txBox="1"/>
          <p:nvPr/>
        </p:nvSpPr>
        <p:spPr>
          <a:xfrm>
            <a:off x="5162843" y="1365999"/>
            <a:ext cx="3685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Curris Center 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Air Handler Seals </a:t>
            </a:r>
          </a:p>
        </p:txBody>
      </p:sp>
    </p:spTree>
    <p:extLst>
      <p:ext uri="{BB962C8B-B14F-4D97-AF65-F5344CB8AC3E}">
        <p14:creationId xmlns:p14="http://schemas.microsoft.com/office/powerpoint/2010/main" val="293839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78AF5-4169-47BC-9522-E4A51178A5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43DB14-156B-4D30-9AEE-AD154E575F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365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Deferred Maintenance/Campus Improvements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D3AA0-7CD8-4735-A878-D635F7912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9" t="19575" r="15000" b="33759"/>
          <a:stretch/>
        </p:blipFill>
        <p:spPr>
          <a:xfrm>
            <a:off x="196947" y="1417638"/>
            <a:ext cx="8750105" cy="4311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89D56E-A905-4CBF-99FC-C3567D79E7E3}"/>
              </a:ext>
            </a:extLst>
          </p:cNvPr>
          <p:cNvSpPr txBox="1"/>
          <p:nvPr/>
        </p:nvSpPr>
        <p:spPr>
          <a:xfrm>
            <a:off x="6553200" y="2973188"/>
            <a:ext cx="2393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CFSB Center Cooling Tower Replacements</a:t>
            </a:r>
          </a:p>
        </p:txBody>
      </p:sp>
    </p:spTree>
    <p:extLst>
      <p:ext uri="{BB962C8B-B14F-4D97-AF65-F5344CB8AC3E}">
        <p14:creationId xmlns:p14="http://schemas.microsoft.com/office/powerpoint/2010/main" val="1673599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06B7A4-9D24-482E-B27D-B1837809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7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Deferred Maintenance/Campus Improvements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6B6DEA-EEE9-4DF6-88E0-A63DAC7E0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7" y="1194077"/>
            <a:ext cx="7765366" cy="47450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17058-C199-4C60-8EEF-79B75901E9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2DD0D-5E58-4C19-B370-5A10636EF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768" y="1455366"/>
            <a:ext cx="4283834" cy="38622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092C89-0B67-494A-B13E-ABF9394F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Deferred Maintenance/Campus Improvements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C7D593-65C4-4E9F-8EC4-6494AA84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99" y="1455366"/>
            <a:ext cx="4447969" cy="3862221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6CDE7590-0748-4C45-881C-04E3793F57D2}"/>
              </a:ext>
            </a:extLst>
          </p:cNvPr>
          <p:cNvSpPr txBox="1">
            <a:spLocks/>
          </p:cNvSpPr>
          <p:nvPr/>
        </p:nvSpPr>
        <p:spPr>
          <a:xfrm>
            <a:off x="715360" y="4430501"/>
            <a:ext cx="3038118" cy="731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Mason Hall ADA Access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3FB00EB9-9AF9-489E-8716-74023A6B0F02}"/>
              </a:ext>
            </a:extLst>
          </p:cNvPr>
          <p:cNvSpPr txBox="1">
            <a:spLocks/>
          </p:cNvSpPr>
          <p:nvPr/>
        </p:nvSpPr>
        <p:spPr>
          <a:xfrm>
            <a:off x="5414324" y="4430501"/>
            <a:ext cx="3038118" cy="731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Mason Hall ADA Access</a:t>
            </a:r>
          </a:p>
        </p:txBody>
      </p:sp>
    </p:spTree>
    <p:extLst>
      <p:ext uri="{BB962C8B-B14F-4D97-AF65-F5344CB8AC3E}">
        <p14:creationId xmlns:p14="http://schemas.microsoft.com/office/powerpoint/2010/main" val="1826456670"/>
      </p:ext>
    </p:extLst>
  </p:cSld>
  <p:clrMapOvr>
    <a:masterClrMapping/>
  </p:clrMapOvr>
</p:sld>
</file>

<file path=ppt/theme/theme1.xml><?xml version="1.0" encoding="utf-8"?>
<a:theme xmlns:a="http://schemas.openxmlformats.org/drawingml/2006/main" name="navystripe (3)">
  <a:themeElements>
    <a:clrScheme name="Custom 1">
      <a:dk1>
        <a:srgbClr val="002100"/>
      </a:dk1>
      <a:lt1>
        <a:srgbClr val="FFFFFF"/>
      </a:lt1>
      <a:dk2>
        <a:srgbClr val="1F497D"/>
      </a:dk2>
      <a:lt2>
        <a:srgbClr val="EEECE1"/>
      </a:lt2>
      <a:accent1>
        <a:srgbClr val="005EBD"/>
      </a:accent1>
      <a:accent2>
        <a:srgbClr val="FF45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220</Words>
  <Application>Microsoft Office PowerPoint</Application>
  <PresentationFormat>On-screen Show (4:3)</PresentationFormat>
  <Paragraphs>47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navystripe (3)</vt:lpstr>
      <vt:lpstr>       Capital Planning Advisory Board Meeting   September 14, 2022     </vt:lpstr>
      <vt:lpstr>Asset Preservation Funding  </vt:lpstr>
      <vt:lpstr>Asset Preservation Funding  </vt:lpstr>
      <vt:lpstr>Deferred Maintenance/Campus Improvements</vt:lpstr>
      <vt:lpstr>Deferred Maintenance/Campus Improvements</vt:lpstr>
      <vt:lpstr>Deferred Maintenance/Campus Improvements</vt:lpstr>
      <vt:lpstr>Deferred Maintenance/Campus Improvements</vt:lpstr>
      <vt:lpstr>Deferred Maintenance/Campus Improvements</vt:lpstr>
      <vt:lpstr>Deferred Maintenance/Campus Improvements</vt:lpstr>
      <vt:lpstr>PowerPoint Presentation</vt:lpstr>
      <vt:lpstr>Deferred Maintenance/Campus Improvements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finest place we know…</dc:title>
  <dc:creator>Bob Jackson</dc:creator>
  <cp:lastModifiedBy>Jordan Smith</cp:lastModifiedBy>
  <cp:revision>62</cp:revision>
  <cp:lastPrinted>2022-08-17T17:44:10Z</cp:lastPrinted>
  <dcterms:modified xsi:type="dcterms:W3CDTF">2022-09-13T13:36:10Z</dcterms:modified>
</cp:coreProperties>
</file>