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notesMasterIdLst>
    <p:notesMasterId r:id="rId17"/>
  </p:notesMasterIdLst>
  <p:sldIdLst>
    <p:sldId id="257" r:id="rId4"/>
    <p:sldId id="259" r:id="rId5"/>
    <p:sldId id="279" r:id="rId6"/>
    <p:sldId id="277" r:id="rId7"/>
    <p:sldId id="298" r:id="rId8"/>
    <p:sldId id="299" r:id="rId9"/>
    <p:sldId id="293" r:id="rId10"/>
    <p:sldId id="294" r:id="rId11"/>
    <p:sldId id="295" r:id="rId12"/>
    <p:sldId id="300" r:id="rId13"/>
    <p:sldId id="296" r:id="rId14"/>
    <p:sldId id="297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C66DC-4DFD-42F3-B773-795574D7B28F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2240C-8973-409C-AAB4-7BAFAD966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86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41A9-96FD-4D85-A79F-7F9A9DA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6EF6C-86F6-4104-B196-DC269888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D5A-4405-4826-945B-5B4E91F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973-2A7E-457F-8030-3F95BE81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994-D444-4D0D-AB79-6B1CD865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7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F1-5B69-4837-8754-1DB0BDD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05DEC-41FF-4AD7-A242-1FA9EF2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95C3-1144-49F6-B4AA-F16E9896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D641-3C1F-4BA7-95D0-67005EBF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0878-2EA5-4E37-BF22-597CE69B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9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BC9DE-920C-4325-9870-3973DD632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E8D0C-4A8C-42B2-B117-450D3F39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5017-A6A6-4CF5-8B29-99C2DCC6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88A16-72A8-4116-A2F2-2E4C60FD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2813-0284-4983-9383-177C66A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01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41A9-96FD-4D85-A79F-7F9A9DA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6EF6C-86F6-4104-B196-DC269888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D5A-4405-4826-945B-5B4E91F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973-2A7E-457F-8030-3F95BE81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994-D444-4D0D-AB79-6B1CD865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22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19B7-CD9F-4DCC-A512-98E58E30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2C4-9062-4DBC-A05A-E8125557242B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0C5F4-A1F4-40D1-99BD-88B8BACC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77021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B062-77C4-49F1-B13E-83E759A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5BAA-F436-4B8B-AF18-406B6937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E6B0-B082-4E14-A097-0618499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81BC-CCFC-40C7-916A-8F25478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2B71-507C-400D-B99A-73CF26A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47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D19-82E9-4153-9ACA-0B7A810C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C6B1-6AE2-4318-A391-A507FCB03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5E54-C0E3-4EF2-97C7-41C50A9A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3994F-DF3E-418B-88C9-F6EB00CC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A61D4-22AA-4502-A501-BEBE56D5E30C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8AD5-846C-42B7-8717-CF03603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D45D-CE31-4F62-96B5-39DB9756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95743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EF4-7BEE-41CB-8758-6B386BF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9B9F-B78F-4BE1-AB9D-1E96C28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5563-8425-4220-A3C9-30154D254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9F74-7FE9-4FF1-9307-E12CFD949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DA9A1-AB2B-498E-998A-31BD8F2E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40FC-8722-49A6-B656-9716FB85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844BD-CFBF-49A5-84AB-6FB0484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F2850-4BB0-4432-B297-816CED6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60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68EE-F929-4C18-AAAE-CC8F27C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BB1AF-72CC-4140-AA17-0FC5D7BB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A527-96F8-4877-B9B1-9C07B8D5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4FD1F-1B98-49AE-ABCA-E8A6BCA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45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316F6-603B-4E12-9FDB-D92BF145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010B-B702-4C8F-8411-00191E9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3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182D-7297-4986-B440-2C1DAE38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6F439-23D4-4AF6-86C4-E015FE30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BFEA-3AD9-46DD-A934-2C28155A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2CFCE-94EF-449F-A0FF-C88B7E77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855A-CB10-4C9F-9CB3-78F00C20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BD470-DFA0-4DEF-8DDA-1FA97892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4BC017-4CA1-40A7-BB8F-377C658F54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7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19B7-CD9F-4DCC-A512-98E58E30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2C4-9062-4DBC-A05A-E8125557242B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0C5F4-A1F4-40D1-99BD-88B8BACC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4245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EEDA-C7D7-4B48-B4D1-50A148B1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E8121-63E3-4371-88B6-2A820650F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05957-A7DE-4E2E-AFCB-6F5B54A3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5B79-24FE-4FE0-B5CA-62657CC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6202-4158-4171-8A2E-4E5A2CCB52B7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27131-57BD-408E-8CF1-F444D559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4D31C-7199-4720-B150-6473E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08207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F1-5B69-4837-8754-1DB0BDD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05DEC-41FF-4AD7-A242-1FA9EF2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95C3-1144-49F6-B4AA-F16E9896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D641-3C1F-4BA7-95D0-67005EBF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0878-2EA5-4E37-BF22-597CE69B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8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BC9DE-920C-4325-9870-3973DD632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E8D0C-4A8C-42B2-B117-450D3F39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5017-A6A6-4CF5-8B29-99C2DCC6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88A16-72A8-4116-A2F2-2E4C60FD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2813-0284-4983-9383-177C66A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60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41A9-96FD-4D85-A79F-7F9A9DA50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6EF6C-86F6-4104-B196-DC269888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D5A-4405-4826-945B-5B4E91F1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89973-2A7E-457F-8030-3F95BE813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E994-D444-4D0D-AB79-6B1CD865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24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ED86-FED5-49C5-869E-21881DC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6E9A-2998-487A-88C4-8AFF74350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B19B7-CD9F-4DCC-A512-98E58E30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2C4-9062-4DBC-A05A-E8125557242B}" type="datetime1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0C5F4-A1F4-40D1-99BD-88B8BACC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818E-0181-4C32-8BCF-72ED7148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87346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B062-77C4-49F1-B13E-83E759A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5BAA-F436-4B8B-AF18-406B6937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E6B0-B082-4E14-A097-0618499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81BC-CCFC-40C7-916A-8F25478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2B71-507C-400D-B99A-73CF26A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34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D19-82E9-4153-9ACA-0B7A810C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C6B1-6AE2-4318-A391-A507FCB03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5E54-C0E3-4EF2-97C7-41C50A9A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3994F-DF3E-418B-88C9-F6EB00CC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A61D4-22AA-4502-A501-BEBE56D5E30C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8AD5-846C-42B7-8717-CF03603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D45D-CE31-4F62-96B5-39DB9756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9709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EF4-7BEE-41CB-8758-6B386BF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9B9F-B78F-4BE1-AB9D-1E96C28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5563-8425-4220-A3C9-30154D254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9F74-7FE9-4FF1-9307-E12CFD949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DA9A1-AB2B-498E-998A-31BD8F2E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40FC-8722-49A6-B656-9716FB85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844BD-CFBF-49A5-84AB-6FB0484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F2850-4BB0-4432-B297-816CED6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31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68EE-F929-4C18-AAAE-CC8F27C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BB1AF-72CC-4140-AA17-0FC5D7BB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A527-96F8-4877-B9B1-9C07B8D5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4FD1F-1B98-49AE-ABCA-E8A6BCA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30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316F6-603B-4E12-9FDB-D92BF145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010B-B702-4C8F-8411-00191E9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5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B062-77C4-49F1-B13E-83E759A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F5BAA-F436-4B8B-AF18-406B69370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AE6B0-B082-4E14-A097-0618499C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81BC-CCFC-40C7-916A-8F25478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E2B71-507C-400D-B99A-73CF26A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1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182D-7297-4986-B440-2C1DAE38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6F439-23D4-4AF6-86C4-E015FE30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BFEA-3AD9-46DD-A934-2C28155A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2CFCE-94EF-449F-A0FF-C88B7E77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855A-CB10-4C9F-9CB3-78F00C20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BD470-DFA0-4DEF-8DDA-1FA97892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37F53-7955-40F4-9FE6-B69C2B3D9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20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EEDA-C7D7-4B48-B4D1-50A148B1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E8121-63E3-4371-88B6-2A820650F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05957-A7DE-4E2E-AFCB-6F5B54A3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5B79-24FE-4FE0-B5CA-62657CC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6202-4158-4171-8A2E-4E5A2CCB52B7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27131-57BD-408E-8CF1-F444D559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4D31C-7199-4720-B150-6473E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EE093-6E1A-4FFD-AD0D-48A60FF38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66505"/>
      </p:ext>
    </p:extLst>
  </p:cSld>
  <p:clrMapOvr>
    <a:masterClrMapping/>
  </p:clrMapOvr>
  <p:hf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1AFF1-5B69-4837-8754-1DB0BDD0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405DEC-41FF-4AD7-A242-1FA9EF28F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195C3-1144-49F6-B4AA-F16E9896B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DD641-3C1F-4BA7-95D0-67005EBF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0878-2EA5-4E37-BF22-597CE69BE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70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BC9DE-920C-4325-9870-3973DD632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E8D0C-4A8C-42B2-B117-450D3F39C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C5017-A6A6-4CF5-8B29-99C2DCC6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88A16-72A8-4116-A2F2-2E4C60FD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2813-0284-4983-9383-177C66A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3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25D19-82E9-4153-9ACA-0B7A810C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C6B1-6AE2-4318-A391-A507FCB03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85E54-C0E3-4EF2-97C7-41C50A9A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3994F-DF3E-418B-88C9-F6EB00CC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A61D4-22AA-4502-A501-BEBE56D5E30C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A8AD5-846C-42B7-8717-CF03603F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AD45D-CE31-4F62-96B5-39DB97560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19575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4EF4-7BEE-41CB-8758-6B386BF1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39B9F-B78F-4BE1-AB9D-1E96C28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75563-8425-4220-A3C9-30154D254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59F74-7FE9-4FF1-9307-E12CFD949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DA9A1-AB2B-498E-998A-31BD8F2ED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640FC-8722-49A6-B656-9716FB85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844BD-CFBF-49A5-84AB-6FB0484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F2850-4BB0-4432-B297-816CED67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7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68EE-F929-4C18-AAAE-CC8F27C02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9BB1AF-72CC-4140-AA17-0FC5D7BB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AA527-96F8-4877-B9B1-9C07B8D5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04FD1F-1B98-49AE-ABCA-E8A6BCA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9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E316F6-603B-4E12-9FDB-D92BF145D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E010B-B702-4C8F-8411-00191E92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9B90-8CE0-4DDE-B746-280E21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0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182D-7297-4986-B440-2C1DAE38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6F439-23D4-4AF6-86C4-E015FE308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ABFEA-3AD9-46DD-A934-2C28155A5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2CFCE-94EF-449F-A0FF-C88B7E77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ED6C-7B5F-4EC2-BB45-0A551AB3366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E855A-CB10-4C9F-9CB3-78F00C20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BD470-DFA0-4DEF-8DDA-1FA97892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337F53-7955-40F4-9FE6-B69C2B3D9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1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2EEDA-C7D7-4B48-B4D1-50A148B1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E8121-63E3-4371-88B6-2A820650F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05957-A7DE-4E2E-AFCB-6F5B54A3B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A5B79-24FE-4FE0-B5CA-62657CC26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6202-4158-4171-8A2E-4E5A2CCB52B7}" type="datetime1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27131-57BD-408E-8CF1-F444D559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4D31C-7199-4720-B150-6473EBD68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EE093-6E1A-4FFD-AD0D-48A60FF387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31" y="6000089"/>
            <a:ext cx="1718737" cy="7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62854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1ADE-CB46-48C1-967A-E59B2ABF4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2ED6C-7B5F-4EC2-BB45-0A551AB33669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3229-0585-4F56-AC63-294D31AE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5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1ADE-CB46-48C1-967A-E59B2ABF4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2ED6C-7B5F-4EC2-BB45-0A551AB33669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3229-0585-4F56-AC63-294D31AE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2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1AEB-1DC4-4EF6-A749-091FA3C2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4717-428D-4FE4-931F-FC0CBAB7D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C1ADE-CB46-48C1-967A-E59B2ABF4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2ED6C-7B5F-4EC2-BB45-0A551AB33669}" type="datetimeFigureOut">
              <a:rPr lang="en-US" smtClean="0"/>
              <a:t>10/7/2022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F3229-0585-4F56-AC63-294D31AED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2E856-7BC4-45FC-AE70-45AB9623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9135A-9DAC-4219-B062-A1FBC150D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680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2BC6F9-C152-4BF8-A606-146335442BBE}"/>
              </a:ext>
            </a:extLst>
          </p:cNvPr>
          <p:cNvSpPr txBox="1"/>
          <p:nvPr/>
        </p:nvSpPr>
        <p:spPr>
          <a:xfrm>
            <a:off x="849296" y="524653"/>
            <a:ext cx="7895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cap="all" dirty="0">
                <a:latin typeface="+mj-lt"/>
              </a:rPr>
              <a:t>Eastern Kentucky Flooding Response Efforts (Continued)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1AA934-FEF8-4811-9434-B0BF158B85E9}"/>
              </a:ext>
            </a:extLst>
          </p:cNvPr>
          <p:cNvSpPr txBox="1"/>
          <p:nvPr/>
        </p:nvSpPr>
        <p:spPr>
          <a:xfrm>
            <a:off x="1040906" y="1187299"/>
            <a:ext cx="2527917" cy="476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Over </a:t>
            </a:r>
            <a:r>
              <a:rPr lang="en-US" b="1" dirty="0"/>
              <a:t>360 people</a:t>
            </a:r>
            <a:r>
              <a:rPr lang="en-US" dirty="0"/>
              <a:t> impacted by the flooding have been temporary housed at our parks in Eastern Kentucky.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Currently, </a:t>
            </a:r>
            <a:r>
              <a:rPr lang="en-US" b="1" dirty="0"/>
              <a:t>464 individuals </a:t>
            </a:r>
            <a:r>
              <a:rPr lang="en-US" dirty="0"/>
              <a:t>are being housed in </a:t>
            </a:r>
            <a:r>
              <a:rPr lang="en-US" b="1" dirty="0"/>
              <a:t>168 travel trailers </a:t>
            </a:r>
            <a:r>
              <a:rPr lang="en-US" dirty="0"/>
              <a:t>including travel trailers located at Jenny Wiley and </a:t>
            </a:r>
            <a:r>
              <a:rPr lang="en-US" dirty="0" err="1"/>
              <a:t>Carr</a:t>
            </a:r>
            <a:r>
              <a:rPr lang="en-US" dirty="0"/>
              <a:t> Creek State Park.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pic>
        <p:nvPicPr>
          <p:cNvPr id="8" name="Picture 7" descr="A road with cars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0E33C979-53C7-4986-85EF-9B7DDD829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46" y="1187299"/>
            <a:ext cx="7046743" cy="469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13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7AAD6-9488-4B8B-B68B-2B06EDD5BD79}"/>
              </a:ext>
            </a:extLst>
          </p:cNvPr>
          <p:cNvSpPr txBox="1"/>
          <p:nvPr/>
        </p:nvSpPr>
        <p:spPr>
          <a:xfrm>
            <a:off x="1208686" y="451209"/>
            <a:ext cx="81477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cap="all" dirty="0">
                <a:latin typeface="+mj-lt"/>
              </a:rPr>
              <a:t>Eastern Kentucky Flooding Response Efforts </a:t>
            </a:r>
            <a:r>
              <a:rPr lang="en-US" sz="2800" cap="all" dirty="0">
                <a:latin typeface="+mj-lt"/>
              </a:rPr>
              <a:t>(continued)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4CBF455-F602-4E2C-89F9-771F9DDE7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9883"/>
          <a:stretch/>
        </p:blipFill>
        <p:spPr>
          <a:xfrm>
            <a:off x="5458207" y="1897759"/>
            <a:ext cx="6579909" cy="4611375"/>
          </a:xfrm>
          <a:prstGeom prst="rect">
            <a:avLst/>
          </a:prstGeom>
        </p:spPr>
      </p:pic>
      <p:pic>
        <p:nvPicPr>
          <p:cNvPr id="8" name="Picture 7" descr="A group of men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FC603C4E-9C28-45CF-980D-E030AF2DF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75" y="1897760"/>
            <a:ext cx="3966543" cy="2231180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57AD6454-CBC8-4969-B440-DBBB2F628E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75" y="4241151"/>
            <a:ext cx="3966543" cy="22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19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7AAD6-9488-4B8B-B68B-2B06EDD5BD79}"/>
              </a:ext>
            </a:extLst>
          </p:cNvPr>
          <p:cNvSpPr txBox="1"/>
          <p:nvPr/>
        </p:nvSpPr>
        <p:spPr>
          <a:xfrm>
            <a:off x="806804" y="451209"/>
            <a:ext cx="81477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cap="all" dirty="0">
                <a:latin typeface="+mj-lt"/>
              </a:rPr>
              <a:t>Eastern Kentucky Flooding Response Efforts </a:t>
            </a:r>
            <a:r>
              <a:rPr lang="en-US" sz="2800" cap="all" dirty="0">
                <a:latin typeface="+mj-lt"/>
              </a:rPr>
              <a:t>(continued)</a:t>
            </a:r>
          </a:p>
        </p:txBody>
      </p:sp>
      <p:pic>
        <p:nvPicPr>
          <p:cNvPr id="4" name="Picture 3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CCBA5A57-8EC4-4E7A-BE4B-0D23E20B4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6" y="4677586"/>
            <a:ext cx="2888255" cy="1925033"/>
          </a:xfrm>
          <a:prstGeom prst="rect">
            <a:avLst/>
          </a:prstGeom>
        </p:spPr>
      </p:pic>
      <p:pic>
        <p:nvPicPr>
          <p:cNvPr id="6" name="Picture 5" descr="A group of people standing in a room with a flag&#10;&#10;Description automatically generated with medium confidence">
            <a:extLst>
              <a:ext uri="{FF2B5EF4-FFF2-40B4-BE49-F238E27FC236}">
                <a16:creationId xmlns:a16="http://schemas.microsoft.com/office/drawing/2014/main" id="{43649BA4-BF32-4522-B28F-D1EB15697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7" y="1897759"/>
            <a:ext cx="4054772" cy="2702521"/>
          </a:xfrm>
          <a:prstGeom prst="rect">
            <a:avLst/>
          </a:prstGeom>
        </p:spPr>
      </p:pic>
      <p:pic>
        <p:nvPicPr>
          <p:cNvPr id="8" name="Picture 7" descr="A group of children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99003A69-0E24-41BC-9A2B-7CA5C1F78F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79" y="1897759"/>
            <a:ext cx="4054772" cy="2702521"/>
          </a:xfrm>
          <a:prstGeom prst="rect">
            <a:avLst/>
          </a:prstGeom>
        </p:spPr>
      </p:pic>
      <p:pic>
        <p:nvPicPr>
          <p:cNvPr id="10" name="Picture 9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D209CD0D-2B63-47EC-94A2-F48EF5BC74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51" y="4677586"/>
            <a:ext cx="2888255" cy="1925033"/>
          </a:xfrm>
          <a:prstGeom prst="rect">
            <a:avLst/>
          </a:prstGeom>
        </p:spPr>
      </p:pic>
      <p:pic>
        <p:nvPicPr>
          <p:cNvPr id="12" name="Picture 11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6EB68AD5-62B6-485A-8586-366597BD8D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51"/>
          <a:stretch/>
        </p:blipFill>
        <p:spPr>
          <a:xfrm>
            <a:off x="6862596" y="4688904"/>
            <a:ext cx="2225355" cy="19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8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ECC19A-01B7-47C3-B42C-332C4FF93ADF}"/>
              </a:ext>
            </a:extLst>
          </p:cNvPr>
          <p:cNvSpPr txBox="1"/>
          <p:nvPr/>
        </p:nvSpPr>
        <p:spPr>
          <a:xfrm>
            <a:off x="2583402" y="249874"/>
            <a:ext cx="96085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cap="all" dirty="0">
                <a:effectLst/>
                <a:latin typeface="+mj-lt"/>
              </a:rPr>
              <a:t>Support Your State Park</a:t>
            </a:r>
          </a:p>
          <a:p>
            <a:br>
              <a:rPr lang="en-US" sz="4000" dirty="0"/>
            </a:br>
            <a:endParaRPr lang="en-US" sz="4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4E887F-9207-4742-9C24-B6F26E9210DB}"/>
              </a:ext>
            </a:extLst>
          </p:cNvPr>
          <p:cNvSpPr txBox="1"/>
          <p:nvPr/>
        </p:nvSpPr>
        <p:spPr>
          <a:xfrm>
            <a:off x="7628138" y="1113512"/>
            <a:ext cx="4323425" cy="445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Join a park friends' group and volunteer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Contribute to the Kentucky State Parks Foundation (kentuckystateparksfoundation.org)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Buy state park gift cards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Hold a business meeting or conference at a park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Visit state parks with your family</a:t>
            </a:r>
          </a:p>
          <a:p>
            <a:pPr marL="285750" indent="-285750">
              <a:lnSpc>
                <a:spcPct val="150000"/>
              </a:lnSpc>
            </a:pPr>
            <a:endParaRPr lang="en-US" sz="2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 www.parks.ky.gov</a:t>
            </a:r>
          </a:p>
        </p:txBody>
      </p:sp>
      <p:pic>
        <p:nvPicPr>
          <p:cNvPr id="7" name="Picture 6" descr="A picture containing sky, water, outdoor, nature&#10;&#10;Description automatically generated">
            <a:extLst>
              <a:ext uri="{FF2B5EF4-FFF2-40B4-BE49-F238E27FC236}">
                <a16:creationId xmlns:a16="http://schemas.microsoft.com/office/drawing/2014/main" id="{6EC7890F-F62F-4B56-A11B-41F0A21DA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9" y="1238109"/>
            <a:ext cx="6578652" cy="43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4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481" y="356248"/>
            <a:ext cx="10515600" cy="1325563"/>
          </a:xfrm>
        </p:spPr>
        <p:txBody>
          <a:bodyPr/>
          <a:lstStyle/>
          <a:p>
            <a:r>
              <a:rPr lang="en-US" cap="all" dirty="0"/>
              <a:t>Our Mission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528" y="6348845"/>
            <a:ext cx="2743200" cy="365125"/>
          </a:xfrm>
        </p:spPr>
        <p:txBody>
          <a:bodyPr/>
          <a:lstStyle/>
          <a:p>
            <a:fld id="{35AB49DD-BCEB-4DC9-81E5-E1C5594E54AB}" type="datetime1">
              <a:rPr lang="en-US" smtClean="0"/>
              <a:t>10/7/2022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9135A-9DAC-4219-B062-A1FBC150D0B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river running through a forest&#10;&#10;Description automatically generated with low confidence">
            <a:extLst>
              <a:ext uri="{FF2B5EF4-FFF2-40B4-BE49-F238E27FC236}">
                <a16:creationId xmlns:a16="http://schemas.microsoft.com/office/drawing/2014/main" id="{A7B566E6-0E18-4B2E-ACD3-EF7AAB96C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24" y="792405"/>
            <a:ext cx="3380126" cy="2535094"/>
          </a:xfrm>
          <a:prstGeom prst="rect">
            <a:avLst/>
          </a:prstGeom>
        </p:spPr>
      </p:pic>
      <p:pic>
        <p:nvPicPr>
          <p:cNvPr id="9" name="Picture 8" descr="A deer i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AE13BBD2-9A19-4594-8DAF-AACAD95411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"/>
          <a:stretch/>
        </p:blipFill>
        <p:spPr>
          <a:xfrm>
            <a:off x="4385570" y="797217"/>
            <a:ext cx="4075898" cy="2530282"/>
          </a:xfrm>
          <a:prstGeom prst="rect">
            <a:avLst/>
          </a:prstGeom>
        </p:spPr>
      </p:pic>
      <p:pic>
        <p:nvPicPr>
          <p:cNvPr id="11" name="Picture 10" descr="A picture containing tree, water, outdoor, nature&#10;&#10;Description automatically generated">
            <a:extLst>
              <a:ext uri="{FF2B5EF4-FFF2-40B4-BE49-F238E27FC236}">
                <a16:creationId xmlns:a16="http://schemas.microsoft.com/office/drawing/2014/main" id="{0EDB56AA-5122-4461-BF8E-6A6C50C35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52" y="3429000"/>
            <a:ext cx="4075898" cy="26697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FE0551-CB72-4B40-B238-A1D076EED903}"/>
              </a:ext>
            </a:extLst>
          </p:cNvPr>
          <p:cNvSpPr txBox="1"/>
          <p:nvPr/>
        </p:nvSpPr>
        <p:spPr>
          <a:xfrm>
            <a:off x="404830" y="1393022"/>
            <a:ext cx="3980739" cy="482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Provide a sustainable system of parks that delivers quality programs, amenities, and services.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Create memorable experiences and preserve historic and natural integrity.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Promote Kentucky as an inclusive travel experience that welcomes visitors of diverse backgrounds and interests.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Serve as a lifeline for communities impacted by disasters by utilizing state parks as an integral part of the state’s emergency response plan. </a:t>
            </a:r>
          </a:p>
        </p:txBody>
      </p:sp>
      <p:pic>
        <p:nvPicPr>
          <p:cNvPr id="16" name="Picture 15" descr="A picture containing ground, outdoor, nature&#10;&#10;Description automatically generated">
            <a:extLst>
              <a:ext uri="{FF2B5EF4-FFF2-40B4-BE49-F238E27FC236}">
                <a16:creationId xmlns:a16="http://schemas.microsoft.com/office/drawing/2014/main" id="{8DB9753C-C516-405A-AEFC-54D5FF7DB9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5"/>
          <a:stretch/>
        </p:blipFill>
        <p:spPr>
          <a:xfrm>
            <a:off x="4385569" y="3428999"/>
            <a:ext cx="3400488" cy="266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7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38AB57-1B44-4650-B8EF-4A11ECAADFE3}"/>
              </a:ext>
            </a:extLst>
          </p:cNvPr>
          <p:cNvSpPr txBox="1"/>
          <p:nvPr/>
        </p:nvSpPr>
        <p:spPr>
          <a:xfrm>
            <a:off x="2582944" y="657556"/>
            <a:ext cx="7641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cap="all" dirty="0">
                <a:latin typeface="+mj-lt"/>
              </a:rPr>
              <a:t>Covid-19 Response Efforts</a:t>
            </a:r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6F93D9E-9407-4378-9364-26B354965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1"/>
          <a:stretch/>
        </p:blipFill>
        <p:spPr>
          <a:xfrm>
            <a:off x="2582945" y="2884603"/>
            <a:ext cx="5446859" cy="3342778"/>
          </a:xfrm>
          <a:prstGeom prst="rect">
            <a:avLst/>
          </a:prstGeom>
        </p:spPr>
      </p:pic>
      <p:pic>
        <p:nvPicPr>
          <p:cNvPr id="6" name="Picture 5" descr="A box of cigarettes and a pack of cigarettes on a table&#10;&#10;Description automatically generated with low confidence">
            <a:extLst>
              <a:ext uri="{FF2B5EF4-FFF2-40B4-BE49-F238E27FC236}">
                <a16:creationId xmlns:a16="http://schemas.microsoft.com/office/drawing/2014/main" id="{412AA1A2-1200-4191-A59D-B164DE167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78" y="1458856"/>
            <a:ext cx="3488926" cy="2325383"/>
          </a:xfrm>
          <a:prstGeom prst="rect">
            <a:avLst/>
          </a:prstGeom>
        </p:spPr>
      </p:pic>
      <p:pic>
        <p:nvPicPr>
          <p:cNvPr id="8" name="Picture 7" descr="A group of people around a table&#10;&#10;Description automatically generated with medium confidence">
            <a:extLst>
              <a:ext uri="{FF2B5EF4-FFF2-40B4-BE49-F238E27FC236}">
                <a16:creationId xmlns:a16="http://schemas.microsoft.com/office/drawing/2014/main" id="{CF4148CB-77DA-4F5C-B674-9617C2E0E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78" y="3901997"/>
            <a:ext cx="3488926" cy="2325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5230B8-5BC5-43F0-87B3-1B8B300D3485}"/>
              </a:ext>
            </a:extLst>
          </p:cNvPr>
          <p:cNvSpPr txBox="1"/>
          <p:nvPr/>
        </p:nvSpPr>
        <p:spPr>
          <a:xfrm>
            <a:off x="2582944" y="1524876"/>
            <a:ext cx="5446859" cy="123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Throughout the pandemic, Kentucky State Parks provided temporary housing for first responders and front-line healthcare workers. </a:t>
            </a:r>
          </a:p>
          <a:p>
            <a:r>
              <a:rPr lang="en-US" dirty="0"/>
              <a:t>A few parks also served as vaccination sites.</a:t>
            </a:r>
          </a:p>
        </p:txBody>
      </p:sp>
    </p:spTree>
    <p:extLst>
      <p:ext uri="{BB962C8B-B14F-4D97-AF65-F5344CB8AC3E}">
        <p14:creationId xmlns:p14="http://schemas.microsoft.com/office/powerpoint/2010/main" val="1235592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7AAD6-9488-4B8B-B68B-2B06EDD5BD79}"/>
              </a:ext>
            </a:extLst>
          </p:cNvPr>
          <p:cNvSpPr txBox="1"/>
          <p:nvPr/>
        </p:nvSpPr>
        <p:spPr>
          <a:xfrm>
            <a:off x="626771" y="301761"/>
            <a:ext cx="81477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cap="all" dirty="0">
                <a:latin typeface="+mj-lt"/>
              </a:rPr>
              <a:t>Western Kentucky Tornado Response Efforts</a:t>
            </a:r>
          </a:p>
        </p:txBody>
      </p:sp>
      <p:pic>
        <p:nvPicPr>
          <p:cNvPr id="4" name="Picture 3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AB7F3EC6-49D7-4D23-B646-3A5C29CFD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7" y="1748311"/>
            <a:ext cx="7373369" cy="491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5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7AAD6-9488-4B8B-B68B-2B06EDD5BD79}"/>
              </a:ext>
            </a:extLst>
          </p:cNvPr>
          <p:cNvSpPr txBox="1"/>
          <p:nvPr/>
        </p:nvSpPr>
        <p:spPr>
          <a:xfrm>
            <a:off x="626771" y="405643"/>
            <a:ext cx="8147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cap="all" dirty="0">
                <a:latin typeface="+mj-lt"/>
              </a:rPr>
              <a:t>Western Kentucky Tornado Response Efforts (Continued)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D20D2-D063-4041-B28E-6DAC61D9D3D1}"/>
              </a:ext>
            </a:extLst>
          </p:cNvPr>
          <p:cNvSpPr txBox="1"/>
          <p:nvPr/>
        </p:nvSpPr>
        <p:spPr>
          <a:xfrm>
            <a:off x="404829" y="1393022"/>
            <a:ext cx="8623761" cy="135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Kentucky State Parks’ ranger division dedicated </a:t>
            </a:r>
            <a:r>
              <a:rPr lang="en-US" b="1" dirty="0"/>
              <a:t>33 rangers </a:t>
            </a:r>
            <a:r>
              <a:rPr lang="en-US" dirty="0"/>
              <a:t>and </a:t>
            </a:r>
            <a:r>
              <a:rPr lang="en-US" b="1" dirty="0"/>
              <a:t>6,868 park ranger hours </a:t>
            </a:r>
            <a:r>
              <a:rPr lang="en-US" dirty="0"/>
              <a:t>to support efforts to rebuild our Western Kentucky communities.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Kentucky State Parks provided temporary housing to more than </a:t>
            </a:r>
            <a:r>
              <a:rPr lang="en-US" b="1" dirty="0"/>
              <a:t>800 individuals </a:t>
            </a:r>
            <a:r>
              <a:rPr lang="en-US" dirty="0"/>
              <a:t>and </a:t>
            </a:r>
            <a:r>
              <a:rPr lang="en-US" b="1" dirty="0"/>
              <a:t>250 first responders</a:t>
            </a:r>
            <a:r>
              <a:rPr lang="en-US" dirty="0"/>
              <a:t>.</a:t>
            </a:r>
          </a:p>
        </p:txBody>
      </p:sp>
      <p:pic>
        <p:nvPicPr>
          <p:cNvPr id="9" name="Picture 8" descr="A group of people wearing white shirts&#10;&#10;Description automatically generated with medium confidence">
            <a:extLst>
              <a:ext uri="{FF2B5EF4-FFF2-40B4-BE49-F238E27FC236}">
                <a16:creationId xmlns:a16="http://schemas.microsoft.com/office/drawing/2014/main" id="{C854A77B-771E-4FC2-BF59-4CD69856B9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4"/>
          <a:stretch/>
        </p:blipFill>
        <p:spPr>
          <a:xfrm>
            <a:off x="404829" y="2948482"/>
            <a:ext cx="5412789" cy="2971117"/>
          </a:xfrm>
          <a:prstGeom prst="rect">
            <a:avLst/>
          </a:prstGeom>
        </p:spPr>
      </p:pic>
      <p:pic>
        <p:nvPicPr>
          <p:cNvPr id="12" name="Picture 11" descr="A picture containing sky, outdoor, road&#10;&#10;Description automatically generated">
            <a:extLst>
              <a:ext uri="{FF2B5EF4-FFF2-40B4-BE49-F238E27FC236}">
                <a16:creationId xmlns:a16="http://schemas.microsoft.com/office/drawing/2014/main" id="{319830F5-42A1-4712-8582-999508957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5"/>
          <a:stretch/>
        </p:blipFill>
        <p:spPr>
          <a:xfrm>
            <a:off x="5941721" y="2948482"/>
            <a:ext cx="2707874" cy="2973091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5ECEDF0-10DD-4584-88AF-FE8E917AB1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5"/>
          <a:stretch/>
        </p:blipFill>
        <p:spPr>
          <a:xfrm rot="5400000">
            <a:off x="8626483" y="3079117"/>
            <a:ext cx="2973090" cy="27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7AAD6-9488-4B8B-B68B-2B06EDD5BD79}"/>
              </a:ext>
            </a:extLst>
          </p:cNvPr>
          <p:cNvSpPr txBox="1"/>
          <p:nvPr/>
        </p:nvSpPr>
        <p:spPr>
          <a:xfrm>
            <a:off x="626771" y="405643"/>
            <a:ext cx="8147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cap="all" dirty="0">
                <a:latin typeface="+mj-lt"/>
              </a:rPr>
              <a:t>Western Kentucky Tornado Response Efforts (Continued)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578CE-2253-44FE-AE87-5CACF80B80F7}"/>
              </a:ext>
            </a:extLst>
          </p:cNvPr>
          <p:cNvSpPr txBox="1"/>
          <p:nvPr/>
        </p:nvSpPr>
        <p:spPr>
          <a:xfrm>
            <a:off x="626771" y="1187360"/>
            <a:ext cx="4679426" cy="155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/>
              <a:t>The Commonwealth Sheltering Program sheltered more than </a:t>
            </a:r>
            <a:r>
              <a:rPr lang="en-US" b="1" dirty="0"/>
              <a:t>580 people </a:t>
            </a:r>
            <a:r>
              <a:rPr lang="en-US" dirty="0"/>
              <a:t>in over </a:t>
            </a:r>
            <a:r>
              <a:rPr lang="en-US" b="1" dirty="0"/>
              <a:t>100 travel trailers </a:t>
            </a:r>
            <a:r>
              <a:rPr lang="en-US" dirty="0"/>
              <a:t>and hotels and have continued to actively transition survivors to long-term housing solutions. </a:t>
            </a:r>
          </a:p>
        </p:txBody>
      </p:sp>
      <p:pic>
        <p:nvPicPr>
          <p:cNvPr id="6" name="Picture 5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4A19675E-39CD-4762-9ABE-15AD06E71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16" y="974552"/>
            <a:ext cx="3981755" cy="2654503"/>
          </a:xfrm>
          <a:prstGeom prst="rect">
            <a:avLst/>
          </a:prstGeom>
        </p:spPr>
      </p:pic>
      <p:pic>
        <p:nvPicPr>
          <p:cNvPr id="10" name="Picture 9" descr="A group of people standing around a podium with a flag&#10;&#10;Description automatically generated with low confidence">
            <a:extLst>
              <a:ext uri="{FF2B5EF4-FFF2-40B4-BE49-F238E27FC236}">
                <a16:creationId xmlns:a16="http://schemas.microsoft.com/office/drawing/2014/main" id="{33222B35-1F6B-4C6F-9EA8-9B9F2CA38B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16" y="3797854"/>
            <a:ext cx="3981755" cy="2654503"/>
          </a:xfrm>
          <a:prstGeom prst="rect">
            <a:avLst/>
          </a:prstGeom>
        </p:spPr>
      </p:pic>
      <p:pic>
        <p:nvPicPr>
          <p:cNvPr id="15" name="Picture 1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E74C83E1-AE4C-4D96-905E-3B0CC3575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5" y="3122150"/>
            <a:ext cx="4995311" cy="333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1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sport, dancer&#10;&#10;Description automatically generated">
            <a:extLst>
              <a:ext uri="{FF2B5EF4-FFF2-40B4-BE49-F238E27FC236}">
                <a16:creationId xmlns:a16="http://schemas.microsoft.com/office/drawing/2014/main" id="{F48A4074-498C-4A66-8A21-60F62A6C2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/>
          <a:stretch/>
        </p:blipFill>
        <p:spPr>
          <a:xfrm>
            <a:off x="511946" y="1242875"/>
            <a:ext cx="4901205" cy="2956263"/>
          </a:xfrm>
          <a:prstGeom prst="rect">
            <a:avLst/>
          </a:prstGeom>
        </p:spPr>
      </p:pic>
      <p:pic>
        <p:nvPicPr>
          <p:cNvPr id="7" name="Picture 6" descr="A picture containing indoor, cluttered, shop&#10;&#10;Description automatically generated">
            <a:extLst>
              <a:ext uri="{FF2B5EF4-FFF2-40B4-BE49-F238E27FC236}">
                <a16:creationId xmlns:a16="http://schemas.microsoft.com/office/drawing/2014/main" id="{9175CA93-5601-4D54-8371-196418E3E5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/>
          <a:stretch/>
        </p:blipFill>
        <p:spPr>
          <a:xfrm>
            <a:off x="5493540" y="1242875"/>
            <a:ext cx="4901205" cy="2956264"/>
          </a:xfrm>
          <a:prstGeom prst="rect">
            <a:avLst/>
          </a:prstGeom>
        </p:spPr>
      </p:pic>
      <p:pic>
        <p:nvPicPr>
          <p:cNvPr id="11" name="Picture 10" descr="A person holding a child&#10;&#10;Description automatically generated with low confidence">
            <a:extLst>
              <a:ext uri="{FF2B5EF4-FFF2-40B4-BE49-F238E27FC236}">
                <a16:creationId xmlns:a16="http://schemas.microsoft.com/office/drawing/2014/main" id="{B6CCF6F5-3082-47C7-B328-D4A4E9F43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5" y="4327608"/>
            <a:ext cx="3306973" cy="2204648"/>
          </a:xfrm>
          <a:prstGeom prst="rect">
            <a:avLst/>
          </a:prstGeom>
        </p:spPr>
      </p:pic>
      <p:pic>
        <p:nvPicPr>
          <p:cNvPr id="13" name="Picture 12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ECCA7ACA-072F-4460-AD26-9F3C47E81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46" y="4327608"/>
            <a:ext cx="3306973" cy="2204648"/>
          </a:xfrm>
          <a:prstGeom prst="rect">
            <a:avLst/>
          </a:prstGeom>
        </p:spPr>
      </p:pic>
      <p:pic>
        <p:nvPicPr>
          <p:cNvPr id="15" name="Picture 14" descr="A group of people playing with toys&#10;&#10;Description automatically generated with low confidence">
            <a:extLst>
              <a:ext uri="{FF2B5EF4-FFF2-40B4-BE49-F238E27FC236}">
                <a16:creationId xmlns:a16="http://schemas.microsoft.com/office/drawing/2014/main" id="{C067240E-B6F0-4747-AAE2-DDC28D713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8"/>
          <a:stretch/>
        </p:blipFill>
        <p:spPr>
          <a:xfrm>
            <a:off x="7305947" y="4327608"/>
            <a:ext cx="3088798" cy="2204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93BBB9-9DD9-4579-8BE3-558E738EA5F5}"/>
              </a:ext>
            </a:extLst>
          </p:cNvPr>
          <p:cNvSpPr txBox="1"/>
          <p:nvPr/>
        </p:nvSpPr>
        <p:spPr>
          <a:xfrm>
            <a:off x="626771" y="405643"/>
            <a:ext cx="8147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cap="all" dirty="0">
                <a:latin typeface="+mj-lt"/>
              </a:rPr>
              <a:t>Western Kentucky Tornado Response Efforts (Continued)</a:t>
            </a:r>
          </a:p>
        </p:txBody>
      </p:sp>
    </p:spTree>
    <p:extLst>
      <p:ext uri="{BB962C8B-B14F-4D97-AF65-F5344CB8AC3E}">
        <p14:creationId xmlns:p14="http://schemas.microsoft.com/office/powerpoint/2010/main" val="51866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E5342840-9332-468B-9F11-1B36D2CA4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2" y="878449"/>
            <a:ext cx="7637756" cy="5728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C48122-6FED-43E2-940C-9785ABA164B9}"/>
              </a:ext>
            </a:extLst>
          </p:cNvPr>
          <p:cNvSpPr txBox="1"/>
          <p:nvPr/>
        </p:nvSpPr>
        <p:spPr>
          <a:xfrm>
            <a:off x="849296" y="524653"/>
            <a:ext cx="7895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cap="all" dirty="0">
                <a:latin typeface="+mj-lt"/>
              </a:rPr>
              <a:t>Western Kentucky Tornado Response Efforts (Continued)</a:t>
            </a:r>
          </a:p>
        </p:txBody>
      </p:sp>
    </p:spTree>
    <p:extLst>
      <p:ext uri="{BB962C8B-B14F-4D97-AF65-F5344CB8AC3E}">
        <p14:creationId xmlns:p14="http://schemas.microsoft.com/office/powerpoint/2010/main" val="380344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C7AAD6-9488-4B8B-B68B-2B06EDD5BD79}"/>
              </a:ext>
            </a:extLst>
          </p:cNvPr>
          <p:cNvSpPr txBox="1"/>
          <p:nvPr/>
        </p:nvSpPr>
        <p:spPr>
          <a:xfrm>
            <a:off x="1208686" y="451209"/>
            <a:ext cx="81477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cap="all" dirty="0">
                <a:latin typeface="+mj-lt"/>
              </a:rPr>
              <a:t>Eastern Kentucky Flooding Response Efforts</a:t>
            </a:r>
          </a:p>
        </p:txBody>
      </p:sp>
      <p:pic>
        <p:nvPicPr>
          <p:cNvPr id="7" name="Picture 6" descr="A picture containing grass, outdoor, tree, water&#10;&#10;Description automatically generated">
            <a:extLst>
              <a:ext uri="{FF2B5EF4-FFF2-40B4-BE49-F238E27FC236}">
                <a16:creationId xmlns:a16="http://schemas.microsoft.com/office/drawing/2014/main" id="{7124BDD5-474F-41AA-A385-84518C56A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79" y="1897759"/>
            <a:ext cx="8395930" cy="472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65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 TAH Theme">
  <a:themeElements>
    <a:clrScheme name="Custom 1">
      <a:dk1>
        <a:srgbClr val="003764"/>
      </a:dk1>
      <a:lt1>
        <a:srgbClr val="FFFFFF"/>
      </a:lt1>
      <a:dk2>
        <a:srgbClr val="5EB3E4"/>
      </a:dk2>
      <a:lt2>
        <a:srgbClr val="E7E6E6"/>
      </a:lt2>
      <a:accent1>
        <a:srgbClr val="003764"/>
      </a:accent1>
      <a:accent2>
        <a:srgbClr val="5EB3E4"/>
      </a:accent2>
      <a:accent3>
        <a:srgbClr val="624B78"/>
      </a:accent3>
      <a:accent4>
        <a:srgbClr val="003764"/>
      </a:accent4>
      <a:accent5>
        <a:srgbClr val="624B78"/>
      </a:accent5>
      <a:accent6>
        <a:srgbClr val="C55A11"/>
      </a:accent6>
      <a:hlink>
        <a:srgbClr val="C00000"/>
      </a:hlink>
      <a:folHlink>
        <a:srgbClr val="3F3F3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AH Theme" id="{C92DD0A5-6D46-40AB-93F9-46607D71A888}" vid="{112E7792-01E5-45B7-A561-A286B21C6598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H PowerPoint Presentation" id="{1206DF27-6328-4A50-81AB-A90ADC06D49A}" vid="{A53E5894-D939-4A01-A8C5-9E584C2A2B6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</TotalTime>
  <Words>329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Franklin Gothic Book</vt:lpstr>
      <vt:lpstr>Franklin Gothic Medium</vt:lpstr>
      <vt:lpstr>Symbol</vt:lpstr>
      <vt:lpstr>1_Office Theme</vt:lpstr>
      <vt:lpstr>New TAH Theme</vt:lpstr>
      <vt:lpstr>2_Office Theme</vt:lpstr>
      <vt:lpstr>PowerPoint Presentation</vt:lpstr>
      <vt:lpstr>Our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Hatchett, Anita M (TAH)</dc:creator>
  <cp:lastModifiedBy>Hatchett, Anita M (TAH)</cp:lastModifiedBy>
  <cp:revision>38</cp:revision>
  <dcterms:created xsi:type="dcterms:W3CDTF">2020-05-13T19:30:55Z</dcterms:created>
  <dcterms:modified xsi:type="dcterms:W3CDTF">2022-10-07T19:41:45Z</dcterms:modified>
</cp:coreProperties>
</file>