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0" r:id="rId6"/>
    <p:sldId id="273" r:id="rId7"/>
    <p:sldId id="272" r:id="rId8"/>
    <p:sldId id="259" r:id="rId9"/>
    <p:sldId id="260" r:id="rId10"/>
    <p:sldId id="268" r:id="rId11"/>
    <p:sldId id="27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27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2CF19-4623-998C-A303-BA1D5EBF6F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293106-2039-4506-4BCC-043547013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E4FBF8-E4C4-B8CF-6C3F-C961B50F2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0F05-FDB8-43D7-A1A4-EFAC8639411E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C7BEE-A205-CE9D-AB70-4576A0F2A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B42A2-2C39-B2F8-3ECE-15CF96617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FE434-8458-4B64-ABBD-16AE28348A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454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856DC-A7AC-0278-6247-3AECBE712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DDD978-8874-853E-BF58-0C5CCCD454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81ABD-7322-DA13-52E9-F093FAA3B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0F05-FDB8-43D7-A1A4-EFAC8639411E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57CF2-3E95-EA14-791B-AB682F7E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A701A6-6E30-216A-34CC-8E8613D8A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FE434-8458-4B64-ABBD-16AE28348A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160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D1674F-EFD3-5C52-7F21-72B48999D0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3D2C53-A170-30E4-7C78-76F352613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FE319-F157-A304-3E06-0CF3E4767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0F05-FDB8-43D7-A1A4-EFAC8639411E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0A3AE-FAC4-8A4C-0A6C-FB2D5CA09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C9292-8F3B-739D-C636-27F2659CB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FE434-8458-4B64-ABBD-16AE28348A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384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E285A-A2A7-89A9-182D-4144D380E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C7C77-8C3F-DCCF-4D9E-CFF52EAE4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A09F3-FEA0-82F4-A274-7DF0B66F2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0F05-FDB8-43D7-A1A4-EFAC8639411E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FCE0D-F788-1B19-FBF4-3FCE48FDD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57CC8-4323-CF0E-AB65-5CBE0EA82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FE434-8458-4B64-ABBD-16AE28348A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540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B2674-A64D-273A-1692-5F34F1637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38F57-57DB-505F-6909-2C9818C7A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2A9D0-4F45-AB81-5BA6-61FDF5D31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0F05-FDB8-43D7-A1A4-EFAC8639411E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10D41-43D1-FDAE-01B9-12079F836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1C449-4D96-48FD-1E1F-1059C263C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FE434-8458-4B64-ABBD-16AE28348A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299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578A0-D335-D85D-A156-3F37CF5AC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D06F2-0D34-0554-C37B-09FE3EEE48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9331C-788B-C034-1CBF-577347B82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8556B5-CEFE-DBD4-3B68-915BEECCD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0F05-FDB8-43D7-A1A4-EFAC8639411E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5AE167-E3C0-9DD4-2E94-2FB576424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A32FC9-000A-9B59-EB03-031E9A675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FE434-8458-4B64-ABBD-16AE28348A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64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4EA75-517B-BFBA-8475-587F9A774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904726-7BF0-66A5-3B96-AD9A6FBDE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97B5F-3261-1F60-4C24-ABBBEB149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308204-A2C8-526C-B69C-09E1F787CF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2E1CD8-71D0-9508-D942-76AD2D886F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A569B6-1083-AB76-EFDA-7D2C14CC9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0F05-FDB8-43D7-A1A4-EFAC8639411E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520AA3-64F2-91D1-5BC4-15AD8057E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FC36C2-5EDE-79DC-460D-E51D6E449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FE434-8458-4B64-ABBD-16AE28348A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606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04B9D-4E43-A594-E9DC-BD08A8319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891E4F-6FD3-FECC-83A2-1024A17FB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0F05-FDB8-43D7-A1A4-EFAC8639411E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23826B-7009-E7FE-7F1D-0A7A3F13C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AFCCC0-8B38-1C63-B80E-029D59E02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FE434-8458-4B64-ABBD-16AE28348A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195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EFA1D3-D923-3EA3-F0E0-617489E5F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0F05-FDB8-43D7-A1A4-EFAC8639411E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95067B-1B4C-8E03-DE5F-E277ED081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B8FFC7-7CA2-A431-8BB0-DC0F36780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FE434-8458-4B64-ABBD-16AE28348A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369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186D4-984E-6862-E76D-42B03D1F7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112C5-77C2-70F0-4013-767492E6B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CAE695-624E-94D4-EA94-F7ED552195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1726B-4237-1400-424B-07D79AF89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0F05-FDB8-43D7-A1A4-EFAC8639411E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907820-E538-BA5A-29D8-B264C5035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56D707-D0BB-BF0B-8BB5-7271176DD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FE434-8458-4B64-ABBD-16AE28348A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678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DBDD3-95B5-3E27-E959-E1DB874EC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6642DB-9D78-38AB-FC4F-5AB5BA1DBD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2E761C-3FFF-C27A-F104-18968473C0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04202A-556C-BC0C-EAE7-EF1FEE517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0F05-FDB8-43D7-A1A4-EFAC8639411E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881702-2A74-EECA-8C8F-4D0FEEA35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E46BA0-B7D8-EDD8-AD33-38F0B8CCD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FE434-8458-4B64-ABBD-16AE28348A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113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F8E774-C593-CE21-A8BB-9EEC77F12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591A7-F096-6306-E94F-2C885DF23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E0198-C75F-D37F-0C51-AC8B14FCCF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60F05-FDB8-43D7-A1A4-EFAC8639411E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6FF36-72E5-BF6D-9AA7-751D47CE33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F3941-4D72-23CD-8000-18EEE9B5C6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FE434-8458-4B64-ABBD-16AE28348A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541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80A97-72B7-3087-1B85-4B7B091863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746" y="622411"/>
            <a:ext cx="10366506" cy="1919000"/>
          </a:xfrm>
        </p:spPr>
        <p:txBody>
          <a:bodyPr>
            <a:normAutofit/>
          </a:bodyPr>
          <a:lstStyle/>
          <a:p>
            <a:r>
              <a:rPr lang="en-US" sz="5600" b="1" dirty="0">
                <a:latin typeface="+mn-lt"/>
              </a:rPr>
              <a:t>CAPITAL IT PROJECT REVIEW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2024-2030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3DAA61-9C23-86AC-7843-1854AE9F06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163822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Ruth Day, Chief Information Officer</a:t>
            </a:r>
          </a:p>
          <a:p>
            <a:r>
              <a:rPr lang="en-US" dirty="0"/>
              <a:t>Commonwealth Office of Technology</a:t>
            </a:r>
          </a:p>
          <a:p>
            <a:r>
              <a:rPr lang="en-US" dirty="0"/>
              <a:t>June 14, 2023</a:t>
            </a:r>
            <a:endParaRPr lang="en-US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C96F49-C9C1-7AAD-AAD8-F7FB2FE55047}"/>
              </a:ext>
            </a:extLst>
          </p:cNvPr>
          <p:cNvSpPr txBox="1"/>
          <p:nvPr/>
        </p:nvSpPr>
        <p:spPr>
          <a:xfrm>
            <a:off x="1870745" y="0"/>
            <a:ext cx="45719" cy="2377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										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4778015D-30B4-AFBC-2FB3-9FC1A6900F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395" y="5276089"/>
            <a:ext cx="2755209" cy="1443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599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11ECE-6A36-5289-DB0D-DD64881B3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Capital IT Planning – COT’s Role</a:t>
            </a:r>
            <a:br>
              <a:rPr lang="en-US" dirty="0"/>
            </a:br>
            <a:r>
              <a:rPr lang="en-US" sz="3200" dirty="0"/>
              <a:t>Per Capital Planning Advisory Board Instructions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E5E2C-C23F-9536-D920-830821115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2577"/>
          </a:xfrm>
        </p:spPr>
        <p:txBody>
          <a:bodyPr>
            <a:normAutofit/>
          </a:bodyPr>
          <a:lstStyle/>
          <a:p>
            <a:r>
              <a:rPr lang="en-US" sz="2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KRS Chapter 7A does not outline a specific role for the Commonwealth Office of Technology (COT) in the capital planning process. </a:t>
            </a:r>
          </a:p>
          <a:p>
            <a:pPr marL="0" indent="0">
              <a:buNone/>
            </a:pPr>
            <a:endParaRPr lang="en-US" sz="27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However, it has been the Capital Planning Advisory Board’s stated policy and practice in prior years to </a:t>
            </a:r>
            <a:r>
              <a:rPr lang="en-US" sz="27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utilize COT’s specialized expertise</a:t>
            </a:r>
            <a:r>
              <a:rPr lang="en-US" sz="2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relative to the information technology projects submitted by the executive branch agencies, excluding postsecondary education institutions. 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42FC8A5D-5141-0A38-E604-FD57138BC6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395" y="5276089"/>
            <a:ext cx="2755209" cy="1443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727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26DDD-1CE7-7285-6DA8-8455E3218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Capital IT Planning – COT’s Role</a:t>
            </a:r>
            <a:br>
              <a:rPr lang="en-US" dirty="0"/>
            </a:br>
            <a:r>
              <a:rPr lang="en-US" sz="3200" dirty="0"/>
              <a:t>Per Capital Planning Advisory Board Instructions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990E1-C03B-0AF5-B5C1-8B66384D4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  <a:r>
              <a:rPr lang="en-US" sz="27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independent review panel</a:t>
            </a:r>
            <a:r>
              <a:rPr lang="en-US" sz="2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comprised of state government information technology professionals, will evaluate the projects. </a:t>
            </a:r>
          </a:p>
          <a:p>
            <a:r>
              <a:rPr lang="en-US" sz="2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COT will invite agency representatives to present an overview of their </a:t>
            </a:r>
            <a:r>
              <a:rPr lang="en-US" sz="27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information technology needs </a:t>
            </a:r>
            <a:r>
              <a:rPr lang="en-US" sz="2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address any questions the review panel may have. </a:t>
            </a:r>
          </a:p>
          <a:p>
            <a:r>
              <a:rPr lang="en-US" sz="2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panel will then develop an </a:t>
            </a:r>
            <a:r>
              <a:rPr lang="en-US" sz="27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objective score </a:t>
            </a:r>
            <a:r>
              <a:rPr lang="en-US" sz="2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 each project based on a set of well-defined criteria developed by COT.</a:t>
            </a:r>
          </a:p>
          <a:p>
            <a:endParaRPr lang="en-US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5644C520-DD0C-BC26-BBAE-2D19FB789D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395" y="5276089"/>
            <a:ext cx="2755209" cy="1443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368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0A6E1-C636-58D8-4787-9CB2ED150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Capital IT Planning – COT’s Role</a:t>
            </a:r>
            <a:br>
              <a:rPr lang="en-US" dirty="0"/>
            </a:br>
            <a:r>
              <a:rPr lang="en-US" sz="3200" dirty="0"/>
              <a:t>Per Capital Planning Advisory Board Instructions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F2381-F2ED-FBEC-D616-AC44D393F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264757" cy="435133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Capital Project Scoring Committee </a:t>
            </a:r>
            <a:r>
              <a:rPr lang="en-US" sz="2400" dirty="0"/>
              <a:t>includes Nine (9) Scorers from:</a:t>
            </a:r>
            <a:endParaRPr lang="en-US" sz="2400" dirty="0">
              <a:cs typeface="Calibri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Office of State Budget Director</a:t>
            </a:r>
            <a:endParaRPr lang="en-US" dirty="0">
              <a:cs typeface="Calibri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Finance and Administration Cabinet</a:t>
            </a:r>
            <a:endParaRPr lang="en-US" dirty="0">
              <a:cs typeface="Calibri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Justice Cabinet</a:t>
            </a:r>
            <a:endParaRPr lang="en-US" dirty="0">
              <a:cs typeface="Calibri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Education and Labor Cabinet</a:t>
            </a:r>
            <a:endParaRPr lang="en-US" dirty="0">
              <a:cs typeface="Calibri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Kentucky Transportation Cabinet</a:t>
            </a:r>
            <a:endParaRPr lang="en-US" dirty="0">
              <a:cs typeface="Calibri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Cabinet for Health and Family Services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Twelve (12) </a:t>
            </a:r>
            <a:r>
              <a:rPr lang="en-US" sz="2400" b="1" dirty="0"/>
              <a:t>Capital IT Project Requests </a:t>
            </a:r>
            <a:r>
              <a:rPr lang="en-US" sz="2400" dirty="0"/>
              <a:t>totaling approximately $87 million</a:t>
            </a:r>
          </a:p>
          <a:p>
            <a:endParaRPr lang="en-US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8643453C-A093-F739-1FE2-B926808253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395" y="5276089"/>
            <a:ext cx="2755209" cy="1443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470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9644CA2-0BB5-CA2A-63C7-78EF651BA41F}"/>
              </a:ext>
            </a:extLst>
          </p:cNvPr>
          <p:cNvSpPr txBox="1"/>
          <p:nvPr/>
        </p:nvSpPr>
        <p:spPr>
          <a:xfrm>
            <a:off x="660969" y="326434"/>
            <a:ext cx="108700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Capital IT Project Review 2024-2030 </a:t>
            </a:r>
          </a:p>
          <a:p>
            <a:pPr algn="ctr"/>
            <a:r>
              <a:rPr lang="en-US" sz="3600" dirty="0"/>
              <a:t>Scoring Criteria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98EE6FC-A012-D148-0B82-2E1F6BF99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918" y="2012489"/>
            <a:ext cx="5375821" cy="3005264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9ABB48BE-1961-FA0A-7977-CCA1ADB486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395" y="5276089"/>
            <a:ext cx="2755209" cy="144320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1B45722-C7BB-B4E5-AA80-AB87067E07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4885" y="2084605"/>
            <a:ext cx="5963292" cy="286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061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9644CA2-0BB5-CA2A-63C7-78EF651BA41F}"/>
              </a:ext>
            </a:extLst>
          </p:cNvPr>
          <p:cNvSpPr txBox="1"/>
          <p:nvPr/>
        </p:nvSpPr>
        <p:spPr>
          <a:xfrm>
            <a:off x="1365308" y="250874"/>
            <a:ext cx="94613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Capital IT Project Review 2024-2030 </a:t>
            </a:r>
          </a:p>
          <a:p>
            <a:pPr algn="ctr"/>
            <a:r>
              <a:rPr lang="en-US" sz="3600" dirty="0"/>
              <a:t>Scoring Process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F9C036-DA34-B391-4C08-ABE21A16AB13}"/>
              </a:ext>
            </a:extLst>
          </p:cNvPr>
          <p:cNvSpPr txBox="1"/>
          <p:nvPr/>
        </p:nvSpPr>
        <p:spPr>
          <a:xfrm>
            <a:off x="663022" y="1342299"/>
            <a:ext cx="1075468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Requesters submitted detailed information supportive of the criteria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Committee scored during oral presentations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Automated prioritization of projects based upon scores and weights favoring projects with high business values and low risk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Real-time review of variances in scores to ensure reviewers shared common: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/>
              <a:t>Understanding of the scoring criteria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/>
              <a:t>Details of the project</a:t>
            </a: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52A5F83C-87E1-1131-86D9-4CBDABF3025A}"/>
              </a:ext>
            </a:extLst>
          </p:cNvPr>
          <p:cNvSpPr/>
          <p:nvPr/>
        </p:nvSpPr>
        <p:spPr>
          <a:xfrm>
            <a:off x="5872585" y="1756090"/>
            <a:ext cx="167780" cy="4089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25ACB69B-BC99-E2C0-37C3-8A33B4460C85}"/>
              </a:ext>
            </a:extLst>
          </p:cNvPr>
          <p:cNvSpPr/>
          <p:nvPr/>
        </p:nvSpPr>
        <p:spPr>
          <a:xfrm>
            <a:off x="5872585" y="2464883"/>
            <a:ext cx="167780" cy="4089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034FE5B8-C497-BB53-7E9C-FB195959C806}"/>
              </a:ext>
            </a:extLst>
          </p:cNvPr>
          <p:cNvSpPr/>
          <p:nvPr/>
        </p:nvSpPr>
        <p:spPr>
          <a:xfrm>
            <a:off x="5872585" y="3573663"/>
            <a:ext cx="167780" cy="4089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99357760-C290-446B-720B-77A416A607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395" y="5276089"/>
            <a:ext cx="2755209" cy="1443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795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897DA-63C0-CAA7-6EF5-4DB472941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7082"/>
            <a:ext cx="10515600" cy="1133499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3600" b="1" dirty="0">
                <a:latin typeface="+mn-lt"/>
                <a:ea typeface="+mj-lt"/>
                <a:cs typeface="+mj-lt"/>
              </a:rPr>
              <a:t>Capital IT Project Review 2024-2030 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latin typeface="+mn-lt"/>
                <a:ea typeface="+mj-lt"/>
                <a:cs typeface="+mj-lt"/>
              </a:rPr>
              <a:t>Funds Requested by Ranking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525E52B-E725-9409-FBB4-019D46AA72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984390"/>
              </p:ext>
            </p:extLst>
          </p:nvPr>
        </p:nvGraphicFramePr>
        <p:xfrm>
          <a:off x="838200" y="1811567"/>
          <a:ext cx="10515600" cy="4759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686">
                  <a:extLst>
                    <a:ext uri="{9D8B030D-6E8A-4147-A177-3AD203B41FA5}">
                      <a16:colId xmlns:a16="http://schemas.microsoft.com/office/drawing/2014/main" val="3411309433"/>
                    </a:ext>
                  </a:extLst>
                </a:gridCol>
                <a:gridCol w="1015655">
                  <a:extLst>
                    <a:ext uri="{9D8B030D-6E8A-4147-A177-3AD203B41FA5}">
                      <a16:colId xmlns:a16="http://schemas.microsoft.com/office/drawing/2014/main" val="4228613573"/>
                    </a:ext>
                  </a:extLst>
                </a:gridCol>
                <a:gridCol w="4240078">
                  <a:extLst>
                    <a:ext uri="{9D8B030D-6E8A-4147-A177-3AD203B41FA5}">
                      <a16:colId xmlns:a16="http://schemas.microsoft.com/office/drawing/2014/main" val="2036370736"/>
                    </a:ext>
                  </a:extLst>
                </a:gridCol>
                <a:gridCol w="1398738">
                  <a:extLst>
                    <a:ext uri="{9D8B030D-6E8A-4147-A177-3AD203B41FA5}">
                      <a16:colId xmlns:a16="http://schemas.microsoft.com/office/drawing/2014/main" val="2755158226"/>
                    </a:ext>
                  </a:extLst>
                </a:gridCol>
                <a:gridCol w="1032828">
                  <a:extLst>
                    <a:ext uri="{9D8B030D-6E8A-4147-A177-3AD203B41FA5}">
                      <a16:colId xmlns:a16="http://schemas.microsoft.com/office/drawing/2014/main" val="2110046740"/>
                    </a:ext>
                  </a:extLst>
                </a:gridCol>
                <a:gridCol w="1952615">
                  <a:extLst>
                    <a:ext uri="{9D8B030D-6E8A-4147-A177-3AD203B41FA5}">
                      <a16:colId xmlns:a16="http://schemas.microsoft.com/office/drawing/2014/main" val="1963955650"/>
                    </a:ext>
                  </a:extLst>
                </a:gridCol>
              </a:tblGrid>
              <a:tr h="260371">
                <a:tc gridSpan="6">
                  <a:txBody>
                    <a:bodyPr/>
                    <a:lstStyle/>
                    <a:p>
                      <a:endParaRPr lang="en-US" sz="1400" dirty="0">
                        <a:effectLst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280973"/>
                  </a:ext>
                </a:extLst>
              </a:tr>
              <a:tr h="76516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  <a:latin typeface="+mn-lt"/>
                        </a:rPr>
                        <a:t>Ranking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+mn-lt"/>
                        </a:rPr>
                        <a:t>Cabinet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latin typeface="+mn-lt"/>
                        </a:rPr>
                        <a:t>Project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latin typeface="+mn-lt"/>
                        </a:rPr>
                        <a:t>General Funds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latin typeface="+mn-lt"/>
                        </a:rPr>
                        <a:t>Other Funds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+mn-lt"/>
                        </a:rPr>
                        <a:t>Total Project Budget ($)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97705788"/>
                  </a:ext>
                </a:extLst>
              </a:tr>
              <a:tr h="26037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+mn-lt"/>
                        </a:rPr>
                        <a:t>FIN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n-lt"/>
                        </a:rPr>
                        <a:t>Legacy Modernization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+mn-lt"/>
                        </a:rPr>
                        <a:t>GF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effectLst/>
                          <a:latin typeface="+mn-lt"/>
                        </a:rPr>
                        <a:t>20,000,000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34764776"/>
                  </a:ext>
                </a:extLst>
              </a:tr>
              <a:tr h="26037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+mn-lt"/>
                        </a:rPr>
                        <a:t>KYTC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latin typeface="+mn-lt"/>
                        </a:rPr>
                        <a:t>AASHTOWare</a:t>
                      </a:r>
                      <a:r>
                        <a:rPr lang="en-US" sz="1100" dirty="0">
                          <a:latin typeface="+mn-lt"/>
                        </a:rPr>
                        <a:t> Upgrades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+mn-lt"/>
                        </a:rPr>
                        <a:t>Road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effectLst/>
                          <a:latin typeface="+mn-lt"/>
                        </a:rPr>
                        <a:t>1,600,000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81334175"/>
                  </a:ext>
                </a:extLst>
              </a:tr>
              <a:tr h="26037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+mn-lt"/>
                        </a:rPr>
                        <a:t>CHFS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n-lt"/>
                        </a:rPr>
                        <a:t>SAMS Replacement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+mn-lt"/>
                        </a:rPr>
                        <a:t>GF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effectLst/>
                          <a:latin typeface="+mn-lt"/>
                        </a:rPr>
                        <a:t>13,000,000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8750999"/>
                  </a:ext>
                </a:extLst>
              </a:tr>
              <a:tr h="26037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+mn-lt"/>
                        </a:rPr>
                        <a:t>GEN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n-lt"/>
                        </a:rPr>
                        <a:t>Kentucky Wired Critical Infrastructure Upgrades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+mn-lt"/>
                        </a:rPr>
                        <a:t>GF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effectLst/>
                          <a:latin typeface="+mn-lt"/>
                        </a:rPr>
                        <a:t>12,927,000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6127681"/>
                  </a:ext>
                </a:extLst>
              </a:tr>
              <a:tr h="34800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+mn-lt"/>
                        </a:rPr>
                        <a:t>ELC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n-lt"/>
                        </a:rPr>
                        <a:t>KET Capitol Production Center Maintenance Pool 2023-2030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+mn-lt"/>
                        </a:rPr>
                        <a:t>GF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effectLst/>
                          <a:latin typeface="+mn-lt"/>
                        </a:rPr>
                        <a:t>1,000,000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43716666"/>
                  </a:ext>
                </a:extLst>
              </a:tr>
              <a:tr h="260371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+mn-lt"/>
                        </a:rPr>
                        <a:t>FIN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latin typeface="+mn-lt"/>
                        </a:rPr>
                        <a:t>eMARS</a:t>
                      </a:r>
                      <a:r>
                        <a:rPr lang="en-US" sz="1100" dirty="0">
                          <a:latin typeface="+mn-lt"/>
                        </a:rPr>
                        <a:t> Upgrade &amp; Enhancement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+mn-lt"/>
                        </a:rPr>
                        <a:t>GF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effectLst/>
                          <a:latin typeface="+mn-lt"/>
                        </a:rPr>
                        <a:t>3,500,000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16027472"/>
                  </a:ext>
                </a:extLst>
              </a:tr>
              <a:tr h="31473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+mn-lt"/>
                        </a:rPr>
                        <a:t>ELC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n-lt"/>
                        </a:rPr>
                        <a:t>Case Management System for Vocational Rehabilitation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+mn-lt"/>
                        </a:rPr>
                        <a:t>Federal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effectLst/>
                          <a:latin typeface="+mn-lt"/>
                        </a:rPr>
                        <a:t>3,180,000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06439345"/>
                  </a:ext>
                </a:extLst>
              </a:tr>
              <a:tr h="34704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+mn-lt"/>
                        </a:rPr>
                        <a:t>JUS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n-lt"/>
                        </a:rPr>
                        <a:t>KSP Telecommunicator Technology Enhancement Project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+mn-lt"/>
                        </a:rPr>
                        <a:t>GF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effectLst/>
                          <a:latin typeface="+mn-lt"/>
                        </a:rPr>
                        <a:t>2,200,000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47684390"/>
                  </a:ext>
                </a:extLst>
              </a:tr>
              <a:tr h="26037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+mn-lt"/>
                        </a:rPr>
                        <a:t>PPC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n-lt"/>
                        </a:rPr>
                        <a:t>HBC Application Modernization (HAM)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+mn-lt"/>
                        </a:rPr>
                        <a:t>Restricted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effectLst/>
                          <a:latin typeface="+mn-lt"/>
                        </a:rPr>
                        <a:t>3,588,000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9778207"/>
                  </a:ext>
                </a:extLst>
              </a:tr>
              <a:tr h="31590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+mn-lt"/>
                        </a:rPr>
                        <a:t>ELC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n-lt"/>
                        </a:rPr>
                        <a:t>KET Rural Service Access and Reception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+mn-lt"/>
                        </a:rPr>
                        <a:t>GF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effectLst/>
                          <a:latin typeface="+mn-lt"/>
                        </a:rPr>
                        <a:t>20,000,000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00538820"/>
                  </a:ext>
                </a:extLst>
              </a:tr>
              <a:tr h="35579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+mn-lt"/>
                        </a:rPr>
                        <a:t>ELC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n-lt"/>
                        </a:rPr>
                        <a:t>Adult Education Modernization System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+mn-lt"/>
                        </a:rPr>
                        <a:t>GF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effectLst/>
                          <a:latin typeface="+mn-lt"/>
                        </a:rPr>
                        <a:t>2,800,000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58296657"/>
                  </a:ext>
                </a:extLst>
              </a:tr>
              <a:tr h="49011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+mn-lt"/>
                        </a:rPr>
                        <a:t>ELC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n-lt"/>
                        </a:rPr>
                        <a:t>Case Management System for Workforce Innovation Opportunity Act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+mn-lt"/>
                        </a:rPr>
                        <a:t>Federal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effectLst/>
                          <a:latin typeface="+mn-lt"/>
                        </a:rPr>
                        <a:t>3,250,000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01439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7784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307A3-9153-B314-1235-4C6A9A316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1519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latin typeface="+mn-lt"/>
              </a:rPr>
              <a:t>Thank you!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23B3B545-E7D1-A9F7-3C00-C8E4B139E8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395" y="5276089"/>
            <a:ext cx="2755209" cy="1443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560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18E3CA8292A542ACBA72442ED28BEA" ma:contentTypeVersion="12" ma:contentTypeDescription="Create a new document." ma:contentTypeScope="" ma:versionID="3569f4a1c3a1e54a8dbc597847c4ef8e">
  <xsd:schema xmlns:xsd="http://www.w3.org/2001/XMLSchema" xmlns:xs="http://www.w3.org/2001/XMLSchema" xmlns:p="http://schemas.microsoft.com/office/2006/metadata/properties" xmlns:ns2="dc85c944-4fc7-4d02-b7f0-102d0ebe6c1b" xmlns:ns3="36301fdc-3d35-46e5-b029-9538d61c2efd" targetNamespace="http://schemas.microsoft.com/office/2006/metadata/properties" ma:root="true" ma:fieldsID="7df906dc254c6d78e52ba4e81363c554" ns2:_="" ns3:_="">
    <xsd:import namespace="dc85c944-4fc7-4d02-b7f0-102d0ebe6c1b"/>
    <xsd:import namespace="36301fdc-3d35-46e5-b029-9538d61c2e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85c944-4fc7-4d02-b7f0-102d0ebe6c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2dc76aa-dc8f-4179-8eb3-f38e88ab1c1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301fdc-3d35-46e5-b029-9538d61c2ef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8baa1fb-929e-4abd-b64a-53befaec2743}" ma:internalName="TaxCatchAll" ma:showField="CatchAllData" ma:web="36301fdc-3d35-46e5-b029-9538d61c2e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c85c944-4fc7-4d02-b7f0-102d0ebe6c1b">
      <Terms xmlns="http://schemas.microsoft.com/office/infopath/2007/PartnerControls"/>
    </lcf76f155ced4ddcb4097134ff3c332f>
    <TaxCatchAll xmlns="36301fdc-3d35-46e5-b029-9538d61c2efd" xsi:nil="true"/>
  </documentManagement>
</p:properties>
</file>

<file path=customXml/itemProps1.xml><?xml version="1.0" encoding="utf-8"?>
<ds:datastoreItem xmlns:ds="http://schemas.openxmlformats.org/officeDocument/2006/customXml" ds:itemID="{BD453E14-7A4F-4D1D-A799-BB94A45D1D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05C27D-2A17-4D87-8FF2-E543CD09C1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85c944-4fc7-4d02-b7f0-102d0ebe6c1b"/>
    <ds:schemaRef ds:uri="36301fdc-3d35-46e5-b029-9538d61c2e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6C13B8C-1E78-4E3B-BE70-B2AD94C00421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dc85c944-4fc7-4d02-b7f0-102d0ebe6c1b"/>
    <ds:schemaRef ds:uri="http://purl.org/dc/dcmitype/"/>
    <ds:schemaRef ds:uri="http://schemas.microsoft.com/office/infopath/2007/PartnerControls"/>
    <ds:schemaRef ds:uri="36301fdc-3d35-46e5-b029-9538d61c2efd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3347</TotalTime>
  <Words>441</Words>
  <Application>Microsoft Office PowerPoint</Application>
  <PresentationFormat>Widescreen</PresentationFormat>
  <Paragraphs>104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 Theme</vt:lpstr>
      <vt:lpstr>CAPITAL IT PROJECT REVIEW 2024-2030</vt:lpstr>
      <vt:lpstr>Capital IT Planning – COT’s Role Per Capital Planning Advisory Board Instructions</vt:lpstr>
      <vt:lpstr>Capital IT Planning – COT’s Role Per Capital Planning Advisory Board Instructions</vt:lpstr>
      <vt:lpstr>Capital IT Planning – COT’s Role Per Capital Planning Advisory Board Instructions</vt:lpstr>
      <vt:lpstr>PowerPoint Presentation</vt:lpstr>
      <vt:lpstr>PowerPoint Presentation</vt:lpstr>
      <vt:lpstr>Capital IT Project Review 2024-2030  Funds Requested by Ranking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IT PROJECT REVIEW 2024-2030</dc:title>
  <dc:creator>Weber, Debra P (COT)</dc:creator>
  <cp:lastModifiedBy>Day, Ruth C (COT)</cp:lastModifiedBy>
  <cp:revision>56</cp:revision>
  <dcterms:created xsi:type="dcterms:W3CDTF">2023-05-11T16:52:24Z</dcterms:created>
  <dcterms:modified xsi:type="dcterms:W3CDTF">2023-06-12T18:41:06Z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0x0101007418E3CA8292A542ACBA72442ED28BEA</vt:lpwstr>
  </property>
  <property fmtid="{D5CDD505-2E9C-101B-9397-08002B2CF9AE}" pid="3" name="MediaServiceImageTags">
    <vt:lpwstr/>
  </property>
</Properties>
</file>