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88" r:id="rId2"/>
  </p:sldMasterIdLst>
  <p:notesMasterIdLst>
    <p:notesMasterId r:id="rId17"/>
  </p:notesMasterIdLst>
  <p:sldIdLst>
    <p:sldId id="595" r:id="rId3"/>
    <p:sldId id="616" r:id="rId4"/>
    <p:sldId id="608" r:id="rId5"/>
    <p:sldId id="454" r:id="rId6"/>
    <p:sldId id="610" r:id="rId7"/>
    <p:sldId id="593" r:id="rId8"/>
    <p:sldId id="613" r:id="rId9"/>
    <p:sldId id="614" r:id="rId10"/>
    <p:sldId id="612" r:id="rId11"/>
    <p:sldId id="615" r:id="rId12"/>
    <p:sldId id="258" r:id="rId13"/>
    <p:sldId id="611" r:id="rId14"/>
    <p:sldId id="609" r:id="rId15"/>
    <p:sldId id="459"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E0A286-EA3F-A7FB-47CD-A9369A03E028}" name="Juan A. Renaud (KDVA/KVCC)" initials="JAR" userId="Juan A. Renaud (KDVA/KVCC)"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517" autoAdjust="0"/>
  </p:normalViewPr>
  <p:slideViewPr>
    <p:cSldViewPr snapToGrid="0">
      <p:cViewPr varScale="1">
        <p:scale>
          <a:sx n="105" d="100"/>
          <a:sy n="105" d="100"/>
        </p:scale>
        <p:origin x="1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0" tIns="48325" rIns="96650" bIns="48325" rtlCol="0"/>
          <a:lstStyle>
            <a:lvl1pPr algn="l">
              <a:defRPr sz="1200"/>
            </a:lvl1pPr>
          </a:lstStyle>
          <a:p>
            <a:endParaRPr lang="en-US" dirty="0"/>
          </a:p>
        </p:txBody>
      </p:sp>
      <p:sp>
        <p:nvSpPr>
          <p:cNvPr id="3" name="Date Placeholder 2"/>
          <p:cNvSpPr>
            <a:spLocks noGrp="1"/>
          </p:cNvSpPr>
          <p:nvPr>
            <p:ph type="dt" idx="1"/>
          </p:nvPr>
        </p:nvSpPr>
        <p:spPr>
          <a:xfrm>
            <a:off x="4143589" y="0"/>
            <a:ext cx="3169920" cy="481728"/>
          </a:xfrm>
          <a:prstGeom prst="rect">
            <a:avLst/>
          </a:prstGeom>
        </p:spPr>
        <p:txBody>
          <a:bodyPr vert="horz" lIns="96650" tIns="48325" rIns="96650" bIns="48325" rtlCol="0"/>
          <a:lstStyle>
            <a:lvl1pPr algn="r">
              <a:defRPr sz="1200"/>
            </a:lvl1pPr>
          </a:lstStyle>
          <a:p>
            <a:fld id="{0247070B-4B70-4C68-8381-CFD9BBC21FF5}" type="datetimeFigureOut">
              <a:rPr lang="en-US" smtClean="0"/>
              <a:t>6/13/2023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0" tIns="48325" rIns="96650" bIns="48325" rtlCol="0" anchor="ctr"/>
          <a:lstStyle/>
          <a:p>
            <a:endParaRPr lang="en-US" dirty="0"/>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0" tIns="48325" rIns="96650"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0" tIns="48325" rIns="96650"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9" y="9119475"/>
            <a:ext cx="3169920" cy="481727"/>
          </a:xfrm>
          <a:prstGeom prst="rect">
            <a:avLst/>
          </a:prstGeom>
        </p:spPr>
        <p:txBody>
          <a:bodyPr vert="horz" lIns="96650" tIns="48325" rIns="96650" bIns="48325" rtlCol="0" anchor="b"/>
          <a:lstStyle>
            <a:lvl1pPr algn="r">
              <a:defRPr sz="1200"/>
            </a:lvl1pPr>
          </a:lstStyle>
          <a:p>
            <a:fld id="{324916D1-0830-47CF-991E-7823AB1536C8}" type="slidenum">
              <a:rPr lang="en-US" smtClean="0"/>
              <a:t>‹#›</a:t>
            </a:fld>
            <a:endParaRPr lang="en-US" dirty="0"/>
          </a:p>
        </p:txBody>
      </p:sp>
    </p:spTree>
    <p:extLst>
      <p:ext uri="{BB962C8B-B14F-4D97-AF65-F5344CB8AC3E}">
        <p14:creationId xmlns:p14="http://schemas.microsoft.com/office/powerpoint/2010/main" val="3498200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2</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1997367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a:buFont typeface="Wingdings" panose="05000000000000000000" pitchFamily="2" charset="2"/>
              <a:buChar char="q"/>
            </a:pPr>
            <a:endParaRPr lang="en-US" dirty="0"/>
          </a:p>
        </p:txBody>
      </p:sp>
      <p:sp>
        <p:nvSpPr>
          <p:cNvPr id="4" name="Slide Number Placeholder 3"/>
          <p:cNvSpPr>
            <a:spLocks noGrp="1"/>
          </p:cNvSpPr>
          <p:nvPr>
            <p:ph type="sldNum" sz="quarter" idx="10"/>
          </p:nvPr>
        </p:nvSpPr>
        <p:spPr/>
        <p:txBody>
          <a:bodyPr/>
          <a:lstStyle/>
          <a:p>
            <a:pPr defTabSz="483248">
              <a:defRPr/>
            </a:pPr>
            <a:fld id="{1AA70453-B640-4FC9-A158-A42DAC98BEEE}" type="slidenum">
              <a:rPr lang="en-US">
                <a:solidFill>
                  <a:prstClr val="black"/>
                </a:solidFill>
                <a:latin typeface="Calibri" panose="020F0502020204030204"/>
              </a:rPr>
              <a:pPr defTabSz="483248">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80614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pPr defTabSz="483248">
              <a:defRPr/>
            </a:pPr>
            <a:fld id="{1AA70453-B640-4FC9-A158-A42DAC98BEEE}" type="slidenum">
              <a:rPr lang="en-US">
                <a:solidFill>
                  <a:prstClr val="black"/>
                </a:solidFill>
                <a:latin typeface="Calibri" panose="020F0502020204030204"/>
              </a:rPr>
              <a:pPr defTabSz="483248">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9193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5F05-9A63-41A2-B17B-4837D7449266}" type="slidenum">
              <a:rPr lang="en-US" smtClean="0"/>
              <a:t>3</a:t>
            </a:fld>
            <a:endParaRPr lang="en-US" dirty="0"/>
          </a:p>
        </p:txBody>
      </p:sp>
    </p:spTree>
    <p:extLst>
      <p:ext uri="{BB962C8B-B14F-4D97-AF65-F5344CB8AC3E}">
        <p14:creationId xmlns:p14="http://schemas.microsoft.com/office/powerpoint/2010/main" val="80773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4</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2247023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5</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2885159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6</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576113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7</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2868451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8</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128197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9</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2585256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203">
              <a:defRPr/>
            </a:pPr>
            <a:endParaRPr lang="en-US" dirty="0"/>
          </a:p>
        </p:txBody>
      </p:sp>
      <p:sp>
        <p:nvSpPr>
          <p:cNvPr id="4" name="Slide Number Placeholder 3"/>
          <p:cNvSpPr>
            <a:spLocks noGrp="1"/>
          </p:cNvSpPr>
          <p:nvPr>
            <p:ph type="sldNum" sz="quarter" idx="10"/>
          </p:nvPr>
        </p:nvSpPr>
        <p:spPr/>
        <p:txBody>
          <a:bodyPr/>
          <a:lstStyle/>
          <a:p>
            <a:pPr defTabSz="966498">
              <a:defRPr/>
            </a:pPr>
            <a:fld id="{2D8213C6-4719-4625-AF5D-82B0510B4E1B}" type="slidenum">
              <a:rPr lang="en-US" altLang="en-US">
                <a:solidFill>
                  <a:prstClr val="black"/>
                </a:solidFill>
                <a:latin typeface="Calibri" panose="020F0502020204030204"/>
              </a:rPr>
              <a:pPr defTabSz="966498">
                <a:defRPr/>
              </a:pPr>
              <a:t>10</a:t>
            </a:fld>
            <a:endParaRPr lang="en-US" altLang="en-US" dirty="0">
              <a:solidFill>
                <a:prstClr val="black"/>
              </a:solidFill>
              <a:latin typeface="Calibri" panose="020F0502020204030204"/>
            </a:endParaRPr>
          </a:p>
        </p:txBody>
      </p:sp>
    </p:spTree>
    <p:extLst>
      <p:ext uri="{BB962C8B-B14F-4D97-AF65-F5344CB8AC3E}">
        <p14:creationId xmlns:p14="http://schemas.microsoft.com/office/powerpoint/2010/main" val="280492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229972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51575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4171400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658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442" y="6567413"/>
            <a:ext cx="2057400" cy="365125"/>
          </a:xfrm>
        </p:spPr>
        <p:txBody>
          <a:bodyPr/>
          <a:lstStyle>
            <a:lvl1pPr>
              <a:defRPr>
                <a:solidFill>
                  <a:schemeClr val="tx1"/>
                </a:solidFill>
                <a:latin typeface="Arial Black" panose="020B0A04020102020204" pitchFamily="34" charset="0"/>
              </a:defRPr>
            </a:lvl1p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076941" y="6567413"/>
            <a:ext cx="2057400" cy="365125"/>
          </a:xfrm>
        </p:spPr>
        <p:txBody>
          <a:bodyPr/>
          <a:lstStyle>
            <a:lvl1pPr>
              <a:defRPr>
                <a:solidFill>
                  <a:schemeClr val="tx1"/>
                </a:solidFill>
                <a:latin typeface="Arial Black" panose="020B0A04020102020204" pitchFamily="34" charset="0"/>
              </a:defRPr>
            </a:lvl1pPr>
          </a:lstStyle>
          <a:p>
            <a:fld id="{452DF748-360A-4360-A3AA-EAD87D28D67D}" type="slidenum">
              <a:rPr lang="en-US" smtClean="0"/>
              <a:pPr/>
              <a:t>‹#›</a:t>
            </a:fld>
            <a:endParaRPr lang="en-US" dirty="0"/>
          </a:p>
        </p:txBody>
      </p:sp>
    </p:spTree>
    <p:extLst>
      <p:ext uri="{BB962C8B-B14F-4D97-AF65-F5344CB8AC3E}">
        <p14:creationId xmlns:p14="http://schemas.microsoft.com/office/powerpoint/2010/main" val="2646714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2529310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1649580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4205978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1800365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849877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253628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3229049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780608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632931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3149772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3308033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C035E-26C7-4A06-BA84-958ECD146E0E}" type="slidenum">
              <a:rPr lang="en-US" smtClean="0"/>
              <a:t>‹#›</a:t>
            </a:fld>
            <a:endParaRPr lang="en-US" dirty="0"/>
          </a:p>
        </p:txBody>
      </p:sp>
    </p:spTree>
    <p:extLst>
      <p:ext uri="{BB962C8B-B14F-4D97-AF65-F5344CB8AC3E}">
        <p14:creationId xmlns:p14="http://schemas.microsoft.com/office/powerpoint/2010/main" val="10915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1951652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231358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356543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65610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2DF748-360A-4360-A3AA-EAD87D28D67D}" type="slidenum">
              <a:rPr lang="en-US" smtClean="0"/>
              <a:pPr/>
              <a:t>‹#›</a:t>
            </a:fld>
            <a:endParaRPr lang="en-US" dirty="0"/>
          </a:p>
        </p:txBody>
      </p:sp>
    </p:spTree>
    <p:extLst>
      <p:ext uri="{BB962C8B-B14F-4D97-AF65-F5344CB8AC3E}">
        <p14:creationId xmlns:p14="http://schemas.microsoft.com/office/powerpoint/2010/main" val="275517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397346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2DF748-360A-4360-A3AA-EAD87D28D67D}" type="slidenum">
              <a:rPr lang="en-US" smtClean="0"/>
              <a:t>‹#›</a:t>
            </a:fld>
            <a:endParaRPr lang="en-US" dirty="0"/>
          </a:p>
        </p:txBody>
      </p:sp>
    </p:spTree>
    <p:extLst>
      <p:ext uri="{BB962C8B-B14F-4D97-AF65-F5344CB8AC3E}">
        <p14:creationId xmlns:p14="http://schemas.microsoft.com/office/powerpoint/2010/main" val="349349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2" descr="C:\Pinkston's folders\Photos\KDVA\rank banner.jpg">
            <a:extLst>
              <a:ext uri="{FF2B5EF4-FFF2-40B4-BE49-F238E27FC236}">
                <a16:creationId xmlns:a16="http://schemas.microsoft.com/office/drawing/2014/main" id="{979EDE48-8A33-3873-35DA-690CC7EA063E}"/>
              </a:ext>
            </a:extLst>
          </p:cNvPr>
          <p:cNvPicPr>
            <a:picLocks noChangeAspect="1" noChangeArrowheads="1"/>
          </p:cNvPicPr>
          <p:nvPr userDrawn="1"/>
        </p:nvPicPr>
        <p:blipFill>
          <a:blip r:embed="rId15" cstate="print"/>
          <a:srcRect/>
          <a:stretch>
            <a:fillRect/>
          </a:stretch>
        </p:blipFill>
        <p:spPr bwMode="auto">
          <a:xfrm>
            <a:off x="0" y="9457"/>
            <a:ext cx="9144000" cy="1209350"/>
          </a:xfrm>
          <a:prstGeom prst="rect">
            <a:avLst/>
          </a:prstGeom>
          <a:noFill/>
          <a:ln w="9525">
            <a:noFill/>
            <a:miter lim="800000"/>
            <a:headEnd/>
            <a:tailEnd/>
          </a:ln>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C035E-26C7-4A06-BA84-958ECD146E0E}" type="slidenum">
              <a:rPr lang="en-US" smtClean="0"/>
              <a:t>‹#›</a:t>
            </a:fld>
            <a:endParaRPr lang="en-US" dirty="0"/>
          </a:p>
        </p:txBody>
      </p:sp>
      <p:pic>
        <p:nvPicPr>
          <p:cNvPr id="7" name="Picture 6">
            <a:extLst>
              <a:ext uri="{FF2B5EF4-FFF2-40B4-BE49-F238E27FC236}">
                <a16:creationId xmlns:a16="http://schemas.microsoft.com/office/drawing/2014/main" id="{CC980D1B-5F55-7CEC-3799-5691F5845ABE}"/>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94766" y="-1"/>
            <a:ext cx="949234" cy="869448"/>
          </a:xfrm>
          <a:prstGeom prst="rect">
            <a:avLst/>
          </a:prstGeom>
          <a:effectLst>
            <a:softEdge rad="31750"/>
          </a:effectLst>
        </p:spPr>
      </p:pic>
      <p:pic>
        <p:nvPicPr>
          <p:cNvPr id="8" name="Picture 7" descr="A picture containing text, clipart&#10;&#10;Description automatically generated">
            <a:extLst>
              <a:ext uri="{FF2B5EF4-FFF2-40B4-BE49-F238E27FC236}">
                <a16:creationId xmlns:a16="http://schemas.microsoft.com/office/drawing/2014/main" id="{B10F40DD-4015-CFCD-B92D-D24386D50757}"/>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2853" y="121272"/>
            <a:ext cx="1394650" cy="475075"/>
          </a:xfrm>
          <a:prstGeom prst="rect">
            <a:avLst/>
          </a:prstGeom>
        </p:spPr>
      </p:pic>
    </p:spTree>
    <p:extLst>
      <p:ext uri="{BB962C8B-B14F-4D97-AF65-F5344CB8AC3E}">
        <p14:creationId xmlns:p14="http://schemas.microsoft.com/office/powerpoint/2010/main" val="2642622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7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2" descr="C:\Pinkston's folders\Photos\KDVA\rank banner.jpg">
            <a:extLst>
              <a:ext uri="{FF2B5EF4-FFF2-40B4-BE49-F238E27FC236}">
                <a16:creationId xmlns:a16="http://schemas.microsoft.com/office/drawing/2014/main" id="{808A3998-5228-395F-91D9-7D860EE3990B}"/>
              </a:ext>
            </a:extLst>
          </p:cNvPr>
          <p:cNvPicPr>
            <a:picLocks noChangeAspect="1" noChangeArrowheads="1"/>
          </p:cNvPicPr>
          <p:nvPr userDrawn="1"/>
        </p:nvPicPr>
        <p:blipFill>
          <a:blip r:embed="rId13" cstate="print"/>
          <a:srcRect/>
          <a:stretch>
            <a:fillRect/>
          </a:stretch>
        </p:blipFill>
        <p:spPr bwMode="auto">
          <a:xfrm>
            <a:off x="0" y="9457"/>
            <a:ext cx="9144000" cy="1209350"/>
          </a:xfrm>
          <a:prstGeom prst="rect">
            <a:avLst/>
          </a:prstGeom>
          <a:noFill/>
          <a:ln w="9525">
            <a:noFill/>
            <a:miter lim="800000"/>
            <a:headEnd/>
            <a:tailEnd/>
          </a:ln>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C035E-26C7-4A06-BA84-958ECD146E0E}" type="slidenum">
              <a:rPr lang="en-US" smtClean="0"/>
              <a:t>‹#›</a:t>
            </a:fld>
            <a:endParaRPr lang="en-US" dirty="0"/>
          </a:p>
        </p:txBody>
      </p:sp>
      <p:pic>
        <p:nvPicPr>
          <p:cNvPr id="7" name="Picture 6" descr="A picture containing text, clipart&#10;&#10;Description automatically generated">
            <a:extLst>
              <a:ext uri="{FF2B5EF4-FFF2-40B4-BE49-F238E27FC236}">
                <a16:creationId xmlns:a16="http://schemas.microsoft.com/office/drawing/2014/main" id="{F6EE6292-373F-9980-310A-7FB655F7854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852" y="121272"/>
            <a:ext cx="1579275" cy="451221"/>
          </a:xfrm>
          <a:prstGeom prst="rect">
            <a:avLst/>
          </a:prstGeom>
        </p:spPr>
      </p:pic>
      <p:pic>
        <p:nvPicPr>
          <p:cNvPr id="8" name="Picture 7">
            <a:extLst>
              <a:ext uri="{FF2B5EF4-FFF2-40B4-BE49-F238E27FC236}">
                <a16:creationId xmlns:a16="http://schemas.microsoft.com/office/drawing/2014/main" id="{883F724A-6C20-471D-A6C8-50649C532CE2}"/>
              </a:ext>
            </a:extLst>
          </p:cNvPr>
          <p:cNvPicPr>
            <a:picLocks noChangeAspect="1"/>
          </p:cNvPicPr>
          <p:nvPr userDrawn="1"/>
        </p:nvPicPr>
        <p:blipFill>
          <a:blip r:embed="rId15" cstate="print">
            <a:alphaModFix/>
            <a:extLst>
              <a:ext uri="{28A0092B-C50C-407E-A947-70E740481C1C}">
                <a14:useLocalDpi xmlns:a14="http://schemas.microsoft.com/office/drawing/2010/main" val="0"/>
              </a:ext>
            </a:extLst>
          </a:blip>
          <a:stretch>
            <a:fillRect/>
          </a:stretch>
        </p:blipFill>
        <p:spPr>
          <a:xfrm>
            <a:off x="8205746" y="9456"/>
            <a:ext cx="946205" cy="860112"/>
          </a:xfrm>
          <a:prstGeom prst="rect">
            <a:avLst/>
          </a:prstGeom>
          <a:effectLst>
            <a:softEdge rad="31750"/>
          </a:effectLst>
        </p:spPr>
      </p:pic>
    </p:spTree>
    <p:extLst>
      <p:ext uri="{BB962C8B-B14F-4D97-AF65-F5344CB8AC3E}">
        <p14:creationId xmlns:p14="http://schemas.microsoft.com/office/powerpoint/2010/main" val="333415502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44FCC4E7-C01A-DCAF-B698-EB5AA515DA72}"/>
              </a:ext>
            </a:extLst>
          </p:cNvPr>
          <p:cNvSpPr>
            <a:spLocks noChangeArrowheads="1"/>
          </p:cNvSpPr>
          <p:nvPr/>
        </p:nvSpPr>
        <p:spPr bwMode="auto">
          <a:xfrm>
            <a:off x="0" y="1447800"/>
            <a:ext cx="9144000" cy="3717171"/>
          </a:xfrm>
          <a:prstGeom prst="rect">
            <a:avLst/>
          </a:prstGeom>
          <a:noFill/>
          <a:ln w="9525">
            <a:noFill/>
            <a:miter lim="800000"/>
            <a:headEnd/>
            <a:tailEnd/>
          </a:ln>
          <a:effectLst/>
        </p:spPr>
        <p:txBody>
          <a:bodyPr wrap="square">
            <a:spAutoFit/>
          </a:bodyPr>
          <a:lstStyle/>
          <a:p>
            <a:pPr algn="ctr">
              <a:defRPr/>
            </a:pPr>
            <a:r>
              <a:rPr lang="en-US" sz="4800" b="1" dirty="0">
                <a:latin typeface="Californian FB" panose="0207040306080B030204" pitchFamily="18" charset="0"/>
                <a:cs typeface="Arial" panose="020B0604020202020204" pitchFamily="34" charset="0"/>
              </a:rPr>
              <a:t>Kentucky</a:t>
            </a:r>
          </a:p>
          <a:p>
            <a:pPr algn="ctr">
              <a:defRPr/>
            </a:pPr>
            <a:r>
              <a:rPr lang="en-US" sz="4800" b="1" dirty="0">
                <a:latin typeface="Californian FB" panose="0207040306080B030204" pitchFamily="18" charset="0"/>
                <a:cs typeface="Arial" panose="020B0604020202020204" pitchFamily="34" charset="0"/>
              </a:rPr>
              <a:t>Department of Veterans Affairs</a:t>
            </a:r>
          </a:p>
          <a:p>
            <a:pPr algn="ctr">
              <a:lnSpc>
                <a:spcPct val="150000"/>
              </a:lnSpc>
              <a:defRPr/>
            </a:pPr>
            <a:r>
              <a:rPr lang="en-US" sz="2400" dirty="0">
                <a:latin typeface="Californian FB" panose="0207040306080B030204" pitchFamily="18" charset="0"/>
                <a:cs typeface="Arial" panose="020B0604020202020204" pitchFamily="34" charset="0"/>
              </a:rPr>
              <a:t>Capital Planning Advisory Board Meeting</a:t>
            </a:r>
          </a:p>
          <a:p>
            <a:pPr algn="ctr">
              <a:lnSpc>
                <a:spcPct val="150000"/>
              </a:lnSpc>
              <a:defRPr/>
            </a:pPr>
            <a:r>
              <a:rPr lang="en-US" sz="2400" dirty="0">
                <a:latin typeface="Californian FB" panose="0207040306080B030204" pitchFamily="18" charset="0"/>
                <a:cs typeface="Arial" panose="020B0604020202020204" pitchFamily="34" charset="0"/>
              </a:rPr>
              <a:t>June 14, 2023</a:t>
            </a:r>
          </a:p>
          <a:p>
            <a:pPr algn="ctr">
              <a:lnSpc>
                <a:spcPct val="150000"/>
              </a:lnSpc>
              <a:defRPr/>
            </a:pPr>
            <a:r>
              <a:rPr lang="en-US" sz="2400" dirty="0">
                <a:latin typeface="Californian FB" panose="0207040306080B030204" pitchFamily="18" charset="0"/>
                <a:cs typeface="Arial" panose="020B0604020202020204" pitchFamily="34" charset="0"/>
              </a:rPr>
              <a:t>Commissioner Whitney P. Allen Jr.</a:t>
            </a:r>
          </a:p>
          <a:p>
            <a:pPr algn="ctr">
              <a:lnSpc>
                <a:spcPct val="150000"/>
              </a:lnSpc>
              <a:defRPr/>
            </a:pPr>
            <a:r>
              <a:rPr lang="en-US" sz="2400" dirty="0">
                <a:latin typeface="Californian FB" panose="0207040306080B030204" pitchFamily="18" charset="0"/>
                <a:cs typeface="Arial" panose="020B0604020202020204" pitchFamily="34" charset="0"/>
              </a:rPr>
              <a:t>Lieutenant Colonel, US Army (Ret)</a:t>
            </a:r>
          </a:p>
        </p:txBody>
      </p:sp>
    </p:spTree>
    <p:extLst>
      <p:ext uri="{BB962C8B-B14F-4D97-AF65-F5344CB8AC3E}">
        <p14:creationId xmlns:p14="http://schemas.microsoft.com/office/powerpoint/2010/main" val="2055392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309552" y="1162839"/>
            <a:ext cx="7053999" cy="567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prstClr val="black"/>
                </a:solidFill>
                <a:effectLst/>
                <a:latin typeface="Californian FB" panose="0207040306080B030204" pitchFamily="18" charset="0"/>
                <a:ea typeface="+mn-ea"/>
                <a:cs typeface="+mn-cs"/>
              </a:rPr>
              <a:t>THVC – Interior/ </a:t>
            </a:r>
            <a:r>
              <a:rPr lang="en-US" sz="3200" b="1" dirty="0">
                <a:solidFill>
                  <a:prstClr val="black"/>
                </a:solidFill>
                <a:latin typeface="Californian FB" panose="0207040306080B030204" pitchFamily="18" charset="0"/>
                <a:ea typeface="+mn-ea"/>
                <a:cs typeface="+mn-cs"/>
              </a:rPr>
              <a:t>Exterior Renovations </a:t>
            </a:r>
            <a:endParaRPr lang="en-US" sz="3200" b="1" kern="0"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104DAE4-C448-5136-961E-337EEA837891}"/>
              </a:ext>
            </a:extLst>
          </p:cNvPr>
          <p:cNvSpPr>
            <a:spLocks noGrp="1"/>
          </p:cNvSpPr>
          <p:nvPr>
            <p:ph type="sldNum" sz="quarter" idx="12"/>
          </p:nvPr>
        </p:nvSpPr>
        <p:spPr/>
        <p:txBody>
          <a:bodyPr/>
          <a:lstStyle/>
          <a:p>
            <a:fld id="{57DC035E-26C7-4A06-BA84-958ECD146E0E}" type="slidenum">
              <a:rPr lang="en-US" smtClean="0"/>
              <a:t>10</a:t>
            </a:fld>
            <a:endParaRPr lang="en-US" dirty="0"/>
          </a:p>
        </p:txBody>
      </p:sp>
      <p:sp>
        <p:nvSpPr>
          <p:cNvPr id="7" name="Content Placeholder 1">
            <a:extLst>
              <a:ext uri="{FF2B5EF4-FFF2-40B4-BE49-F238E27FC236}">
                <a16:creationId xmlns:a16="http://schemas.microsoft.com/office/drawing/2014/main" id="{84A7CB67-CADE-C895-4B29-D975E6D0E513}"/>
              </a:ext>
            </a:extLst>
          </p:cNvPr>
          <p:cNvSpPr>
            <a:spLocks noGrp="1"/>
          </p:cNvSpPr>
          <p:nvPr>
            <p:ph idx="1"/>
          </p:nvPr>
        </p:nvSpPr>
        <p:spPr>
          <a:xfrm>
            <a:off x="628650" y="1938755"/>
            <a:ext cx="8229600" cy="4525963"/>
          </a:xfrm>
        </p:spPr>
        <p:txBody>
          <a:bodyPr>
            <a:normAutofit/>
          </a:bodyPr>
          <a:lstStyle/>
          <a:p>
            <a:pPr marL="109728" indent="0">
              <a:buNone/>
            </a:pPr>
            <a:r>
              <a:rPr lang="en-US" b="1" dirty="0">
                <a:latin typeface="Californian FB" panose="0207040306080B030204" pitchFamily="18" charset="0"/>
              </a:rPr>
              <a:t>General Funds Request: $7.0M</a:t>
            </a:r>
          </a:p>
          <a:p>
            <a:pPr marL="109728" indent="0">
              <a:buNone/>
            </a:pPr>
            <a:r>
              <a:rPr lang="en-US" b="1" dirty="0">
                <a:latin typeface="Californian FB" panose="0207040306080B030204" pitchFamily="18" charset="0"/>
              </a:rPr>
              <a:t>Impact on operational budget: Yes</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Requesting a complete facility renovation, the project would include but not limited to window replacement, flooring, reception area, nurse’s stations, resident’s rooms and public restrooms. The facility has not had many major upgrade since original construction (30 yrs. old). </a:t>
            </a:r>
          </a:p>
          <a:p>
            <a:pPr marL="109728" indent="0">
              <a:buNone/>
            </a:pPr>
            <a:endParaRPr lang="en-US" b="1" dirty="0">
              <a:latin typeface="Californian FB" panose="0207040306080B030204" pitchFamily="18" charset="0"/>
            </a:endParaRPr>
          </a:p>
        </p:txBody>
      </p:sp>
    </p:spTree>
    <p:extLst>
      <p:ext uri="{BB962C8B-B14F-4D97-AF65-F5344CB8AC3E}">
        <p14:creationId xmlns:p14="http://schemas.microsoft.com/office/powerpoint/2010/main" val="226964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4711" y="1170361"/>
            <a:ext cx="7126705" cy="598282"/>
          </a:xfrm>
        </p:spPr>
        <p:txBody>
          <a:bodyPr>
            <a:noAutofit/>
          </a:bodyPr>
          <a:lstStyle/>
          <a:p>
            <a:pPr algn="ctr"/>
            <a:r>
              <a:rPr lang="en-US" sz="3200" b="1" dirty="0">
                <a:effectLst/>
                <a:latin typeface="Californian FB" panose="0207040306080B030204" pitchFamily="18" charset="0"/>
              </a:rPr>
              <a:t>KVCC – Columbarium Wall Expansion</a:t>
            </a:r>
            <a:endParaRPr lang="en-US" sz="3200" b="1"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F6998B4-7728-46F3-A9AF-B4CF38A4E660}"/>
              </a:ext>
            </a:extLst>
          </p:cNvPr>
          <p:cNvSpPr>
            <a:spLocks noGrp="1"/>
          </p:cNvSpPr>
          <p:nvPr>
            <p:ph type="sldNum" sz="quarter" idx="12"/>
          </p:nvPr>
        </p:nvSpPr>
        <p:spPr/>
        <p:txBody>
          <a:bodyPr/>
          <a:lstStyle/>
          <a:p>
            <a:fld id="{452DF748-360A-4360-A3AA-EAD87D28D67D}" type="slidenum">
              <a:rPr lang="en-US" smtClean="0"/>
              <a:t>11</a:t>
            </a:fld>
            <a:endParaRPr lang="en-US" dirty="0"/>
          </a:p>
        </p:txBody>
      </p:sp>
      <p:sp>
        <p:nvSpPr>
          <p:cNvPr id="5" name="Content Placeholder 2"/>
          <p:cNvSpPr txBox="1">
            <a:spLocks/>
          </p:cNvSpPr>
          <p:nvPr/>
        </p:nvSpPr>
        <p:spPr>
          <a:xfrm>
            <a:off x="1472293" y="2206229"/>
            <a:ext cx="6166757" cy="150852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242060" indent="-169442" defTabSz="302575">
              <a:spcBef>
                <a:spcPts val="265"/>
              </a:spcBef>
              <a:buClr>
                <a:srgbClr val="5B9BD5"/>
              </a:buClr>
            </a:pPr>
            <a:endParaRPr lang="en-US" sz="2100" dirty="0">
              <a:solidFill>
                <a:prstClr val="black"/>
              </a:solidFill>
              <a:latin typeface="Californian FB" pitchFamily="18" charset="0"/>
            </a:endParaRPr>
          </a:p>
        </p:txBody>
      </p:sp>
      <p:sp>
        <p:nvSpPr>
          <p:cNvPr id="8" name="Content Placeholder 1">
            <a:extLst>
              <a:ext uri="{FF2B5EF4-FFF2-40B4-BE49-F238E27FC236}">
                <a16:creationId xmlns:a16="http://schemas.microsoft.com/office/drawing/2014/main" id="{DF46B75B-6E41-63B7-9CF7-42E4C361E7C8}"/>
              </a:ext>
            </a:extLst>
          </p:cNvPr>
          <p:cNvSpPr>
            <a:spLocks noGrp="1"/>
          </p:cNvSpPr>
          <p:nvPr>
            <p:ph idx="1"/>
          </p:nvPr>
        </p:nvSpPr>
        <p:spPr>
          <a:xfrm>
            <a:off x="440871" y="2034005"/>
            <a:ext cx="8229600" cy="4525963"/>
          </a:xfrm>
        </p:spPr>
        <p:txBody>
          <a:bodyPr>
            <a:normAutofit/>
          </a:bodyPr>
          <a:lstStyle/>
          <a:p>
            <a:pPr marL="109728" indent="0">
              <a:buNone/>
            </a:pPr>
            <a:r>
              <a:rPr lang="en-US" b="1" dirty="0">
                <a:latin typeface="Californian FB" panose="0207040306080B030204" pitchFamily="18" charset="0"/>
              </a:rPr>
              <a:t>Federal Funds Request: $2.5M (Cost subject to adjustment)</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 the addition of 2 walls (320 niches accommodates 2 sets of cremains) to existing columbarium wall section and the addition of a third columbarium wall section (8 walls, 1,600 niches, accommodates 2 sets of cremains). </a:t>
            </a:r>
          </a:p>
          <a:p>
            <a:pPr marL="109728" indent="0">
              <a:buNone/>
            </a:pPr>
            <a:endParaRPr lang="en-US" b="1" dirty="0">
              <a:latin typeface="Californian FB" panose="0207040306080B030204" pitchFamily="18" charset="0"/>
            </a:endParaRPr>
          </a:p>
        </p:txBody>
      </p:sp>
    </p:spTree>
    <p:extLst>
      <p:ext uri="{BB962C8B-B14F-4D97-AF65-F5344CB8AC3E}">
        <p14:creationId xmlns:p14="http://schemas.microsoft.com/office/powerpoint/2010/main" val="168632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6690" y="1115539"/>
            <a:ext cx="7390639" cy="676069"/>
          </a:xfrm>
        </p:spPr>
        <p:txBody>
          <a:bodyPr>
            <a:noAutofit/>
          </a:bodyPr>
          <a:lstStyle/>
          <a:p>
            <a:pPr algn="ctr"/>
            <a:r>
              <a:rPr lang="en-US" sz="3200" b="1" dirty="0">
                <a:effectLst/>
                <a:latin typeface="Californian FB" panose="0207040306080B030204" pitchFamily="18" charset="0"/>
              </a:rPr>
              <a:t>KVCW – Columbarium Wall Expansion</a:t>
            </a:r>
            <a:endParaRPr lang="en-US" sz="3200" b="1"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F6998B4-7728-46F3-A9AF-B4CF38A4E660}"/>
              </a:ext>
            </a:extLst>
          </p:cNvPr>
          <p:cNvSpPr>
            <a:spLocks noGrp="1"/>
          </p:cNvSpPr>
          <p:nvPr>
            <p:ph type="sldNum" sz="quarter" idx="12"/>
          </p:nvPr>
        </p:nvSpPr>
        <p:spPr/>
        <p:txBody>
          <a:bodyPr/>
          <a:lstStyle/>
          <a:p>
            <a:fld id="{452DF748-360A-4360-A3AA-EAD87D28D67D}" type="slidenum">
              <a:rPr lang="en-US" smtClean="0"/>
              <a:t>12</a:t>
            </a:fld>
            <a:endParaRPr lang="en-US" dirty="0"/>
          </a:p>
        </p:txBody>
      </p:sp>
      <p:sp>
        <p:nvSpPr>
          <p:cNvPr id="5" name="Content Placeholder 2"/>
          <p:cNvSpPr txBox="1">
            <a:spLocks/>
          </p:cNvSpPr>
          <p:nvPr/>
        </p:nvSpPr>
        <p:spPr>
          <a:xfrm>
            <a:off x="1472293" y="2206229"/>
            <a:ext cx="6166757" cy="150852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242060" indent="-169442" defTabSz="302575">
              <a:spcBef>
                <a:spcPts val="265"/>
              </a:spcBef>
              <a:buClr>
                <a:srgbClr val="5B9BD5"/>
              </a:buClr>
            </a:pPr>
            <a:endParaRPr lang="en-US" sz="2100" dirty="0">
              <a:solidFill>
                <a:prstClr val="black"/>
              </a:solidFill>
              <a:latin typeface="Californian FB" pitchFamily="18" charset="0"/>
            </a:endParaRPr>
          </a:p>
        </p:txBody>
      </p:sp>
      <p:sp>
        <p:nvSpPr>
          <p:cNvPr id="8" name="Content Placeholder 1">
            <a:extLst>
              <a:ext uri="{FF2B5EF4-FFF2-40B4-BE49-F238E27FC236}">
                <a16:creationId xmlns:a16="http://schemas.microsoft.com/office/drawing/2014/main" id="{DF46B75B-6E41-63B7-9CF7-42E4C361E7C8}"/>
              </a:ext>
            </a:extLst>
          </p:cNvPr>
          <p:cNvSpPr>
            <a:spLocks noGrp="1"/>
          </p:cNvSpPr>
          <p:nvPr>
            <p:ph idx="1"/>
          </p:nvPr>
        </p:nvSpPr>
        <p:spPr>
          <a:xfrm>
            <a:off x="440871" y="2053055"/>
            <a:ext cx="8229600" cy="4525963"/>
          </a:xfrm>
        </p:spPr>
        <p:txBody>
          <a:bodyPr>
            <a:normAutofit/>
          </a:bodyPr>
          <a:lstStyle/>
          <a:p>
            <a:pPr marL="109728" indent="0">
              <a:buNone/>
            </a:pPr>
            <a:r>
              <a:rPr lang="en-US" b="1" dirty="0">
                <a:latin typeface="Californian FB" panose="0207040306080B030204" pitchFamily="18" charset="0"/>
              </a:rPr>
              <a:t>Federal Funds Request: $2.5M (Cost subject to adjustment)</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 the addition of a second columbarium wall section (6 walls, 1,080 niches, accommodates 2 sets of cremains).  </a:t>
            </a:r>
          </a:p>
        </p:txBody>
      </p:sp>
    </p:spTree>
    <p:extLst>
      <p:ext uri="{BB962C8B-B14F-4D97-AF65-F5344CB8AC3E}">
        <p14:creationId xmlns:p14="http://schemas.microsoft.com/office/powerpoint/2010/main" val="374504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56510" y="2986411"/>
            <a:ext cx="7230979" cy="584775"/>
          </a:xfrm>
          <a:prstGeom prst="rect">
            <a:avLst/>
          </a:prstGeom>
          <a:noFill/>
        </p:spPr>
        <p:txBody>
          <a:bodyPr wrap="square" rtlCol="0">
            <a:spAutoFit/>
          </a:bodyPr>
          <a:lstStyle/>
          <a:p>
            <a:pPr algn="ctr"/>
            <a:r>
              <a:rPr lang="en-US" sz="3200" b="1" dirty="0">
                <a:latin typeface="Californian FB" panose="0207040306080B030204" pitchFamily="18" charset="0"/>
              </a:rPr>
              <a:t>Questions/ Comments from CPA Board</a:t>
            </a:r>
          </a:p>
        </p:txBody>
      </p:sp>
      <p:sp>
        <p:nvSpPr>
          <p:cNvPr id="3" name="Slide Number Placeholder 2">
            <a:extLst>
              <a:ext uri="{FF2B5EF4-FFF2-40B4-BE49-F238E27FC236}">
                <a16:creationId xmlns:a16="http://schemas.microsoft.com/office/drawing/2014/main" id="{12080843-6033-46D8-02DB-B1DC831FDCCE}"/>
              </a:ext>
            </a:extLst>
          </p:cNvPr>
          <p:cNvSpPr>
            <a:spLocks noGrp="1"/>
          </p:cNvSpPr>
          <p:nvPr>
            <p:ph type="sldNum" sz="quarter" idx="12"/>
          </p:nvPr>
        </p:nvSpPr>
        <p:spPr/>
        <p:txBody>
          <a:bodyPr/>
          <a:lstStyle/>
          <a:p>
            <a:fld id="{452DF748-360A-4360-A3AA-EAD87D28D67D}" type="slidenum">
              <a:rPr lang="en-US" smtClean="0"/>
              <a:pPr/>
              <a:t>13</a:t>
            </a:fld>
            <a:endParaRPr lang="en-US" dirty="0"/>
          </a:p>
        </p:txBody>
      </p:sp>
    </p:spTree>
    <p:extLst>
      <p:ext uri="{BB962C8B-B14F-4D97-AF65-F5344CB8AC3E}">
        <p14:creationId xmlns:p14="http://schemas.microsoft.com/office/powerpoint/2010/main" val="78003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7048"/>
            <a:ext cx="9144000" cy="3703661"/>
          </a:xfrm>
        </p:spPr>
        <p:txBody>
          <a:bodyP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kumimoji="0" 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Kentucky</a:t>
            </a:r>
            <a:br>
              <a:rPr kumimoji="0" 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Department of Veterans Affairs</a:t>
            </a:r>
            <a:br>
              <a:rPr kumimoji="0" 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Capital Planning Advisory Board Meeting</a:t>
            </a:r>
            <a:b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June 14, 2023</a:t>
            </a:r>
            <a:b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Commissioner Whitney P. Allen Jr. </a:t>
            </a:r>
            <a:b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Lieutenant Colonel, US Army (Ret)</a:t>
            </a:r>
            <a:endParaRPr lang="en-US" sz="2400" b="1" u="sng"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931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1127AD3-E5DC-4ED3-AB2B-732C40893B1D}"/>
              </a:ext>
            </a:extLst>
          </p:cNvPr>
          <p:cNvSpPr>
            <a:spLocks noGrp="1"/>
          </p:cNvSpPr>
          <p:nvPr>
            <p:ph type="sldNum" sz="quarter" idx="12"/>
          </p:nvPr>
        </p:nvSpPr>
        <p:spPr/>
        <p:txBody>
          <a:bodyPr/>
          <a:lstStyle/>
          <a:p>
            <a:fld id="{452DF748-360A-4360-A3AA-EAD87D28D67D}" type="slidenum">
              <a:rPr lang="en-US" smtClean="0"/>
              <a:t>2</a:t>
            </a:fld>
            <a:endParaRPr lang="en-US" dirty="0"/>
          </a:p>
        </p:txBody>
      </p:sp>
      <p:sp>
        <p:nvSpPr>
          <p:cNvPr id="6" name="Title 1"/>
          <p:cNvSpPr txBox="1">
            <a:spLocks/>
          </p:cNvSpPr>
          <p:nvPr/>
        </p:nvSpPr>
        <p:spPr bwMode="auto">
          <a:xfrm>
            <a:off x="612648" y="1044585"/>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schemeClr val="tx1"/>
                </a:solidFill>
                <a:effectLst/>
                <a:latin typeface="Californian FB" panose="0207040306080B030204" pitchFamily="18" charset="0"/>
                <a:cs typeface="Arial" panose="020B0604020202020204" pitchFamily="34" charset="0"/>
              </a:rPr>
              <a:t>KDVA At-a-Glance</a:t>
            </a:r>
            <a:endParaRPr lang="en-US" sz="3200" b="1" kern="0" dirty="0">
              <a:solidFill>
                <a:schemeClr val="tx1"/>
              </a:solidFill>
              <a:latin typeface="Californian FB" panose="0207040306080B030204" pitchFamily="18" charset="0"/>
              <a:cs typeface="Arial" panose="020B0604020202020204" pitchFamily="34" charset="0"/>
            </a:endParaRPr>
          </a:p>
        </p:txBody>
      </p:sp>
      <p:sp>
        <p:nvSpPr>
          <p:cNvPr id="7" name="Content Placeholder 1">
            <a:extLst>
              <a:ext uri="{FF2B5EF4-FFF2-40B4-BE49-F238E27FC236}">
                <a16:creationId xmlns:a16="http://schemas.microsoft.com/office/drawing/2014/main" id="{C94375EB-A319-8B2F-0D09-92701549D550}"/>
              </a:ext>
            </a:extLst>
          </p:cNvPr>
          <p:cNvSpPr txBox="1">
            <a:spLocks/>
          </p:cNvSpPr>
          <p:nvPr/>
        </p:nvSpPr>
        <p:spPr>
          <a:xfrm>
            <a:off x="76200" y="2012257"/>
            <a:ext cx="8991600" cy="4233672"/>
          </a:xfrm>
          <a:prstGeom prst="rect">
            <a:avLst/>
          </a:prstGeom>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sz="2000" b="1" i="1" dirty="0">
                <a:solidFill>
                  <a:srgbClr val="333333"/>
                </a:solidFill>
                <a:effectLst/>
                <a:latin typeface="Californian FB" panose="0207040306080B030204" pitchFamily="18" charset="0"/>
                <a:cs typeface="Arial" panose="020B0604020202020204" pitchFamily="34" charset="0"/>
              </a:rPr>
              <a:t>Educate, Assist and Serve Veterans and Their Families to “Ensure” They Receive Benefits and Services under State and Federal Laws</a:t>
            </a:r>
          </a:p>
          <a:p>
            <a:pPr marL="109728" indent="0" algn="ctr">
              <a:buFont typeface="Wingdings 3"/>
              <a:buNone/>
            </a:pPr>
            <a:endParaRPr lang="en-US" sz="1800" i="1" dirty="0">
              <a:latin typeface="Californian FB" panose="0207040306080B030204" pitchFamily="18" charset="0"/>
              <a:cs typeface="Arial" panose="020B0604020202020204" pitchFamily="34" charset="0"/>
            </a:endParaRPr>
          </a:p>
          <a:p>
            <a:pPr lvl="1">
              <a:buClrTx/>
              <a:buFont typeface="Wingdings" panose="05000000000000000000" pitchFamily="2" charset="2"/>
              <a:buChar char="q"/>
            </a:pPr>
            <a:r>
              <a:rPr lang="en-US" sz="1600" i="1" dirty="0">
                <a:latin typeface="Californian FB" panose="0207040306080B030204" pitchFamily="18" charset="0"/>
                <a:cs typeface="Arial" panose="020B0604020202020204" pitchFamily="34" charset="0"/>
              </a:rPr>
              <a:t>“Serves Kentucky’s veterans by fostering independence, preserving dignity and providing compassionate care.”</a:t>
            </a:r>
          </a:p>
          <a:p>
            <a:pPr lvl="2">
              <a:buClrTx/>
              <a:buFont typeface="Wingdings" panose="05000000000000000000" pitchFamily="2" charset="2"/>
              <a:buChar char="Ø"/>
            </a:pPr>
            <a:r>
              <a:rPr lang="en-US" sz="1600" u="sng" dirty="0">
                <a:latin typeface="Californian FB" panose="0207040306080B030204" pitchFamily="18" charset="0"/>
                <a:cs typeface="Arial" panose="020B0604020202020204" pitchFamily="34" charset="0"/>
              </a:rPr>
              <a:t>Nursing Centers</a:t>
            </a:r>
            <a:r>
              <a:rPr lang="en-US" sz="1600" dirty="0">
                <a:latin typeface="Californian FB" panose="0207040306080B030204" pitchFamily="18" charset="0"/>
                <a:cs typeface="Arial" panose="020B0604020202020204" pitchFamily="34" charset="0"/>
              </a:rPr>
              <a:t>: manages Kentucky’s five state veterans’ nursing homes which serve the long-term nursing care needs of Kentucky’s elderly veteran population, one center under construction</a:t>
            </a:r>
          </a:p>
          <a:p>
            <a:pPr lvl="2">
              <a:buFont typeface="Wingdings" panose="05000000000000000000" pitchFamily="2" charset="2"/>
              <a:buChar char="q"/>
            </a:pPr>
            <a:endParaRPr lang="en-US" sz="1600" dirty="0">
              <a:latin typeface="Californian FB" panose="0207040306080B030204" pitchFamily="18" charset="0"/>
              <a:cs typeface="Arial" panose="020B0604020202020204" pitchFamily="34" charset="0"/>
            </a:endParaRPr>
          </a:p>
          <a:p>
            <a:pPr lvl="1">
              <a:buClrTx/>
              <a:buFont typeface="Wingdings" panose="05000000000000000000" pitchFamily="2" charset="2"/>
              <a:buChar char="q"/>
            </a:pPr>
            <a:r>
              <a:rPr lang="en-US" sz="1600" i="1" dirty="0">
                <a:latin typeface="Californian FB" panose="0207040306080B030204" pitchFamily="18" charset="0"/>
                <a:cs typeface="Arial" panose="020B0604020202020204" pitchFamily="34" charset="0"/>
              </a:rPr>
              <a:t>“Ensures dignified internment for veterans in a sacred space that stands as a tribute to their service.”</a:t>
            </a:r>
          </a:p>
          <a:p>
            <a:pPr lvl="2">
              <a:buClrTx/>
              <a:buFont typeface="Wingdings" panose="05000000000000000000" pitchFamily="2" charset="2"/>
              <a:buChar char="Ø"/>
            </a:pPr>
            <a:r>
              <a:rPr lang="en-US" sz="1600" u="sng" dirty="0">
                <a:latin typeface="Californian FB" panose="0207040306080B030204" pitchFamily="18" charset="0"/>
                <a:cs typeface="Arial" panose="020B0604020202020204" pitchFamily="34" charset="0"/>
              </a:rPr>
              <a:t>Cemeteries</a:t>
            </a:r>
            <a:r>
              <a:rPr lang="en-US" sz="1600" dirty="0">
                <a:latin typeface="Californian FB" panose="0207040306080B030204" pitchFamily="18" charset="0"/>
                <a:cs typeface="Arial" panose="020B0604020202020204" pitchFamily="34" charset="0"/>
              </a:rPr>
              <a:t>: maintains Kentucky’s five state veterans’ cemeteries</a:t>
            </a:r>
          </a:p>
          <a:p>
            <a:pPr lvl="2">
              <a:buFont typeface="Wingdings" panose="05000000000000000000" pitchFamily="2" charset="2"/>
              <a:buChar char="q"/>
            </a:pPr>
            <a:endParaRPr lang="en-US" sz="1600" dirty="0">
              <a:latin typeface="Californian FB" panose="0207040306080B030204" pitchFamily="18" charset="0"/>
              <a:cs typeface="Arial" panose="020B0604020202020204" pitchFamily="34" charset="0"/>
            </a:endParaRPr>
          </a:p>
          <a:p>
            <a:pPr lvl="1">
              <a:buClrTx/>
              <a:buFont typeface="Wingdings" panose="05000000000000000000" pitchFamily="2" charset="2"/>
              <a:buChar char="q"/>
            </a:pPr>
            <a:r>
              <a:rPr lang="en-US" sz="1600" i="1" dirty="0">
                <a:latin typeface="Californian FB" panose="0207040306080B030204" pitchFamily="18" charset="0"/>
                <a:cs typeface="Arial" panose="020B0604020202020204" pitchFamily="34" charset="0"/>
              </a:rPr>
              <a:t>“Provides professional help free of charge to veterans.”</a:t>
            </a:r>
          </a:p>
          <a:p>
            <a:pPr lvl="2">
              <a:buClrTx/>
              <a:buFont typeface="Wingdings" panose="05000000000000000000" pitchFamily="2" charset="2"/>
              <a:buChar char="Ø"/>
            </a:pPr>
            <a:r>
              <a:rPr lang="en-US" sz="1600" u="sng" dirty="0">
                <a:latin typeface="Californian FB" panose="0207040306080B030204" pitchFamily="18" charset="0"/>
                <a:cs typeface="Arial" panose="020B0604020202020204" pitchFamily="34" charset="0"/>
              </a:rPr>
              <a:t>Benefits</a:t>
            </a:r>
            <a:r>
              <a:rPr lang="en-US" sz="1600" dirty="0">
                <a:latin typeface="Californian FB" panose="0207040306080B030204" pitchFamily="18" charset="0"/>
                <a:cs typeface="Arial" panose="020B0604020202020204" pitchFamily="34" charset="0"/>
              </a:rPr>
              <a:t>: assists Kentucky veterans and their families in applying for federal, state, and local veterans’ benefits</a:t>
            </a:r>
          </a:p>
          <a:p>
            <a:pPr lvl="2">
              <a:buClrTx/>
              <a:buFont typeface="Wingdings" panose="05000000000000000000" pitchFamily="2" charset="2"/>
              <a:buChar char="Ø"/>
            </a:pPr>
            <a:r>
              <a:rPr lang="en-US" sz="1600" u="sng" dirty="0">
                <a:latin typeface="Californian FB" panose="0207040306080B030204" pitchFamily="18" charset="0"/>
                <a:cs typeface="Arial" panose="020B0604020202020204" pitchFamily="34" charset="0"/>
              </a:rPr>
              <a:t>Homeless Veterans Program</a:t>
            </a:r>
            <a:r>
              <a:rPr lang="en-US" sz="1600" dirty="0">
                <a:latin typeface="Californian FB" panose="0207040306080B030204" pitchFamily="18" charset="0"/>
                <a:cs typeface="Arial" panose="020B0604020202020204" pitchFamily="34" charset="0"/>
              </a:rPr>
              <a:t>: aids veterans who are homeless or who are at risk of becoming homeless</a:t>
            </a:r>
          </a:p>
          <a:p>
            <a:pPr lvl="2">
              <a:buClrTx/>
              <a:buFont typeface="Wingdings" panose="05000000000000000000" pitchFamily="2" charset="2"/>
              <a:buChar char="Ø"/>
            </a:pPr>
            <a:r>
              <a:rPr lang="en-US" sz="1600" u="sng" dirty="0">
                <a:latin typeface="Californian FB" panose="0207040306080B030204" pitchFamily="18" charset="0"/>
                <a:cs typeface="Arial" panose="020B0604020202020204" pitchFamily="34" charset="0"/>
              </a:rPr>
              <a:t>Women Veterans Program</a:t>
            </a:r>
            <a:r>
              <a:rPr lang="en-US" sz="1600" dirty="0">
                <a:latin typeface="Californian FB" panose="0207040306080B030204" pitchFamily="18" charset="0"/>
                <a:cs typeface="Arial" panose="020B0604020202020204" pitchFamily="34" charset="0"/>
              </a:rPr>
              <a:t>: provides advocacy and outreach for women veterans’ programs and issues and encourages and supports recognition of women veterans’ service</a:t>
            </a:r>
          </a:p>
          <a:p>
            <a:pPr lvl="2">
              <a:buClrTx/>
              <a:buFont typeface="Wingdings" panose="05000000000000000000" pitchFamily="2" charset="2"/>
              <a:buChar char="Ø"/>
            </a:pPr>
            <a:r>
              <a:rPr lang="en-US" sz="1600" u="sng" dirty="0" err="1">
                <a:latin typeface="Californian FB" panose="0207040306080B030204" pitchFamily="18" charset="0"/>
                <a:cs typeface="Arial" panose="020B0604020202020204" pitchFamily="34" charset="0"/>
              </a:rPr>
              <a:t>KyVETS</a:t>
            </a:r>
            <a:r>
              <a:rPr lang="en-US" sz="1600" u="sng" dirty="0">
                <a:latin typeface="Californian FB" panose="0207040306080B030204" pitchFamily="18" charset="0"/>
                <a:cs typeface="Arial" panose="020B0604020202020204" pitchFamily="34" charset="0"/>
              </a:rPr>
              <a:t> Program:</a:t>
            </a:r>
            <a:r>
              <a:rPr lang="en-US" sz="1600" dirty="0">
                <a:latin typeface="Californian FB" panose="0207040306080B030204" pitchFamily="18" charset="0"/>
                <a:cs typeface="Arial" panose="020B0604020202020204" pitchFamily="34" charset="0"/>
              </a:rPr>
              <a:t> provides resources and support to assist veterans in obtaining gainful employment and training services</a:t>
            </a:r>
          </a:p>
          <a:p>
            <a:pPr lvl="2">
              <a:buFont typeface="Arial" panose="020B0604020202020204" pitchFamily="34" charset="0"/>
              <a:buChar char="•"/>
            </a:pPr>
            <a:endParaRPr lang="en-US" sz="1400" dirty="0">
              <a:latin typeface="Californian FB" panose="0207040306080B030204" pitchFamily="18" charset="0"/>
              <a:cs typeface="Arial" panose="020B0604020202020204" pitchFamily="34" charset="0"/>
            </a:endParaRPr>
          </a:p>
        </p:txBody>
      </p:sp>
    </p:spTree>
    <p:extLst>
      <p:ext uri="{BB962C8B-B14F-4D97-AF65-F5344CB8AC3E}">
        <p14:creationId xmlns:p14="http://schemas.microsoft.com/office/powerpoint/2010/main" val="167651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BF56AD-4B62-4D2B-831A-87A0977DB524}"/>
              </a:ext>
            </a:extLst>
          </p:cNvPr>
          <p:cNvSpPr>
            <a:spLocks noGrp="1"/>
          </p:cNvSpPr>
          <p:nvPr>
            <p:ph type="sldNum" sz="quarter" idx="12"/>
          </p:nvPr>
        </p:nvSpPr>
        <p:spPr/>
        <p:txBody>
          <a:bodyPr/>
          <a:lstStyle/>
          <a:p>
            <a:fld id="{452DF748-360A-4360-A3AA-EAD87D28D67D}" type="slidenum">
              <a:rPr lang="en-US" smtClean="0"/>
              <a:pPr/>
              <a:t>3</a:t>
            </a:fld>
            <a:endParaRPr lang="en-US" dirty="0"/>
          </a:p>
        </p:txBody>
      </p:sp>
      <p:sp>
        <p:nvSpPr>
          <p:cNvPr id="6" name="Title 1">
            <a:extLst>
              <a:ext uri="{FF2B5EF4-FFF2-40B4-BE49-F238E27FC236}">
                <a16:creationId xmlns:a16="http://schemas.microsoft.com/office/drawing/2014/main" id="{39E3AAF7-91A0-EBBD-D43C-DE9FD5396B0A}"/>
              </a:ext>
            </a:extLst>
          </p:cNvPr>
          <p:cNvSpPr txBox="1">
            <a:spLocks/>
          </p:cNvSpPr>
          <p:nvPr/>
        </p:nvSpPr>
        <p:spPr bwMode="auto">
          <a:xfrm>
            <a:off x="219075" y="1125981"/>
            <a:ext cx="8924925" cy="634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schemeClr val="tx1"/>
                </a:solidFill>
                <a:effectLst/>
                <a:latin typeface="Californian FB" panose="0207040306080B030204" pitchFamily="18" charset="0"/>
                <a:cs typeface="Arial" panose="020B0604020202020204" pitchFamily="34" charset="0"/>
              </a:rPr>
              <a:t>KDVA Capital Projects 2024-2026</a:t>
            </a:r>
            <a:endParaRPr lang="en-US" sz="3200" b="1" kern="0" dirty="0">
              <a:solidFill>
                <a:schemeClr val="tx1"/>
              </a:solidFill>
              <a:latin typeface="Californian FB" panose="0207040306080B030204" pitchFamily="18" charset="0"/>
              <a:cs typeface="Arial" panose="020B0604020202020204" pitchFamily="34" charset="0"/>
            </a:endParaRPr>
          </a:p>
        </p:txBody>
      </p:sp>
      <p:sp>
        <p:nvSpPr>
          <p:cNvPr id="3" name="Content Placeholder 1">
            <a:extLst>
              <a:ext uri="{FF2B5EF4-FFF2-40B4-BE49-F238E27FC236}">
                <a16:creationId xmlns:a16="http://schemas.microsoft.com/office/drawing/2014/main" id="{AEACC88A-7C46-2596-645D-6E429E582E0C}"/>
              </a:ext>
            </a:extLst>
          </p:cNvPr>
          <p:cNvSpPr txBox="1">
            <a:spLocks/>
          </p:cNvSpPr>
          <p:nvPr/>
        </p:nvSpPr>
        <p:spPr>
          <a:xfrm>
            <a:off x="419101" y="1995488"/>
            <a:ext cx="8334374" cy="4525963"/>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sz="1800" b="1" dirty="0">
                <a:latin typeface="Californian FB" panose="0207040306080B030204" pitchFamily="18" charset="0"/>
                <a:cs typeface="Arial" panose="020B0604020202020204" pitchFamily="34" charset="0"/>
              </a:rPr>
              <a:t>KDVA request $29M in General and Federal Funds for Biennial-budget years 2024-26.</a:t>
            </a:r>
          </a:p>
          <a:p>
            <a:pPr marL="109728" indent="0" algn="ctr">
              <a:buFont typeface="Wingdings 3"/>
              <a:buNone/>
            </a:pPr>
            <a:endParaRPr lang="en-US" sz="1800" b="1" dirty="0">
              <a:latin typeface="Californian FB" panose="0207040306080B030204" pitchFamily="18" charset="0"/>
              <a:cs typeface="Arial" panose="020B0604020202020204" pitchFamily="34" charset="0"/>
            </a:endParaRPr>
          </a:p>
          <a:p>
            <a:pPr marL="109728" indent="0" algn="ctr">
              <a:buFont typeface="Wingdings 3"/>
              <a:buNone/>
            </a:pPr>
            <a:r>
              <a:rPr lang="en-US" sz="1800" b="1" dirty="0">
                <a:latin typeface="Californian FB" panose="0207040306080B030204" pitchFamily="18" charset="0"/>
                <a:cs typeface="Arial" panose="020B0604020202020204" pitchFamily="34" charset="0"/>
              </a:rPr>
              <a:t>General Funds Request: $24.0M</a:t>
            </a:r>
          </a:p>
          <a:p>
            <a:pPr marL="109728" indent="0" algn="ctr">
              <a:buFont typeface="Wingdings 3"/>
              <a:buNone/>
            </a:pPr>
            <a:r>
              <a:rPr lang="en-US" sz="1800" b="1" dirty="0">
                <a:latin typeface="Californian FB" panose="0207040306080B030204" pitchFamily="18" charset="0"/>
                <a:cs typeface="Arial" panose="020B0604020202020204" pitchFamily="34" charset="0"/>
              </a:rPr>
              <a:t>Federal Funds Request: $5.0M</a:t>
            </a:r>
          </a:p>
          <a:p>
            <a:pPr marL="109728" indent="0" algn="ctr">
              <a:buFont typeface="Wingdings 3"/>
              <a:buNone/>
            </a:pPr>
            <a:r>
              <a:rPr lang="en-US" sz="1800" b="1" dirty="0">
                <a:latin typeface="Californian FB" panose="0207040306080B030204" pitchFamily="18" charset="0"/>
                <a:cs typeface="Arial" panose="020B0604020202020204" pitchFamily="34" charset="0"/>
              </a:rPr>
              <a:t>Total Request:  $29.0M</a:t>
            </a:r>
          </a:p>
          <a:p>
            <a:pPr marL="109728" indent="0" algn="ctr">
              <a:buFont typeface="Wingdings 3"/>
              <a:buNone/>
            </a:pPr>
            <a:r>
              <a:rPr lang="en-US" sz="1100" b="1" dirty="0">
                <a:latin typeface="Californian FB" panose="0207040306080B030204" pitchFamily="18" charset="0"/>
                <a:cs typeface="Arial" panose="020B0604020202020204" pitchFamily="34" charset="0"/>
              </a:rPr>
              <a:t>(M = Millions Dollars)</a:t>
            </a:r>
          </a:p>
          <a:p>
            <a:pPr marL="109728" indent="0">
              <a:buClrTx/>
              <a:buNone/>
            </a:pPr>
            <a:endParaRPr lang="en-US" sz="1800" dirty="0">
              <a:latin typeface="Californian FB" panose="0207040306080B030204" pitchFamily="18" charset="0"/>
              <a:cs typeface="Arial" panose="020B0604020202020204" pitchFamily="34" charset="0"/>
            </a:endParaRP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Radcliff Veterans Center – HVAC Replacement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Maintenance Pool – KDVA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Western Kentucky Veterans Center – Fire System Replacement</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Eastern Kentucky Veterans Center – Roof Replacement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Thompson-Hood Veterans Center – Exterior Light Replacement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Western Kentucky Veterans Center – Roof Replacement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Thompson-Hood Veterans Center – Interior/ Exterior Renovations</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Kentucky Veterans Cemetery Central – Columbarium Wall Expansion	</a:t>
            </a:r>
          </a:p>
          <a:p>
            <a:pPr>
              <a:buClrTx/>
              <a:buFont typeface="Wingdings" panose="05000000000000000000" pitchFamily="2" charset="2"/>
              <a:buChar char="q"/>
            </a:pPr>
            <a:r>
              <a:rPr lang="en-US" sz="1800" dirty="0">
                <a:latin typeface="Californian FB" panose="0207040306080B030204" pitchFamily="18" charset="0"/>
                <a:cs typeface="Arial" panose="020B0604020202020204" pitchFamily="34" charset="0"/>
              </a:rPr>
              <a:t>Kentucky Veterans Cemetery West – Columbarium Wall Expansion		</a:t>
            </a:r>
          </a:p>
          <a:p>
            <a:pPr algn="ctr">
              <a:buClrTx/>
              <a:buFont typeface="Wingdings" panose="05000000000000000000" pitchFamily="2" charset="2"/>
              <a:buChar char="q"/>
            </a:pPr>
            <a:endParaRPr lang="en-US" sz="1800" dirty="0">
              <a:solidFill>
                <a:srgbClr val="FF0000"/>
              </a:solidFill>
              <a:latin typeface="Californian FB" panose="0207040306080B030204" pitchFamily="18" charset="0"/>
              <a:cs typeface="Arial" panose="020B0604020202020204" pitchFamily="34" charset="0"/>
            </a:endParaRPr>
          </a:p>
        </p:txBody>
      </p:sp>
    </p:spTree>
    <p:extLst>
      <p:ext uri="{BB962C8B-B14F-4D97-AF65-F5344CB8AC3E}">
        <p14:creationId xmlns:p14="http://schemas.microsoft.com/office/powerpoint/2010/main" val="209304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C17C06-65D8-48D2-9D5C-6CF92079E7F1}"/>
              </a:ext>
            </a:extLst>
          </p:cNvPr>
          <p:cNvSpPr>
            <a:spLocks noGrp="1"/>
          </p:cNvSpPr>
          <p:nvPr>
            <p:ph type="sldNum" sz="quarter" idx="12"/>
          </p:nvPr>
        </p:nvSpPr>
        <p:spPr/>
        <p:txBody>
          <a:bodyPr/>
          <a:lstStyle/>
          <a:p>
            <a:fld id="{452DF748-360A-4360-A3AA-EAD87D28D67D}" type="slidenum">
              <a:rPr lang="en-US" smtClean="0"/>
              <a:t>4</a:t>
            </a:fld>
            <a:endParaRPr lang="en-US" dirty="0"/>
          </a:p>
        </p:txBody>
      </p:sp>
      <p:sp>
        <p:nvSpPr>
          <p:cNvPr id="6" name="Title 1"/>
          <p:cNvSpPr txBox="1">
            <a:spLocks/>
          </p:cNvSpPr>
          <p:nvPr/>
        </p:nvSpPr>
        <p:spPr bwMode="auto">
          <a:xfrm>
            <a:off x="1300373" y="982286"/>
            <a:ext cx="7130716"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schemeClr val="tx1"/>
                </a:solidFill>
                <a:effectLst/>
                <a:latin typeface="Californian FB" panose="0207040306080B030204" pitchFamily="18" charset="0"/>
                <a:cs typeface="Arial" panose="020B0604020202020204" pitchFamily="34" charset="0"/>
              </a:rPr>
              <a:t>RVC –HVAC System Replacement</a:t>
            </a:r>
            <a:endParaRPr lang="en-US" sz="3200" b="1" kern="0" dirty="0">
              <a:solidFill>
                <a:schemeClr val="tx1"/>
              </a:solidFill>
              <a:latin typeface="Californian FB" panose="0207040306080B030204" pitchFamily="18" charset="0"/>
              <a:cs typeface="Arial" panose="020B0604020202020204" pitchFamily="34" charset="0"/>
            </a:endParaRPr>
          </a:p>
        </p:txBody>
      </p:sp>
      <p:sp>
        <p:nvSpPr>
          <p:cNvPr id="7" name="Content Placeholder 1">
            <a:extLst>
              <a:ext uri="{FF2B5EF4-FFF2-40B4-BE49-F238E27FC236}">
                <a16:creationId xmlns:a16="http://schemas.microsoft.com/office/drawing/2014/main" id="{D02D895D-B981-0B93-828A-3585D4B6C94C}"/>
              </a:ext>
            </a:extLst>
          </p:cNvPr>
          <p:cNvSpPr>
            <a:spLocks noGrp="1"/>
          </p:cNvSpPr>
          <p:nvPr>
            <p:ph idx="1"/>
          </p:nvPr>
        </p:nvSpPr>
        <p:spPr>
          <a:xfrm>
            <a:off x="457200" y="1855578"/>
            <a:ext cx="8229600" cy="4525963"/>
          </a:xfrm>
        </p:spPr>
        <p:txBody>
          <a:bodyPr>
            <a:noAutofit/>
          </a:bodyPr>
          <a:lstStyle/>
          <a:p>
            <a:pPr marL="109728" indent="0">
              <a:buNone/>
            </a:pPr>
            <a:r>
              <a:rPr lang="en-US" b="1" dirty="0">
                <a:latin typeface="Californian FB" panose="0207040306080B030204" pitchFamily="18" charset="0"/>
                <a:cs typeface="Arial" panose="020B0604020202020204" pitchFamily="34" charset="0"/>
              </a:rPr>
              <a:t>General Funds Request: $9.0M</a:t>
            </a:r>
          </a:p>
          <a:p>
            <a:pPr marL="109728" indent="0">
              <a:buNone/>
            </a:pPr>
            <a:r>
              <a:rPr lang="en-US" b="1" dirty="0">
                <a:latin typeface="Californian FB" panose="0207040306080B030204" pitchFamily="18" charset="0"/>
                <a:cs typeface="Arial" panose="020B0604020202020204" pitchFamily="34" charset="0"/>
              </a:rPr>
              <a:t>Impact on operational budget: Yes</a:t>
            </a:r>
          </a:p>
          <a:p>
            <a:pPr marL="109728" indent="0">
              <a:buNone/>
            </a:pPr>
            <a:endParaRPr lang="en-US" b="1" dirty="0">
              <a:latin typeface="Californian FB" panose="0207040306080B030204" pitchFamily="18" charset="0"/>
              <a:cs typeface="Arial" panose="020B0604020202020204" pitchFamily="34" charset="0"/>
            </a:endParaRPr>
          </a:p>
          <a:p>
            <a:pPr marL="109728" indent="0">
              <a:buNone/>
            </a:pPr>
            <a:r>
              <a:rPr lang="en-US" b="1" dirty="0">
                <a:latin typeface="Californian FB" panose="0207040306080B030204" pitchFamily="18" charset="0"/>
                <a:cs typeface="Arial" panose="020B0604020202020204" pitchFamily="34" charset="0"/>
              </a:rPr>
              <a:t>Request funds to replace current HVAC due to excessive frequency and scale of system failures, operational inefficiencies and maintenance cost.  </a:t>
            </a:r>
          </a:p>
        </p:txBody>
      </p:sp>
    </p:spTree>
    <p:extLst>
      <p:ext uri="{BB962C8B-B14F-4D97-AF65-F5344CB8AC3E}">
        <p14:creationId xmlns:p14="http://schemas.microsoft.com/office/powerpoint/2010/main" val="146960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C17C06-65D8-48D2-9D5C-6CF92079E7F1}"/>
              </a:ext>
            </a:extLst>
          </p:cNvPr>
          <p:cNvSpPr>
            <a:spLocks noGrp="1"/>
          </p:cNvSpPr>
          <p:nvPr>
            <p:ph type="sldNum" sz="quarter" idx="12"/>
          </p:nvPr>
        </p:nvSpPr>
        <p:spPr/>
        <p:txBody>
          <a:bodyPr/>
          <a:lstStyle/>
          <a:p>
            <a:fld id="{452DF748-360A-4360-A3AA-EAD87D28D67D}" type="slidenum">
              <a:rPr lang="en-US" smtClean="0"/>
              <a:t>5</a:t>
            </a:fld>
            <a:endParaRPr lang="en-US" dirty="0"/>
          </a:p>
        </p:txBody>
      </p:sp>
      <p:sp>
        <p:nvSpPr>
          <p:cNvPr id="6" name="Title 1"/>
          <p:cNvSpPr txBox="1">
            <a:spLocks/>
          </p:cNvSpPr>
          <p:nvPr/>
        </p:nvSpPr>
        <p:spPr bwMode="auto">
          <a:xfrm>
            <a:off x="1300373" y="966244"/>
            <a:ext cx="7130716"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schemeClr val="tx1"/>
                </a:solidFill>
                <a:effectLst/>
                <a:latin typeface="Californian FB" panose="0207040306080B030204" pitchFamily="18" charset="0"/>
                <a:cs typeface="Arial" panose="020B0604020202020204" pitchFamily="34" charset="0"/>
              </a:rPr>
              <a:t>Maintenance Pool KDVA</a:t>
            </a:r>
            <a:endParaRPr lang="en-US" sz="3200" b="1" kern="0" dirty="0">
              <a:solidFill>
                <a:schemeClr val="tx1"/>
              </a:solidFill>
              <a:latin typeface="Californian FB" panose="0207040306080B030204" pitchFamily="18" charset="0"/>
              <a:cs typeface="Arial" panose="020B0604020202020204" pitchFamily="34" charset="0"/>
            </a:endParaRPr>
          </a:p>
        </p:txBody>
      </p:sp>
      <p:sp>
        <p:nvSpPr>
          <p:cNvPr id="7" name="Content Placeholder 1">
            <a:extLst>
              <a:ext uri="{FF2B5EF4-FFF2-40B4-BE49-F238E27FC236}">
                <a16:creationId xmlns:a16="http://schemas.microsoft.com/office/drawing/2014/main" id="{D02D895D-B981-0B93-828A-3585D4B6C94C}"/>
              </a:ext>
            </a:extLst>
          </p:cNvPr>
          <p:cNvSpPr>
            <a:spLocks noGrp="1"/>
          </p:cNvSpPr>
          <p:nvPr>
            <p:ph idx="1"/>
          </p:nvPr>
        </p:nvSpPr>
        <p:spPr>
          <a:xfrm>
            <a:off x="457200" y="1839536"/>
            <a:ext cx="8229600" cy="4525963"/>
          </a:xfrm>
        </p:spPr>
        <p:txBody>
          <a:bodyPr>
            <a:noAutofit/>
          </a:bodyPr>
          <a:lstStyle/>
          <a:p>
            <a:pPr marL="109728" indent="0">
              <a:buNone/>
            </a:pPr>
            <a:r>
              <a:rPr lang="en-US" b="1" dirty="0">
                <a:latin typeface="Californian FB" panose="0207040306080B030204" pitchFamily="18" charset="0"/>
                <a:cs typeface="Arial" panose="020B0604020202020204" pitchFamily="34" charset="0"/>
              </a:rPr>
              <a:t>General Funds Request: $2.0M</a:t>
            </a:r>
          </a:p>
          <a:p>
            <a:pPr marL="109728" indent="0">
              <a:buNone/>
            </a:pPr>
            <a:r>
              <a:rPr lang="en-US" b="1" dirty="0">
                <a:latin typeface="Californian FB" panose="0207040306080B030204" pitchFamily="18" charset="0"/>
                <a:cs typeface="Arial" panose="020B0604020202020204" pitchFamily="34" charset="0"/>
              </a:rPr>
              <a:t>Impact on operational budget: Yes</a:t>
            </a:r>
          </a:p>
          <a:p>
            <a:pPr marL="109728" indent="0">
              <a:buNone/>
            </a:pPr>
            <a:endParaRPr lang="en-US" b="1" dirty="0">
              <a:latin typeface="Californian FB" panose="0207040306080B030204" pitchFamily="18" charset="0"/>
              <a:cs typeface="Arial" panose="020B0604020202020204" pitchFamily="34" charset="0"/>
            </a:endParaRPr>
          </a:p>
          <a:p>
            <a:pPr marL="109728" indent="0">
              <a:buNone/>
            </a:pPr>
            <a:r>
              <a:rPr lang="en-US" b="1" dirty="0">
                <a:latin typeface="Californian FB" panose="0207040306080B030204" pitchFamily="18" charset="0"/>
                <a:cs typeface="Arial" panose="020B0604020202020204" pitchFamily="34" charset="0"/>
              </a:rPr>
              <a:t>Request maintenance funds to support 24/7 operations of four (4) veterans centers and five (5) state cemeteries.  Maintenance funds are used for building/ground maintenance, and repairs and replacement of equipment.  </a:t>
            </a:r>
          </a:p>
        </p:txBody>
      </p:sp>
    </p:spTree>
    <p:extLst>
      <p:ext uri="{BB962C8B-B14F-4D97-AF65-F5344CB8AC3E}">
        <p14:creationId xmlns:p14="http://schemas.microsoft.com/office/powerpoint/2010/main" val="167552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309552" y="1134263"/>
            <a:ext cx="7053999" cy="55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prstClr val="black"/>
                </a:solidFill>
                <a:effectLst/>
                <a:latin typeface="Californian FB" panose="0207040306080B030204" pitchFamily="18" charset="0"/>
                <a:ea typeface="+mn-ea"/>
                <a:cs typeface="+mn-cs"/>
              </a:rPr>
              <a:t>WKVC – Fire System Replacement</a:t>
            </a:r>
            <a:endParaRPr lang="en-US" sz="3200" b="1" kern="0"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104DAE4-C448-5136-961E-337EEA837891}"/>
              </a:ext>
            </a:extLst>
          </p:cNvPr>
          <p:cNvSpPr>
            <a:spLocks noGrp="1"/>
          </p:cNvSpPr>
          <p:nvPr>
            <p:ph type="sldNum" sz="quarter" idx="12"/>
          </p:nvPr>
        </p:nvSpPr>
        <p:spPr/>
        <p:txBody>
          <a:bodyPr/>
          <a:lstStyle/>
          <a:p>
            <a:fld id="{57DC035E-26C7-4A06-BA84-958ECD146E0E}" type="slidenum">
              <a:rPr lang="en-US" smtClean="0"/>
              <a:t>6</a:t>
            </a:fld>
            <a:endParaRPr lang="en-US" dirty="0"/>
          </a:p>
        </p:txBody>
      </p:sp>
      <p:sp>
        <p:nvSpPr>
          <p:cNvPr id="7" name="Content Placeholder 1">
            <a:extLst>
              <a:ext uri="{FF2B5EF4-FFF2-40B4-BE49-F238E27FC236}">
                <a16:creationId xmlns:a16="http://schemas.microsoft.com/office/drawing/2014/main" id="{84A7CB67-CADE-C895-4B29-D975E6D0E513}"/>
              </a:ext>
            </a:extLst>
          </p:cNvPr>
          <p:cNvSpPr>
            <a:spLocks noGrp="1"/>
          </p:cNvSpPr>
          <p:nvPr>
            <p:ph idx="1"/>
          </p:nvPr>
        </p:nvSpPr>
        <p:spPr>
          <a:xfrm>
            <a:off x="628650" y="1814930"/>
            <a:ext cx="8229600" cy="4525963"/>
          </a:xfrm>
        </p:spPr>
        <p:txBody>
          <a:bodyPr>
            <a:noAutofit/>
          </a:bodyPr>
          <a:lstStyle/>
          <a:p>
            <a:pPr marL="109728" indent="0">
              <a:buNone/>
            </a:pPr>
            <a:r>
              <a:rPr lang="en-US" b="1" dirty="0">
                <a:latin typeface="Californian FB" panose="0207040306080B030204" pitchFamily="18" charset="0"/>
              </a:rPr>
              <a:t>General Funds Request: $1.5M</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Requesting complete replacement fire alarm systems in 4 facilities.  Parts of the system are near end-of-life cycle (20 years). </a:t>
            </a:r>
          </a:p>
          <a:p>
            <a:pPr marL="0" indent="0">
              <a:buClrTx/>
              <a:buNone/>
            </a:pPr>
            <a:endParaRPr lang="en-US" dirty="0">
              <a:latin typeface="Californian FB" panose="0207040306080B030204" pitchFamily="18" charset="0"/>
            </a:endParaRPr>
          </a:p>
        </p:txBody>
      </p:sp>
    </p:spTree>
    <p:extLst>
      <p:ext uri="{BB962C8B-B14F-4D97-AF65-F5344CB8AC3E}">
        <p14:creationId xmlns:p14="http://schemas.microsoft.com/office/powerpoint/2010/main" val="351940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309552" y="1162839"/>
            <a:ext cx="7053999" cy="529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prstClr val="black"/>
                </a:solidFill>
                <a:latin typeface="Californian FB" panose="0207040306080B030204" pitchFamily="18" charset="0"/>
                <a:ea typeface="+mn-ea"/>
                <a:cs typeface="+mn-cs"/>
              </a:rPr>
              <a:t>E</a:t>
            </a:r>
            <a:r>
              <a:rPr lang="en-US" sz="3200" b="1" dirty="0">
                <a:solidFill>
                  <a:prstClr val="black"/>
                </a:solidFill>
                <a:effectLst/>
                <a:latin typeface="Californian FB" panose="0207040306080B030204" pitchFamily="18" charset="0"/>
                <a:ea typeface="+mn-ea"/>
                <a:cs typeface="+mn-cs"/>
              </a:rPr>
              <a:t>KVC – Roof Replacement</a:t>
            </a:r>
            <a:endParaRPr lang="en-US" sz="3200" b="1" kern="0"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104DAE4-C448-5136-961E-337EEA837891}"/>
              </a:ext>
            </a:extLst>
          </p:cNvPr>
          <p:cNvSpPr>
            <a:spLocks noGrp="1"/>
          </p:cNvSpPr>
          <p:nvPr>
            <p:ph type="sldNum" sz="quarter" idx="12"/>
          </p:nvPr>
        </p:nvSpPr>
        <p:spPr/>
        <p:txBody>
          <a:bodyPr/>
          <a:lstStyle/>
          <a:p>
            <a:fld id="{57DC035E-26C7-4A06-BA84-958ECD146E0E}" type="slidenum">
              <a:rPr lang="en-US" smtClean="0"/>
              <a:t>7</a:t>
            </a:fld>
            <a:endParaRPr lang="en-US" dirty="0"/>
          </a:p>
        </p:txBody>
      </p:sp>
      <p:sp>
        <p:nvSpPr>
          <p:cNvPr id="7" name="Content Placeholder 1">
            <a:extLst>
              <a:ext uri="{FF2B5EF4-FFF2-40B4-BE49-F238E27FC236}">
                <a16:creationId xmlns:a16="http://schemas.microsoft.com/office/drawing/2014/main" id="{84A7CB67-CADE-C895-4B29-D975E6D0E513}"/>
              </a:ext>
            </a:extLst>
          </p:cNvPr>
          <p:cNvSpPr>
            <a:spLocks noGrp="1"/>
          </p:cNvSpPr>
          <p:nvPr>
            <p:ph idx="1"/>
          </p:nvPr>
        </p:nvSpPr>
        <p:spPr>
          <a:xfrm>
            <a:off x="628650" y="1757780"/>
            <a:ext cx="8229600" cy="4525963"/>
          </a:xfrm>
        </p:spPr>
        <p:txBody>
          <a:bodyPr>
            <a:noAutofit/>
          </a:bodyPr>
          <a:lstStyle/>
          <a:p>
            <a:pPr marL="109728" indent="0">
              <a:buNone/>
            </a:pPr>
            <a:r>
              <a:rPr lang="en-US" b="1" dirty="0">
                <a:latin typeface="Californian FB" panose="0207040306080B030204" pitchFamily="18" charset="0"/>
              </a:rPr>
              <a:t>General Funds Request: $1.5M</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Requesting complete replacement of the roof, numerous areas are exhibiting buckling. Repair are ongoing to prevent further water damage. The current roof warranty expired in 2022 and is beyond end-of-life cycle (20 years). </a:t>
            </a:r>
          </a:p>
          <a:p>
            <a:pPr marL="109728" indent="0">
              <a:buNone/>
            </a:pPr>
            <a:endParaRPr lang="en-US" b="1" dirty="0">
              <a:latin typeface="Californian FB" panose="0207040306080B030204" pitchFamily="18" charset="0"/>
            </a:endParaRPr>
          </a:p>
        </p:txBody>
      </p:sp>
    </p:spTree>
    <p:extLst>
      <p:ext uri="{BB962C8B-B14F-4D97-AF65-F5344CB8AC3E}">
        <p14:creationId xmlns:p14="http://schemas.microsoft.com/office/powerpoint/2010/main" val="313673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309552" y="1162839"/>
            <a:ext cx="7441416" cy="510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prstClr val="black"/>
                </a:solidFill>
                <a:effectLst/>
                <a:latin typeface="Californian FB" panose="0207040306080B030204" pitchFamily="18" charset="0"/>
                <a:ea typeface="+mn-ea"/>
                <a:cs typeface="+mn-cs"/>
              </a:rPr>
              <a:t>THVC – </a:t>
            </a:r>
            <a:r>
              <a:rPr lang="en-US" sz="3200" b="1" dirty="0">
                <a:solidFill>
                  <a:prstClr val="black"/>
                </a:solidFill>
                <a:latin typeface="Californian FB" panose="0207040306080B030204" pitchFamily="18" charset="0"/>
                <a:ea typeface="+mn-ea"/>
                <a:cs typeface="+mn-cs"/>
              </a:rPr>
              <a:t>Exterior Lighting Replacement</a:t>
            </a:r>
            <a:endParaRPr lang="en-US" sz="3200" b="1" kern="0"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104DAE4-C448-5136-961E-337EEA837891}"/>
              </a:ext>
            </a:extLst>
          </p:cNvPr>
          <p:cNvSpPr>
            <a:spLocks noGrp="1"/>
          </p:cNvSpPr>
          <p:nvPr>
            <p:ph type="sldNum" sz="quarter" idx="12"/>
          </p:nvPr>
        </p:nvSpPr>
        <p:spPr/>
        <p:txBody>
          <a:bodyPr/>
          <a:lstStyle/>
          <a:p>
            <a:fld id="{57DC035E-26C7-4A06-BA84-958ECD146E0E}" type="slidenum">
              <a:rPr lang="en-US" smtClean="0"/>
              <a:t>8</a:t>
            </a:fld>
            <a:endParaRPr lang="en-US" dirty="0"/>
          </a:p>
        </p:txBody>
      </p:sp>
      <p:sp>
        <p:nvSpPr>
          <p:cNvPr id="7" name="Content Placeholder 1">
            <a:extLst>
              <a:ext uri="{FF2B5EF4-FFF2-40B4-BE49-F238E27FC236}">
                <a16:creationId xmlns:a16="http://schemas.microsoft.com/office/drawing/2014/main" id="{84A7CB67-CADE-C895-4B29-D975E6D0E513}"/>
              </a:ext>
            </a:extLst>
          </p:cNvPr>
          <p:cNvSpPr>
            <a:spLocks noGrp="1"/>
          </p:cNvSpPr>
          <p:nvPr>
            <p:ph idx="1"/>
          </p:nvPr>
        </p:nvSpPr>
        <p:spPr>
          <a:xfrm>
            <a:off x="628650" y="1764297"/>
            <a:ext cx="8229600" cy="4525963"/>
          </a:xfrm>
        </p:spPr>
        <p:txBody>
          <a:bodyPr>
            <a:noAutofit/>
          </a:bodyPr>
          <a:lstStyle/>
          <a:p>
            <a:pPr marL="109728" indent="0">
              <a:buNone/>
            </a:pPr>
            <a:r>
              <a:rPr lang="en-US" b="1" dirty="0">
                <a:latin typeface="Californian FB" panose="0207040306080B030204" pitchFamily="18" charset="0"/>
              </a:rPr>
              <a:t>General Funds Request: $1.5M</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Requesting replacement of all existing exterior lighting and light pole around the campus, driveway and parking lots. The existing systems have deteriorated beyond repair and unstable (30 yrs. old). </a:t>
            </a:r>
          </a:p>
        </p:txBody>
      </p:sp>
    </p:spTree>
    <p:extLst>
      <p:ext uri="{BB962C8B-B14F-4D97-AF65-F5344CB8AC3E}">
        <p14:creationId xmlns:p14="http://schemas.microsoft.com/office/powerpoint/2010/main" val="35629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309552" y="1162839"/>
            <a:ext cx="7053999" cy="47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685800">
              <a:defRPr/>
            </a:pPr>
            <a:r>
              <a:rPr lang="en-US" sz="3200" b="1" dirty="0">
                <a:solidFill>
                  <a:prstClr val="black"/>
                </a:solidFill>
                <a:effectLst/>
                <a:latin typeface="Californian FB" panose="0207040306080B030204" pitchFamily="18" charset="0"/>
                <a:ea typeface="+mn-ea"/>
                <a:cs typeface="+mn-cs"/>
              </a:rPr>
              <a:t>WKVC – Roof Replacement</a:t>
            </a:r>
            <a:endParaRPr lang="en-US" sz="3200" b="1" kern="0"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104DAE4-C448-5136-961E-337EEA837891}"/>
              </a:ext>
            </a:extLst>
          </p:cNvPr>
          <p:cNvSpPr>
            <a:spLocks noGrp="1"/>
          </p:cNvSpPr>
          <p:nvPr>
            <p:ph type="sldNum" sz="quarter" idx="12"/>
          </p:nvPr>
        </p:nvSpPr>
        <p:spPr/>
        <p:txBody>
          <a:bodyPr/>
          <a:lstStyle/>
          <a:p>
            <a:fld id="{57DC035E-26C7-4A06-BA84-958ECD146E0E}" type="slidenum">
              <a:rPr lang="en-US" smtClean="0"/>
              <a:t>9</a:t>
            </a:fld>
            <a:endParaRPr lang="en-US" dirty="0"/>
          </a:p>
        </p:txBody>
      </p:sp>
      <p:sp>
        <p:nvSpPr>
          <p:cNvPr id="7" name="Content Placeholder 1">
            <a:extLst>
              <a:ext uri="{FF2B5EF4-FFF2-40B4-BE49-F238E27FC236}">
                <a16:creationId xmlns:a16="http://schemas.microsoft.com/office/drawing/2014/main" id="{84A7CB67-CADE-C895-4B29-D975E6D0E513}"/>
              </a:ext>
            </a:extLst>
          </p:cNvPr>
          <p:cNvSpPr>
            <a:spLocks noGrp="1"/>
          </p:cNvSpPr>
          <p:nvPr>
            <p:ph idx="1"/>
          </p:nvPr>
        </p:nvSpPr>
        <p:spPr>
          <a:xfrm>
            <a:off x="628650" y="1879600"/>
            <a:ext cx="8229600" cy="4525963"/>
          </a:xfrm>
        </p:spPr>
        <p:txBody>
          <a:bodyPr>
            <a:normAutofit/>
          </a:bodyPr>
          <a:lstStyle/>
          <a:p>
            <a:pPr marL="109728" indent="0">
              <a:buNone/>
            </a:pPr>
            <a:r>
              <a:rPr lang="en-US" b="1" dirty="0">
                <a:latin typeface="Californian FB" panose="0207040306080B030204" pitchFamily="18" charset="0"/>
              </a:rPr>
              <a:t>General Funds Request: $1.5M</a:t>
            </a:r>
          </a:p>
          <a:p>
            <a:pPr marL="109728" indent="0">
              <a:buNone/>
            </a:pPr>
            <a:r>
              <a:rPr lang="en-US" b="1" dirty="0">
                <a:latin typeface="Californian FB" panose="0207040306080B030204" pitchFamily="18" charset="0"/>
              </a:rPr>
              <a:t>Impact on operational budget: No</a:t>
            </a:r>
          </a:p>
          <a:p>
            <a:pPr marL="109728" indent="0">
              <a:buNone/>
            </a:pPr>
            <a:endParaRPr lang="en-US" b="1" dirty="0">
              <a:latin typeface="Californian FB" panose="0207040306080B030204" pitchFamily="18" charset="0"/>
            </a:endParaRPr>
          </a:p>
          <a:p>
            <a:pPr marL="109728" indent="0">
              <a:buNone/>
            </a:pPr>
            <a:r>
              <a:rPr lang="en-US" b="1" dirty="0">
                <a:latin typeface="Californian FB" panose="0207040306080B030204" pitchFamily="18" charset="0"/>
              </a:rPr>
              <a:t>Requesting complete replacement of the roof on the main building with a metal or rubberized system. The current roof is at the end-of-life cycle (20 years). </a:t>
            </a:r>
          </a:p>
        </p:txBody>
      </p:sp>
    </p:spTree>
    <p:extLst>
      <p:ext uri="{BB962C8B-B14F-4D97-AF65-F5344CB8AC3E}">
        <p14:creationId xmlns:p14="http://schemas.microsoft.com/office/powerpoint/2010/main" val="133752499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13581</TotalTime>
  <Words>854</Words>
  <Application>Microsoft Office PowerPoint</Application>
  <PresentationFormat>On-screen Show (4:3)</PresentationFormat>
  <Paragraphs>107</Paragraphs>
  <Slides>14</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Arial Black</vt:lpstr>
      <vt:lpstr>Calibri</vt:lpstr>
      <vt:lpstr>Calibri Light</vt:lpstr>
      <vt:lpstr>Californian FB</vt:lpstr>
      <vt:lpstr>Wingdings</vt:lpstr>
      <vt:lpstr>Wingdings 3</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KVCC – Columbarium Wall Expansion</vt:lpstr>
      <vt:lpstr>KVCW – Columbarium Wall Expansion</vt:lpstr>
      <vt:lpstr>PowerPoint Presentation</vt:lpstr>
      <vt:lpstr>  Kentucky Department of Veterans Affairs Capital Planning Advisory Board Meeting June 14, 2023 Commissioner Whitney P. Allen Jr.  Lieutenant Colonel, US Army (Ret)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Kirk (KDVA)</dc:creator>
  <cp:lastModifiedBy>Columbia, Liz (LRC)</cp:lastModifiedBy>
  <cp:revision>78</cp:revision>
  <cp:lastPrinted>2023-05-15T20:48:14Z</cp:lastPrinted>
  <dcterms:created xsi:type="dcterms:W3CDTF">2023-03-01T14:03:30Z</dcterms:created>
  <dcterms:modified xsi:type="dcterms:W3CDTF">2023-06-13T13:29:56Z</dcterms:modified>
</cp:coreProperties>
</file>