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1"/>
    <p:sldMasterId id="2147483708" r:id="rId2"/>
    <p:sldMasterId id="2147483720" r:id="rId3"/>
  </p:sldMasterIdLst>
  <p:notesMasterIdLst>
    <p:notesMasterId r:id="rId18"/>
  </p:notesMasterIdLst>
  <p:sldIdLst>
    <p:sldId id="257" r:id="rId4"/>
    <p:sldId id="259" r:id="rId5"/>
    <p:sldId id="261" r:id="rId6"/>
    <p:sldId id="294" r:id="rId7"/>
    <p:sldId id="324" r:id="rId8"/>
    <p:sldId id="266" r:id="rId9"/>
    <p:sldId id="317" r:id="rId10"/>
    <p:sldId id="318" r:id="rId11"/>
    <p:sldId id="319" r:id="rId12"/>
    <p:sldId id="321" r:id="rId13"/>
    <p:sldId id="320" r:id="rId14"/>
    <p:sldId id="322" r:id="rId15"/>
    <p:sldId id="323" r:id="rId16"/>
    <p:sldId id="290" r:id="rId17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765C66DC-4DFD-42F3-B773-795574D7B28F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1242240C-8973-409C-AAB4-7BAFAD966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986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F41A9-96FD-4D85-A79F-7F9A9DA50A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C6EF6C-86F6-4104-B196-DC269888FC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BBED5A-4405-4826-945B-5B4E91F11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63706-CB2C-4003-82F5-71DC87B11F01}" type="datetime1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C89973-2A7E-457F-8030-3F95BE813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4E994-D444-4D0D-AB79-6B1CD8653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578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1AFF1-5B69-4837-8754-1DB0BDD0A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405DEC-41FF-4AD7-A242-1FA9EF28F8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7195C3-1144-49F6-B4AA-F16E9896B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40861-09C3-4CB7-9027-46554A255DF1}" type="datetime1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0DD641-3C1F-4BA7-95D0-67005EBFC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60878-2EA5-4E37-BF22-597CE69BE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799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5BC9DE-920C-4325-9870-3973DD632F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2E8D0C-4A8C-42B2-B117-450D3F39CD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EC5017-A6A6-4CF5-8B29-99C2DCC6C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A2599-4B60-475F-A173-2B84B05AAC58}" type="datetime1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F88A16-72A8-4116-A2F2-2E4C60FDD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F32813-0284-4983-9383-177C66A5D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2018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F41A9-96FD-4D85-A79F-7F9A9DA50A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C6EF6C-86F6-4104-B196-DC269888FC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BBED5A-4405-4826-945B-5B4E91F11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ED690-F1C9-44D8-B8C4-86DB8B9F1B60}" type="datetime1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C89973-2A7E-457F-8030-3F95BE813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4E994-D444-4D0D-AB79-6B1CD8653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1229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8ED86-FED5-49C5-869E-21881DC64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96E9A-2998-487A-88C4-8AFF743500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FB19B7-CD9F-4DCC-A512-98E58E300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9D6FE-ADB8-4BC6-AD11-7E0A88140463}" type="datetime1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D0C5F4-A1F4-40D1-99BD-88B8BACC1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9818E-0181-4C32-8BCF-72ED7148A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5770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4B062-77C4-49F1-B13E-83E759A8D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3F5BAA-F436-4B8B-AF18-406B693701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DAE6B0-B082-4E14-A097-0618499C9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94CD2-161F-4DA1-9B4C-599784A2C038}" type="datetime1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E81BC-CCFC-40C7-916A-8F2547856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E2B71-507C-400D-B99A-73CF26AF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7474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25D19-82E9-4153-9ACA-0B7A810C5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80C6B1-6AE2-4318-A391-A507FCB035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885E54-C0E3-4EF2-97C7-41C50A9A50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33994F-DF3E-418B-88C9-F6EB00CC4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2763A-9C37-49FF-9E90-1F63BC1F364F}" type="datetime1">
              <a:rPr lang="en-US" smtClean="0"/>
              <a:t>6/14/2023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4A8AD5-846C-42B7-8717-CF03603F8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CAD45D-CE31-4F62-96B5-39DB97560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6957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D4EF4-7BEE-41CB-8758-6B386BF14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939B9F-B78F-4BE1-AB9D-1E96C28EC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D75563-8425-4220-A3C9-30154D254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859F74-7FE9-4FF1-9307-E12CFD949D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BDA9A1-AB2B-498E-998A-31BD8F2ED2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E640FC-8722-49A6-B656-9716FB85A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93EA-ADE0-4A23-A2EF-51B2067DE3E3}" type="datetime1">
              <a:rPr lang="en-US" smtClean="0"/>
              <a:t>6/14/2023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0844BD-CFBF-49A5-84AB-6FB04844D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AF2850-4BB0-4432-B297-816CED676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9605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D68EE-F929-4C18-AAAE-CC8F27C02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9BB1AF-72CC-4140-AA17-0FC5D7BBD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F740B-E522-46D4-BC2E-3313BEB29B6B}" type="datetime1">
              <a:rPr lang="en-US" smtClean="0"/>
              <a:t>6/14/2023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9AA527-96F8-4877-B9B1-9C07B8D56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04FD1F-1B98-49AE-ABCA-E8A6BCA4F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3455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E316F6-603B-4E12-9FDB-D92BF145D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9AA5E-C1CA-4CE6-8262-BB5A15AF01CC}" type="datetime1">
              <a:rPr lang="en-US" smtClean="0"/>
              <a:t>6/14/2023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7E010B-B702-4C8F-8411-00191E926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6A9B90-8CE0-4DDE-B746-280E21B40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5395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2182D-7297-4986-B440-2C1DAE381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16F439-23D4-4AF6-86C4-E015FE3085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EABFEA-3AD9-46DD-A934-2C28155A5C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52CFCE-94EF-449F-A0FF-C88B7E777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7884B-036C-4942-8253-69E09A2DF954}" type="datetime1">
              <a:rPr lang="en-US" smtClean="0"/>
              <a:t>6/14/2023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1E855A-CB10-4C9F-9CB3-78F00C206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5BD470-DFA0-4DEF-8DDA-1FA978928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4BC017-4CA1-40A7-BB8F-377C658F54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631" y="6000089"/>
            <a:ext cx="1718737" cy="72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879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8ED86-FED5-49C5-869E-21881DC64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96E9A-2998-487A-88C4-8AFF743500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FB19B7-CD9F-4DCC-A512-98E58E300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BA4F1-AF73-4586-9041-91F830898C09}" type="datetime1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D0C5F4-A1F4-40D1-99BD-88B8BACC1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9818E-0181-4C32-8BCF-72ED7148A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0142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2EEDA-C7D7-4B48-B4D1-50A148B1B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CE8121-63E3-4371-88B6-2A820650F6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05957-A7DE-4E2E-AFCB-6F5B54A3B7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9A5B79-24FE-4FE0-B5CA-62657CC26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C07DB-45ED-41CD-8000-80E7C2FEB838}" type="datetime1">
              <a:rPr lang="en-US" smtClean="0"/>
              <a:t>6/14/2023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B27131-57BD-408E-8CF1-F444D5592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44D31C-7199-4720-B150-6473EBD68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0082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1AFF1-5B69-4837-8754-1DB0BDD0A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405DEC-41FF-4AD7-A242-1FA9EF28F8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7195C3-1144-49F6-B4AA-F16E9896B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096D7-E2F2-496A-82E7-B272C9CAE6BE}" type="datetime1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0DD641-3C1F-4BA7-95D0-67005EBFC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60878-2EA5-4E37-BF22-597CE69BE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3780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5BC9DE-920C-4325-9870-3973DD632F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2E8D0C-4A8C-42B2-B117-450D3F39CD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EC5017-A6A6-4CF5-8B29-99C2DCC6C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2011E-4A63-4210-9D31-5D96C34E2F2B}" type="datetime1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F88A16-72A8-4116-A2F2-2E4C60FDD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F32813-0284-4983-9383-177C66A5D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6607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F41A9-96FD-4D85-A79F-7F9A9DA50A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C6EF6C-86F6-4104-B196-DC269888FC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BBED5A-4405-4826-945B-5B4E91F11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4C5A8-B779-4493-B8C3-094AAA6D7692}" type="datetime1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C89973-2A7E-457F-8030-3F95BE813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4E994-D444-4D0D-AB79-6B1CD8653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0248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8ED86-FED5-49C5-869E-21881DC64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96E9A-2998-487A-88C4-8AFF743500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FB19B7-CD9F-4DCC-A512-98E58E300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E83F4-C3B4-4043-A8A6-6F8339A4DA94}" type="datetime1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D0C5F4-A1F4-40D1-99BD-88B8BACC1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9818E-0181-4C32-8BCF-72ED7148A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3873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4B062-77C4-49F1-B13E-83E759A8D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3F5BAA-F436-4B8B-AF18-406B693701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DAE6B0-B082-4E14-A097-0618499C9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E243B-49C1-4354-ACAD-13D6247110DB}" type="datetime1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E81BC-CCFC-40C7-916A-8F2547856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E2B71-507C-400D-B99A-73CF26AF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3341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25D19-82E9-4153-9ACA-0B7A810C5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80C6B1-6AE2-4318-A391-A507FCB035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885E54-C0E3-4EF2-97C7-41C50A9A50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33994F-DF3E-418B-88C9-F6EB00CC4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06289-3214-43CF-ADFD-FA1E5F7B1971}" type="datetime1">
              <a:rPr lang="en-US" smtClean="0"/>
              <a:t>6/14/2023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4A8AD5-846C-42B7-8717-CF03603F8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CAD45D-CE31-4F62-96B5-39DB97560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697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D4EF4-7BEE-41CB-8758-6B386BF14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939B9F-B78F-4BE1-AB9D-1E96C28EC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D75563-8425-4220-A3C9-30154D254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859F74-7FE9-4FF1-9307-E12CFD949D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BDA9A1-AB2B-498E-998A-31BD8F2ED2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E640FC-8722-49A6-B656-9716FB85A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A5582-B533-4453-A8D4-8CC1157A5F67}" type="datetime1">
              <a:rPr lang="en-US" smtClean="0"/>
              <a:t>6/14/2023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0844BD-CFBF-49A5-84AB-6FB04844D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AF2850-4BB0-4432-B297-816CED676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0314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D68EE-F929-4C18-AAAE-CC8F27C02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9BB1AF-72CC-4140-AA17-0FC5D7BBD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FD6B8-6D25-4786-BE8D-E1525CC98DE4}" type="datetime1">
              <a:rPr lang="en-US" smtClean="0"/>
              <a:t>6/14/2023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9AA527-96F8-4877-B9B1-9C07B8D56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04FD1F-1B98-49AE-ABCA-E8A6BCA4F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1308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E316F6-603B-4E12-9FDB-D92BF145D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3EE4B-9A39-4DDD-A12A-D1AB510F117C}" type="datetime1">
              <a:rPr lang="en-US" smtClean="0"/>
              <a:t>6/14/2023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7E010B-B702-4C8F-8411-00191E926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6A9B90-8CE0-4DDE-B746-280E21B40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058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4B062-77C4-49F1-B13E-83E759A8D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3F5BAA-F436-4B8B-AF18-406B693701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DAE6B0-B082-4E14-A097-0618499C9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56A0E-D6E8-4232-A95E-AAAE1F2E2F2F}" type="datetime1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E81BC-CCFC-40C7-916A-8F2547856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E2B71-507C-400D-B99A-73CF26AF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1010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2182D-7297-4986-B440-2C1DAE381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16F439-23D4-4AF6-86C4-E015FE3085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EABFEA-3AD9-46DD-A934-2C28155A5C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52CFCE-94EF-449F-A0FF-C88B7E777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D0FA8-896E-480C-8D60-95E50DF7BEB1}" type="datetime1">
              <a:rPr lang="en-US" smtClean="0"/>
              <a:t>6/14/2023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1E855A-CB10-4C9F-9CB3-78F00C206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5BD470-DFA0-4DEF-8DDA-1FA978928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337F53-7955-40F4-9FE6-B69C2B3D97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631" y="6000089"/>
            <a:ext cx="1718737" cy="72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7208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2EEDA-C7D7-4B48-B4D1-50A148B1B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CE8121-63E3-4371-88B6-2A820650F6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05957-A7DE-4E2E-AFCB-6F5B54A3B7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9A5B79-24FE-4FE0-B5CA-62657CC26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E00AF-F0D8-47C2-AC23-3D80F81463F5}" type="datetime1">
              <a:rPr lang="en-US" smtClean="0"/>
              <a:t>6/14/2023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B27131-57BD-408E-8CF1-F444D5592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44D31C-7199-4720-B150-6473EBD68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CEE093-6E1A-4FFD-AD0D-48A60FF387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631" y="6000089"/>
            <a:ext cx="1718737" cy="72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5665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1AFF1-5B69-4837-8754-1DB0BDD0A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405DEC-41FF-4AD7-A242-1FA9EF28F8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7195C3-1144-49F6-B4AA-F16E9896B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2ED85-80E5-4608-87D9-4828CA302176}" type="datetime1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0DD641-3C1F-4BA7-95D0-67005EBFC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60878-2EA5-4E37-BF22-597CE69BE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5701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5BC9DE-920C-4325-9870-3973DD632F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2E8D0C-4A8C-42B2-B117-450D3F39CD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EC5017-A6A6-4CF5-8B29-99C2DCC6C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20D19-BF02-4928-9DB5-CB2581290130}" type="datetime1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F88A16-72A8-4116-A2F2-2E4C60FDD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F32813-0284-4983-9383-177C66A5D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237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25D19-82E9-4153-9ACA-0B7A810C5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80C6B1-6AE2-4318-A391-A507FCB035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885E54-C0E3-4EF2-97C7-41C50A9A50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33994F-DF3E-418B-88C9-F6EB00CC4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36FEC-D868-4341-9743-1672F7347CC9}" type="datetime1">
              <a:rPr lang="en-US" smtClean="0"/>
              <a:t>6/14/2023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4A8AD5-846C-42B7-8717-CF03603F8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CAD45D-CE31-4F62-96B5-39DB97560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719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D4EF4-7BEE-41CB-8758-6B386BF14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939B9F-B78F-4BE1-AB9D-1E96C28EC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D75563-8425-4220-A3C9-30154D254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859F74-7FE9-4FF1-9307-E12CFD949D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BDA9A1-AB2B-498E-998A-31BD8F2ED2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E640FC-8722-49A6-B656-9716FB85A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7537B-18C0-492E-87E0-DFFF9D76BFE3}" type="datetime1">
              <a:rPr lang="en-US" smtClean="0"/>
              <a:t>6/14/2023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0844BD-CFBF-49A5-84AB-6FB04844D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AF2850-4BB0-4432-B297-816CED676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76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D68EE-F929-4C18-AAAE-CC8F27C02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9BB1AF-72CC-4140-AA17-0FC5D7BBD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6504B-D5B0-452B-8E22-761B485A51E7}" type="datetime1">
              <a:rPr lang="en-US" smtClean="0"/>
              <a:t>6/14/2023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9AA527-96F8-4877-B9B1-9C07B8D56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04FD1F-1B98-49AE-ABCA-E8A6BCA4F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596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E316F6-603B-4E12-9FDB-D92BF145D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8B020-A652-4901-9486-AFDE327193AF}" type="datetime1">
              <a:rPr lang="en-US" smtClean="0"/>
              <a:t>6/14/2023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7E010B-B702-4C8F-8411-00191E926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6A9B90-8CE0-4DDE-B746-280E21B40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503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2182D-7297-4986-B440-2C1DAE381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16F439-23D4-4AF6-86C4-E015FE3085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EABFEA-3AD9-46DD-A934-2C28155A5C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52CFCE-94EF-449F-A0FF-C88B7E777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B0857-373C-4121-B67E-31829FA44117}" type="datetime1">
              <a:rPr lang="en-US" smtClean="0"/>
              <a:t>6/14/2023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1E855A-CB10-4C9F-9CB3-78F00C206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5BD470-DFA0-4DEF-8DDA-1FA978928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337F53-7955-40F4-9FE6-B69C2B3D97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631" y="6000089"/>
            <a:ext cx="1718737" cy="72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518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2EEDA-C7D7-4B48-B4D1-50A148B1B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CE8121-63E3-4371-88B6-2A820650F6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05957-A7DE-4E2E-AFCB-6F5B54A3B7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9A5B79-24FE-4FE0-B5CA-62657CC26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F837F-1A87-48CE-90FE-B8B57582C179}" type="datetime1">
              <a:rPr lang="en-US" smtClean="0"/>
              <a:t>6/14/2023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B27131-57BD-408E-8CF1-F444D5592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44D31C-7199-4720-B150-6473EBD68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CEE093-6E1A-4FFD-AD0D-48A60FF387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631" y="6000089"/>
            <a:ext cx="1718737" cy="72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562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ED1AEB-1DC4-4EF6-A749-091FA3C28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554717-428D-4FE4-931F-FC0CBAB7DA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CC1ADE-CB46-48C1-967A-E59B2ABF4D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364E0-0F0E-4C21-80C0-8BB307D872B8}" type="datetime1">
              <a:rPr lang="en-US" smtClean="0"/>
              <a:t>6/14/2023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BF3229-0585-4F56-AC63-294D31AED2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2E856-7BC4-45FC-AE70-45AB9623F4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056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ED1AEB-1DC4-4EF6-A749-091FA3C28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554717-428D-4FE4-931F-FC0CBAB7DA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CC1ADE-CB46-48C1-967A-E59B2ABF4D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D1FF47-A2DD-4868-85D3-FB773C0F6733}" type="datetime1">
              <a:rPr lang="en-US" smtClean="0"/>
              <a:t>6/14/2023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BF3229-0585-4F56-AC63-294D31AED2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2E856-7BC4-45FC-AE70-45AB9623F4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126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ED1AEB-1DC4-4EF6-A749-091FA3C28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554717-428D-4FE4-931F-FC0CBAB7DA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CC1ADE-CB46-48C1-967A-E59B2ABF4D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4C7632-F098-459D-86FB-60CA106AD055}" type="datetime1">
              <a:rPr lang="en-US" smtClean="0"/>
              <a:t>6/14/2023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BF3229-0585-4F56-AC63-294D31AED2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2E856-7BC4-45FC-AE70-45AB9623F4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498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7.jpeg"/><Relationship Id="rId4" Type="http://schemas.openxmlformats.org/officeDocument/2006/relationships/image" Target="../media/image2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A126DC-4D8F-42A0-83B9-DDFC628C0311}"/>
              </a:ext>
            </a:extLst>
          </p:cNvPr>
          <p:cNvSpPr txBox="1"/>
          <p:nvPr/>
        </p:nvSpPr>
        <p:spPr>
          <a:xfrm>
            <a:off x="3036316" y="5548543"/>
            <a:ext cx="61193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Executive Branch Efficiency Task Force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C4BBA8-7722-47CA-816F-10A34E28BE50}"/>
              </a:ext>
            </a:extLst>
          </p:cNvPr>
          <p:cNvSpPr txBox="1"/>
          <p:nvPr/>
        </p:nvSpPr>
        <p:spPr>
          <a:xfrm>
            <a:off x="3115247" y="2623472"/>
            <a:ext cx="596150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cap="all" dirty="0"/>
              <a:t>Capital Planning Advisory Board </a:t>
            </a:r>
          </a:p>
          <a:p>
            <a:pPr algn="ctr"/>
            <a:r>
              <a:rPr lang="en-US" sz="2800" b="1" dirty="0"/>
              <a:t>June 14, 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B53584-9E25-447D-B1E2-D34B8EDDEAA1}"/>
              </a:ext>
            </a:extLst>
          </p:cNvPr>
          <p:cNvSpPr txBox="1"/>
          <p:nvPr/>
        </p:nvSpPr>
        <p:spPr>
          <a:xfrm>
            <a:off x="3061164" y="4045823"/>
            <a:ext cx="609452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cap="all" dirty="0"/>
              <a:t>Kentucky Tourism, Arts and Heritage Cabinet</a:t>
            </a:r>
          </a:p>
          <a:p>
            <a:pPr algn="ctr"/>
            <a:r>
              <a:rPr lang="en-US" sz="2000" b="1" cap="all" dirty="0"/>
              <a:t>Secretary Lindy Casebier</a:t>
            </a:r>
          </a:p>
          <a:p>
            <a:pPr algn="ctr"/>
            <a:endParaRPr lang="en-US" sz="2000" b="1" cap="all" dirty="0"/>
          </a:p>
          <a:p>
            <a:pPr algn="ctr"/>
            <a:r>
              <a:rPr lang="en-US" sz="2000" b="1" cap="all" dirty="0"/>
              <a:t>Chief of Staff</a:t>
            </a:r>
            <a:br>
              <a:rPr lang="en-US" sz="2000" b="1" cap="all" dirty="0"/>
            </a:br>
            <a:r>
              <a:rPr lang="en-US" sz="2000" b="1" cap="all" dirty="0"/>
              <a:t>Mona Juett</a:t>
            </a:r>
          </a:p>
          <a:p>
            <a:pPr algn="ctr"/>
            <a:endParaRPr lang="en-US" sz="2000" b="1" cap="all" dirty="0"/>
          </a:p>
          <a:p>
            <a:pPr algn="ctr"/>
            <a:r>
              <a:rPr lang="en-US" sz="2000" b="1" cap="all" dirty="0"/>
              <a:t>Director of Finance </a:t>
            </a:r>
          </a:p>
          <a:p>
            <a:pPr algn="ctr"/>
            <a:r>
              <a:rPr lang="en-US" sz="2000" b="1" cap="all" dirty="0"/>
              <a:t>Melissa Brewer</a:t>
            </a:r>
          </a:p>
          <a:p>
            <a:pPr algn="ctr"/>
            <a:endParaRPr lang="en-US" sz="2000" b="1" cap="al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30A0C2-1CBE-B6BC-ACBE-ABCD5D172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61919-C960-69A6-1A8B-02058AE61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6801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039DE35-1AFE-479C-9BEB-5E5D43E03284}"/>
              </a:ext>
            </a:extLst>
          </p:cNvPr>
          <p:cNvSpPr txBox="1"/>
          <p:nvPr/>
        </p:nvSpPr>
        <p:spPr>
          <a:xfrm>
            <a:off x="512996" y="340575"/>
            <a:ext cx="5378973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00" cap="all" dirty="0">
                <a:solidFill>
                  <a:schemeClr val="bg1"/>
                </a:solidFill>
                <a:latin typeface="+mj-lt"/>
              </a:rPr>
              <a:t>2024 - 2026 capital plans</a:t>
            </a:r>
          </a:p>
          <a:p>
            <a:r>
              <a:rPr lang="en-US" sz="2900" b="1" cap="all" dirty="0">
                <a:solidFill>
                  <a:schemeClr val="bg1"/>
                </a:solidFill>
                <a:latin typeface="+mj-lt"/>
              </a:rPr>
              <a:t>Kentucky Historical Society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AD0AB8D-34D0-4BAB-1D66-F6867B5D0874}"/>
              </a:ext>
            </a:extLst>
          </p:cNvPr>
          <p:cNvSpPr txBox="1">
            <a:spLocks/>
          </p:cNvSpPr>
          <p:nvPr/>
        </p:nvSpPr>
        <p:spPr>
          <a:xfrm>
            <a:off x="300038" y="1325461"/>
            <a:ext cx="11053762" cy="370558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sz="2400" dirty="0">
                <a:solidFill>
                  <a:schemeClr val="bg1"/>
                </a:solidFill>
              </a:rPr>
              <a:t>$2,354,000 - Kentucky Old State Capitol Preservation </a:t>
            </a:r>
          </a:p>
          <a:p>
            <a:pPr marL="285750" indent="-285750"/>
            <a:r>
              <a:rPr lang="en-US" sz="2400" dirty="0">
                <a:solidFill>
                  <a:schemeClr val="bg1"/>
                </a:solidFill>
              </a:rPr>
              <a:t>$4,656,000  - Thomas D Clark Center for KY History Museum Renovation ($2,362,00 GF and $2,294,000 other funds) </a:t>
            </a:r>
          </a:p>
          <a:p>
            <a:pPr marL="285750" indent="-285750"/>
            <a:r>
              <a:rPr lang="en-US" sz="2400" dirty="0">
                <a:solidFill>
                  <a:schemeClr val="bg1"/>
                </a:solidFill>
              </a:rPr>
              <a:t>$3,496,000 – Ctr for Ky History Visitor Center Renovation ($2,378,000 GF and $1,118,00 private funding)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7D4C6A-6395-EE5B-9FB4-900F422BB7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89"/>
          <a:stretch/>
        </p:blipFill>
        <p:spPr bwMode="auto">
          <a:xfrm>
            <a:off x="358881" y="3271561"/>
            <a:ext cx="4329210" cy="3063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57783B-9A07-3BF6-E572-312A926421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324" y="3280439"/>
            <a:ext cx="2445385" cy="16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CBDE4A-401F-3E90-FAC1-B11968CE2C5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89"/>
          <a:stretch/>
        </p:blipFill>
        <p:spPr bwMode="auto">
          <a:xfrm>
            <a:off x="7339942" y="3271561"/>
            <a:ext cx="4327592" cy="3063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C47373-30FB-3A59-F4C8-1C68C999E0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94"/>
          <a:stretch/>
        </p:blipFill>
        <p:spPr bwMode="auto">
          <a:xfrm>
            <a:off x="4791324" y="4982633"/>
            <a:ext cx="2445385" cy="137371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087052-5235-E40B-B860-6D68F6058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573C6D-CBB5-956C-AFB1-E055C9ECD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740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039DE35-1AFE-479C-9BEB-5E5D43E03284}"/>
              </a:ext>
            </a:extLst>
          </p:cNvPr>
          <p:cNvSpPr txBox="1"/>
          <p:nvPr/>
        </p:nvSpPr>
        <p:spPr>
          <a:xfrm>
            <a:off x="595313" y="251288"/>
            <a:ext cx="4798814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00" cap="all" dirty="0">
                <a:solidFill>
                  <a:schemeClr val="bg1"/>
                </a:solidFill>
                <a:latin typeface="+mj-lt"/>
              </a:rPr>
              <a:t>2024 - 2026 capital plans</a:t>
            </a:r>
          </a:p>
          <a:p>
            <a:r>
              <a:rPr lang="en-US" sz="2900" b="1" cap="all" dirty="0">
                <a:solidFill>
                  <a:schemeClr val="bg1"/>
                </a:solidFill>
                <a:latin typeface="+mj-lt"/>
              </a:rPr>
              <a:t>Kentucky Horse Park 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97B4165-7902-73FE-9EFA-2ABA2E9C03C8}"/>
              </a:ext>
            </a:extLst>
          </p:cNvPr>
          <p:cNvSpPr txBox="1">
            <a:spLocks/>
          </p:cNvSpPr>
          <p:nvPr/>
        </p:nvSpPr>
        <p:spPr>
          <a:xfrm>
            <a:off x="496703" y="1479705"/>
            <a:ext cx="5875522" cy="476946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sz="1600" dirty="0">
                <a:solidFill>
                  <a:schemeClr val="bg1"/>
                </a:solidFill>
              </a:rPr>
              <a:t>$5,000,000 - Renovate Campground Sites and Bathhouses</a:t>
            </a:r>
          </a:p>
          <a:p>
            <a:pPr marL="285750" indent="-285750"/>
            <a:r>
              <a:rPr lang="en-US" sz="1600" dirty="0">
                <a:solidFill>
                  <a:schemeClr val="bg1"/>
                </a:solidFill>
              </a:rPr>
              <a:t>$1,500,000 - Covered Muck Storage</a:t>
            </a:r>
          </a:p>
          <a:p>
            <a:pPr marL="285750" indent="-285750"/>
            <a:r>
              <a:rPr lang="en-US" sz="1600" dirty="0">
                <a:solidFill>
                  <a:schemeClr val="bg1"/>
                </a:solidFill>
              </a:rPr>
              <a:t>$7,000,000 - Entertainment Pavilion</a:t>
            </a:r>
          </a:p>
          <a:p>
            <a:pPr marL="285750" indent="-285750"/>
            <a:r>
              <a:rPr lang="en-US" sz="1600" dirty="0">
                <a:solidFill>
                  <a:schemeClr val="bg1"/>
                </a:solidFill>
              </a:rPr>
              <a:t>$4,000,000 - Paving Roads and Parking Lots</a:t>
            </a:r>
          </a:p>
          <a:p>
            <a:pPr marL="285750" indent="-285750"/>
            <a:r>
              <a:rPr lang="en-US" sz="1600" dirty="0">
                <a:solidFill>
                  <a:schemeClr val="bg1"/>
                </a:solidFill>
              </a:rPr>
              <a:t>$2,500,000 - Purchase Maintenance Equipment</a:t>
            </a:r>
          </a:p>
          <a:p>
            <a:pPr marL="285750" indent="-285750"/>
            <a:r>
              <a:rPr lang="en-US" sz="1600" dirty="0">
                <a:solidFill>
                  <a:schemeClr val="bg1"/>
                </a:solidFill>
              </a:rPr>
              <a:t>$3,500,000 - Relocate Maintenance Area</a:t>
            </a:r>
          </a:p>
          <a:p>
            <a:pPr marL="285750" indent="-285750"/>
            <a:r>
              <a:rPr lang="en-US" sz="1600" dirty="0">
                <a:solidFill>
                  <a:schemeClr val="bg1"/>
                </a:solidFill>
              </a:rPr>
              <a:t>$5,000,000 - Relocation of Hall of Champions</a:t>
            </a:r>
          </a:p>
          <a:p>
            <a:pPr marL="285750" indent="-285750"/>
            <a:r>
              <a:rPr lang="en-US" sz="1600" dirty="0">
                <a:solidFill>
                  <a:schemeClr val="bg1"/>
                </a:solidFill>
              </a:rPr>
              <a:t>$1,500,000 - Renovate Equine Education Complex</a:t>
            </a:r>
          </a:p>
          <a:p>
            <a:pPr marL="285750" indent="-285750"/>
            <a:r>
              <a:rPr lang="en-US" sz="1600" dirty="0">
                <a:solidFill>
                  <a:schemeClr val="bg1"/>
                </a:solidFill>
              </a:rPr>
              <a:t>$46,917,000 - Renovate the International Museum of the Horse</a:t>
            </a:r>
          </a:p>
          <a:p>
            <a:pPr marL="285750" indent="-285750"/>
            <a:r>
              <a:rPr lang="en-US" sz="1600" dirty="0">
                <a:solidFill>
                  <a:schemeClr val="bg1"/>
                </a:solidFill>
              </a:rPr>
              <a:t>$2,500,000 - Renovate Restaurant Facility</a:t>
            </a:r>
          </a:p>
          <a:p>
            <a:pPr marL="285750" indent="-285750"/>
            <a:r>
              <a:rPr lang="en-US" sz="1600" dirty="0">
                <a:solidFill>
                  <a:schemeClr val="bg1"/>
                </a:solidFill>
              </a:rPr>
              <a:t>$15,000,000 - Replace Competition Barns and Stalls</a:t>
            </a:r>
          </a:p>
          <a:p>
            <a:pPr marL="285750" indent="-285750"/>
            <a:r>
              <a:rPr lang="en-US" sz="1600" dirty="0">
                <a:solidFill>
                  <a:schemeClr val="bg1"/>
                </a:solidFill>
              </a:rPr>
              <a:t>$1,500,000 - Alltech Arena Renovation</a:t>
            </a:r>
          </a:p>
        </p:txBody>
      </p:sp>
      <p:pic>
        <p:nvPicPr>
          <p:cNvPr id="7" name="Picture 6" descr="A picture containing tree, outdoor, grass, mountain&#10;&#10;Description automatically generated">
            <a:extLst>
              <a:ext uri="{FF2B5EF4-FFF2-40B4-BE49-F238E27FC236}">
                <a16:creationId xmlns:a16="http://schemas.microsoft.com/office/drawing/2014/main" id="{4FF1541F-C842-59BC-81E9-90EE1C208C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7" b="13527"/>
          <a:stretch/>
        </p:blipFill>
        <p:spPr>
          <a:xfrm>
            <a:off x="6472236" y="3347207"/>
            <a:ext cx="5419725" cy="3347207"/>
          </a:xfrm>
          <a:prstGeom prst="rect">
            <a:avLst/>
          </a:prstGeom>
        </p:spPr>
      </p:pic>
      <p:pic>
        <p:nvPicPr>
          <p:cNvPr id="10" name="Picture 9" descr="A picture containing tree, grass, outdoor, plant&#10;&#10;Description automatically generated">
            <a:extLst>
              <a:ext uri="{FF2B5EF4-FFF2-40B4-BE49-F238E27FC236}">
                <a16:creationId xmlns:a16="http://schemas.microsoft.com/office/drawing/2014/main" id="{30BD1EF6-741E-9FBD-0D01-15A0D049B0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99" b="3012"/>
          <a:stretch/>
        </p:blipFill>
        <p:spPr>
          <a:xfrm>
            <a:off x="6472236" y="251289"/>
            <a:ext cx="5424178" cy="298686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0D2BA92-B169-2E0B-D97D-D695F95B8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5A5FD9-DAE5-D470-6AEF-1EFA1BFE0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324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039DE35-1AFE-479C-9BEB-5E5D43E03284}"/>
              </a:ext>
            </a:extLst>
          </p:cNvPr>
          <p:cNvSpPr txBox="1"/>
          <p:nvPr/>
        </p:nvSpPr>
        <p:spPr>
          <a:xfrm>
            <a:off x="391460" y="421121"/>
            <a:ext cx="4798814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00" cap="all" dirty="0">
                <a:solidFill>
                  <a:schemeClr val="bg1"/>
                </a:solidFill>
                <a:latin typeface="+mj-lt"/>
              </a:rPr>
              <a:t>2024 - 2026 capital plans</a:t>
            </a:r>
          </a:p>
          <a:p>
            <a:r>
              <a:rPr lang="en-US" sz="2900" b="1" cap="all" dirty="0">
                <a:solidFill>
                  <a:schemeClr val="bg1"/>
                </a:solidFill>
                <a:latin typeface="+mj-lt"/>
              </a:rPr>
              <a:t>Kentucky Venues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AD0AB8D-34D0-4BAB-1D66-F6867B5D0874}"/>
              </a:ext>
            </a:extLst>
          </p:cNvPr>
          <p:cNvSpPr txBox="1">
            <a:spLocks/>
          </p:cNvSpPr>
          <p:nvPr/>
        </p:nvSpPr>
        <p:spPr>
          <a:xfrm>
            <a:off x="300039" y="1774066"/>
            <a:ext cx="4724968" cy="489343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sz="1800" dirty="0">
                <a:solidFill>
                  <a:schemeClr val="bg1"/>
                </a:solidFill>
              </a:rPr>
              <a:t>$212,709,000 – Kentucky Expo Center Redevelopment Plan Phase II</a:t>
            </a:r>
          </a:p>
          <a:p>
            <a:pPr marL="285750" indent="-285750"/>
            <a:r>
              <a:rPr lang="en-US" sz="1800" dirty="0">
                <a:solidFill>
                  <a:schemeClr val="bg1"/>
                </a:solidFill>
              </a:rPr>
              <a:t>$30,000,000 - Backup Power Supply</a:t>
            </a:r>
          </a:p>
          <a:p>
            <a:pPr marL="285750" indent="-285750"/>
            <a:r>
              <a:rPr lang="en-US" sz="1800" dirty="0">
                <a:solidFill>
                  <a:schemeClr val="bg1"/>
                </a:solidFill>
              </a:rPr>
              <a:t>$4,000,000 - Air Handling and Filtration Upgrades</a:t>
            </a:r>
          </a:p>
          <a:p>
            <a:pPr marL="285750" indent="-285750"/>
            <a:r>
              <a:rPr lang="en-US" sz="1800" dirty="0">
                <a:solidFill>
                  <a:schemeClr val="bg1"/>
                </a:solidFill>
              </a:rPr>
              <a:t>$2,100,000 - IT Infrastructure Replacement</a:t>
            </a:r>
          </a:p>
          <a:p>
            <a:pPr marL="285750" indent="-285750"/>
            <a:r>
              <a:rPr lang="en-US" sz="1800" dirty="0">
                <a:solidFill>
                  <a:schemeClr val="bg1"/>
                </a:solidFill>
              </a:rPr>
              <a:t>$1,000,000 - KEC Equipment, Dirt/Salt Storage Facility</a:t>
            </a:r>
          </a:p>
          <a:p>
            <a:pPr marL="285750" indent="-285750"/>
            <a:r>
              <a:rPr lang="en-US" sz="1800" dirty="0">
                <a:solidFill>
                  <a:schemeClr val="bg1"/>
                </a:solidFill>
              </a:rPr>
              <a:t>$10,000,000 - KEC Paving Pool</a:t>
            </a:r>
          </a:p>
          <a:p>
            <a:pPr marL="285750" indent="-285750"/>
            <a:r>
              <a:rPr lang="en-US" sz="1800" dirty="0">
                <a:solidFill>
                  <a:schemeClr val="bg1"/>
                </a:solidFill>
              </a:rPr>
              <a:t>$2,000,000 - KEC Wayfinding Digital Signage</a:t>
            </a:r>
          </a:p>
          <a:p>
            <a:pPr marL="285750" indent="-285750"/>
            <a:r>
              <a:rPr lang="en-US" sz="1800" dirty="0">
                <a:solidFill>
                  <a:schemeClr val="bg1"/>
                </a:solidFill>
              </a:rPr>
              <a:t>$3,200,000 – Kentucky International Convention Center Pedway System Maintenance</a:t>
            </a:r>
          </a:p>
          <a:p>
            <a:pPr marL="285750" indent="-285750"/>
            <a:r>
              <a:rPr lang="en-US" sz="1800" dirty="0">
                <a:solidFill>
                  <a:schemeClr val="bg1"/>
                </a:solidFill>
              </a:rPr>
              <a:t>$1,090,000 - Land Acquisition</a:t>
            </a:r>
          </a:p>
          <a:p>
            <a:pPr marL="285750" indent="-285750"/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3" name="Picture 2" descr="A picture containing map&#10;&#10;Description automatically generated">
            <a:extLst>
              <a:ext uri="{FF2B5EF4-FFF2-40B4-BE49-F238E27FC236}">
                <a16:creationId xmlns:a16="http://schemas.microsoft.com/office/drawing/2014/main" id="{EEF3B367-3C42-2FD7-BC90-71D344B7AE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163" y="1131612"/>
            <a:ext cx="3373179" cy="3391885"/>
          </a:xfrm>
          <a:prstGeom prst="rect">
            <a:avLst/>
          </a:prstGeom>
        </p:spPr>
      </p:pic>
      <p:pic>
        <p:nvPicPr>
          <p:cNvPr id="6" name="Picture 5" descr="A picture containing text, outdoor, sign, shore&#10;&#10;Description automatically generated">
            <a:extLst>
              <a:ext uri="{FF2B5EF4-FFF2-40B4-BE49-F238E27FC236}">
                <a16:creationId xmlns:a16="http://schemas.microsoft.com/office/drawing/2014/main" id="{C3B3E627-C73A-C241-A88A-49F0ACC74E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275" y="4615873"/>
            <a:ext cx="6822068" cy="1821006"/>
          </a:xfrm>
          <a:prstGeom prst="rect">
            <a:avLst/>
          </a:prstGeom>
        </p:spPr>
      </p:pic>
      <p:pic>
        <p:nvPicPr>
          <p:cNvPr id="11" name="Picture 10" descr="Diagram, engineering drawing&#10;&#10;Description automatically generated">
            <a:extLst>
              <a:ext uri="{FF2B5EF4-FFF2-40B4-BE49-F238E27FC236}">
                <a16:creationId xmlns:a16="http://schemas.microsoft.com/office/drawing/2014/main" id="{DFE2EB26-DF7F-AAF6-D0EB-340366E892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274" y="1131612"/>
            <a:ext cx="3387001" cy="3391885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4466477-B0D5-23A3-E013-A31ADC18D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0532383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039DE35-1AFE-479C-9BEB-5E5D43E03284}"/>
              </a:ext>
            </a:extLst>
          </p:cNvPr>
          <p:cNvSpPr txBox="1"/>
          <p:nvPr/>
        </p:nvSpPr>
        <p:spPr>
          <a:xfrm>
            <a:off x="404105" y="378652"/>
            <a:ext cx="5165197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00" cap="all" dirty="0">
                <a:solidFill>
                  <a:schemeClr val="bg1"/>
                </a:solidFill>
                <a:latin typeface="+mj-lt"/>
              </a:rPr>
              <a:t>2024 - 2026 capital plans</a:t>
            </a:r>
          </a:p>
          <a:p>
            <a:r>
              <a:rPr lang="en-US" sz="2900" b="1" cap="all" dirty="0">
                <a:solidFill>
                  <a:schemeClr val="bg1"/>
                </a:solidFill>
                <a:latin typeface="+mj-lt"/>
              </a:rPr>
              <a:t>Kentucky Fish and Wildlife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AD0AB8D-34D0-4BAB-1D66-F6867B5D0874}"/>
              </a:ext>
            </a:extLst>
          </p:cNvPr>
          <p:cNvSpPr txBox="1">
            <a:spLocks/>
          </p:cNvSpPr>
          <p:nvPr/>
        </p:nvSpPr>
        <p:spPr>
          <a:xfrm>
            <a:off x="300038" y="1774066"/>
            <a:ext cx="7308125" cy="489343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sz="1600" dirty="0">
                <a:solidFill>
                  <a:schemeClr val="bg1"/>
                </a:solidFill>
              </a:rPr>
              <a:t>$10,000,000 - Ballard Wildlife Management Area (WMA) Big Pump</a:t>
            </a:r>
          </a:p>
          <a:p>
            <a:pPr marL="285750" indent="-285750"/>
            <a:r>
              <a:rPr lang="en-US" sz="1600" dirty="0">
                <a:solidFill>
                  <a:schemeClr val="bg1"/>
                </a:solidFill>
              </a:rPr>
              <a:t>$4,500,000 - Camp Earl Wallace Dining Hall Construction</a:t>
            </a:r>
          </a:p>
          <a:p>
            <a:pPr marL="285750" indent="-285750"/>
            <a:r>
              <a:rPr lang="en-US" sz="1600" dirty="0">
                <a:solidFill>
                  <a:schemeClr val="bg1"/>
                </a:solidFill>
              </a:rPr>
              <a:t>$1,602,000 - Critical Species Investigation Building</a:t>
            </a:r>
          </a:p>
          <a:p>
            <a:pPr marL="285750" indent="-285750"/>
            <a:r>
              <a:rPr lang="en-US" sz="1600" dirty="0">
                <a:solidFill>
                  <a:schemeClr val="bg1"/>
                </a:solidFill>
              </a:rPr>
              <a:t>$113,100,000 - Fees-in-Lieu-of Stream Mitigation Projects Pool (2024-2026)</a:t>
            </a:r>
          </a:p>
          <a:p>
            <a:pPr marL="285750" indent="-285750"/>
            <a:r>
              <a:rPr lang="en-US" sz="1600" dirty="0">
                <a:solidFill>
                  <a:schemeClr val="bg1"/>
                </a:solidFill>
              </a:rPr>
              <a:t>$6,650,000 - Ky Cumberland Forest Conservation Program/</a:t>
            </a:r>
            <a:r>
              <a:rPr lang="en-US" sz="1600" dirty="0" err="1">
                <a:solidFill>
                  <a:schemeClr val="bg1"/>
                </a:solidFill>
              </a:rPr>
              <a:t>Ataya</a:t>
            </a:r>
            <a:endParaRPr lang="en-US" sz="1600" dirty="0">
              <a:solidFill>
                <a:schemeClr val="bg1"/>
              </a:solidFill>
            </a:endParaRPr>
          </a:p>
          <a:p>
            <a:pPr marL="285750" indent="-285750"/>
            <a:r>
              <a:rPr lang="en-US" sz="1600" dirty="0">
                <a:solidFill>
                  <a:schemeClr val="bg1"/>
                </a:solidFill>
              </a:rPr>
              <a:t>$1,603,000 - Lakes and Streams Building</a:t>
            </a:r>
          </a:p>
          <a:p>
            <a:pPr marL="285750" indent="-285750"/>
            <a:r>
              <a:rPr lang="en-US" sz="1600" dirty="0">
                <a:solidFill>
                  <a:schemeClr val="bg1"/>
                </a:solidFill>
              </a:rPr>
              <a:t>$12,000,000 - Land Acquisition Pool</a:t>
            </a:r>
          </a:p>
          <a:p>
            <a:pPr marL="285750" indent="-285750"/>
            <a:r>
              <a:rPr lang="en-US" sz="1600" dirty="0">
                <a:solidFill>
                  <a:schemeClr val="bg1"/>
                </a:solidFill>
              </a:rPr>
              <a:t>$4,000,000 - Veteran’s Memorial Shooting Range</a:t>
            </a:r>
          </a:p>
        </p:txBody>
      </p:sp>
      <p:pic>
        <p:nvPicPr>
          <p:cNvPr id="4" name="Picture 3" descr="A picture containing tree, outdoor, sky, water&#10;&#10;Description automatically generated">
            <a:extLst>
              <a:ext uri="{FF2B5EF4-FFF2-40B4-BE49-F238E27FC236}">
                <a16:creationId xmlns:a16="http://schemas.microsoft.com/office/drawing/2014/main" id="{606234EF-D4EA-3234-FD3A-0868D39B28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0"/>
          <a:stretch/>
        </p:blipFill>
        <p:spPr>
          <a:xfrm>
            <a:off x="5344357" y="4433957"/>
            <a:ext cx="2669218" cy="2233543"/>
          </a:xfrm>
          <a:prstGeom prst="rect">
            <a:avLst/>
          </a:prstGeom>
        </p:spPr>
      </p:pic>
      <p:pic>
        <p:nvPicPr>
          <p:cNvPr id="7" name="Picture 6" descr="A picture containing outdoor, sky, tree, road&#10;&#10;Description automatically generated">
            <a:extLst>
              <a:ext uri="{FF2B5EF4-FFF2-40B4-BE49-F238E27FC236}">
                <a16:creationId xmlns:a16="http://schemas.microsoft.com/office/drawing/2014/main" id="{30597113-353D-92BB-864F-7E14934447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" b="18834"/>
          <a:stretch/>
        </p:blipFill>
        <p:spPr>
          <a:xfrm>
            <a:off x="8084594" y="5135293"/>
            <a:ext cx="3868445" cy="1540750"/>
          </a:xfrm>
          <a:prstGeom prst="rect">
            <a:avLst/>
          </a:prstGeom>
        </p:spPr>
      </p:pic>
      <p:pic>
        <p:nvPicPr>
          <p:cNvPr id="11" name="Picture 10" descr="Diagram, engineering drawing&#10;&#10;Description automatically generated">
            <a:extLst>
              <a:ext uri="{FF2B5EF4-FFF2-40B4-BE49-F238E27FC236}">
                <a16:creationId xmlns:a16="http://schemas.microsoft.com/office/drawing/2014/main" id="{B432558B-C9D4-FFB5-35E0-6FBA8DBC1D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94"/>
          <a:stretch/>
        </p:blipFill>
        <p:spPr>
          <a:xfrm>
            <a:off x="8084595" y="2835607"/>
            <a:ext cx="3868445" cy="2233543"/>
          </a:xfrm>
          <a:prstGeom prst="rect">
            <a:avLst/>
          </a:prstGeom>
        </p:spPr>
      </p:pic>
      <p:pic>
        <p:nvPicPr>
          <p:cNvPr id="13" name="Picture 12" descr="Diagram, engineering drawing&#10;&#10;Description automatically generated">
            <a:extLst>
              <a:ext uri="{FF2B5EF4-FFF2-40B4-BE49-F238E27FC236}">
                <a16:creationId xmlns:a16="http://schemas.microsoft.com/office/drawing/2014/main" id="{29C92E68-D3F6-A6DB-6709-221CDE1937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596" y="190501"/>
            <a:ext cx="3868445" cy="257896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17A259A-6BE3-3A05-4DB4-F9AC8351C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0038" y="6310918"/>
            <a:ext cx="4114800" cy="365125"/>
          </a:xfrm>
        </p:spPr>
        <p:txBody>
          <a:bodyPr/>
          <a:lstStyle/>
          <a:p>
            <a:pPr algn="l"/>
            <a:r>
              <a:rPr lang="en-US" dirty="0"/>
              <a:t>13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5B6AF8-3809-345A-D259-B2D21B122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0348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B493DD-B11A-4F60-85F1-6E4D27E9C4D2}"/>
              </a:ext>
            </a:extLst>
          </p:cNvPr>
          <p:cNvSpPr txBox="1"/>
          <p:nvPr/>
        </p:nvSpPr>
        <p:spPr>
          <a:xfrm>
            <a:off x="666749" y="600075"/>
            <a:ext cx="59150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cap="all" dirty="0">
                <a:solidFill>
                  <a:schemeClr val="bg1"/>
                </a:solidFill>
              </a:rPr>
              <a:t>Questions?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06F4F8-BA7B-B78F-682B-CF93EBF06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17F65E-1C32-D745-FA49-E30BBBB4D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8685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Our Mission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81741"/>
            <a:ext cx="9172575" cy="447221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0" i="0" dirty="0">
                <a:effectLst/>
              </a:rPr>
              <a:t>Support the promotion and development of Kentucky tourism, arts and heritage as a mechanism to foster economic growth, education and employment for communities throughout the commonwealth while appealing as a destination to a diverse audience at home, nationally and internationally. 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 descr="A picture containing tree, outdoor, building&#10;&#10;Description automatically generated">
            <a:extLst>
              <a:ext uri="{FF2B5EF4-FFF2-40B4-BE49-F238E27FC236}">
                <a16:creationId xmlns:a16="http://schemas.microsoft.com/office/drawing/2014/main" id="{DB970D55-D752-401B-898A-C2B126D40C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8"/>
          <a:stretch/>
        </p:blipFill>
        <p:spPr>
          <a:xfrm>
            <a:off x="215152" y="3292475"/>
            <a:ext cx="4097712" cy="3063875"/>
          </a:xfrm>
          <a:prstGeom prst="rect">
            <a:avLst/>
          </a:prstGeom>
        </p:spPr>
      </p:pic>
      <p:pic>
        <p:nvPicPr>
          <p:cNvPr id="9" name="Picture 8" descr="A group of horses in a field&#10;&#10;Description automatically generated with medium confidence">
            <a:extLst>
              <a:ext uri="{FF2B5EF4-FFF2-40B4-BE49-F238E27FC236}">
                <a16:creationId xmlns:a16="http://schemas.microsoft.com/office/drawing/2014/main" id="{C4C0608D-0E24-46FF-BDD7-D703D5D8B6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330" y="3289076"/>
            <a:ext cx="3834093" cy="3067274"/>
          </a:xfrm>
          <a:prstGeom prst="rect">
            <a:avLst/>
          </a:prstGeom>
        </p:spPr>
      </p:pic>
      <p:pic>
        <p:nvPicPr>
          <p:cNvPr id="11" name="Picture 10" descr="A picture containing person, music, guitar&#10;&#10;Description automatically generated">
            <a:extLst>
              <a:ext uri="{FF2B5EF4-FFF2-40B4-BE49-F238E27FC236}">
                <a16:creationId xmlns:a16="http://schemas.microsoft.com/office/drawing/2014/main" id="{E0D2DE81-216D-4D4F-8CF3-7ACDF53ABD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9"/>
          <a:stretch/>
        </p:blipFill>
        <p:spPr>
          <a:xfrm>
            <a:off x="8401889" y="3289076"/>
            <a:ext cx="3574959" cy="305901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AE7D3A-3A3B-5613-E4AB-8BB6C98DE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324709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571892" cy="1325563"/>
          </a:xfrm>
        </p:spPr>
        <p:txBody>
          <a:bodyPr/>
          <a:lstStyle/>
          <a:p>
            <a:r>
              <a:rPr lang="en-US" cap="all" dirty="0"/>
              <a:t>Cabinet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479396"/>
            <a:ext cx="9251732" cy="1867486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The Kentucky Tourism, Arts and Heritage Cabinet is dedicated to fostering and promoting the state’s rich heritage as well as continuing Kentucky’s long history of being a premier travel destination for all travelers to enjoy. </a:t>
            </a:r>
          </a:p>
          <a:p>
            <a:pPr marL="0" indent="0">
              <a:buNone/>
            </a:pPr>
            <a:r>
              <a:rPr lang="en-US" sz="2000" dirty="0"/>
              <a:t>The Cabinet serves as Kentucky’s top tourism agency and collaborates with local tourism partners to coordinate tourism, arts and heritage efforts through legislation, tourism development, and marketing/outreach.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 descr="A couple of people rowing a boat&#10;&#10;Description automatically generated with low confidence">
            <a:extLst>
              <a:ext uri="{FF2B5EF4-FFF2-40B4-BE49-F238E27FC236}">
                <a16:creationId xmlns:a16="http://schemas.microsoft.com/office/drawing/2014/main" id="{6D3A2127-C534-48A7-8F72-24F3C0CD20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532" y="3796901"/>
            <a:ext cx="3792893" cy="2528819"/>
          </a:xfrm>
          <a:prstGeom prst="rect">
            <a:avLst/>
          </a:prstGeom>
        </p:spPr>
      </p:pic>
      <p:pic>
        <p:nvPicPr>
          <p:cNvPr id="9" name="Picture 8" descr="A picture containing ceiling, basement, roof&#10;&#10;Description automatically generated">
            <a:extLst>
              <a:ext uri="{FF2B5EF4-FFF2-40B4-BE49-F238E27FC236}">
                <a16:creationId xmlns:a16="http://schemas.microsoft.com/office/drawing/2014/main" id="{921CC10C-F86F-43C2-B0DF-59685C696B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19" y="3796284"/>
            <a:ext cx="3792893" cy="2529436"/>
          </a:xfrm>
          <a:prstGeom prst="rect">
            <a:avLst/>
          </a:prstGeom>
        </p:spPr>
      </p:pic>
      <p:pic>
        <p:nvPicPr>
          <p:cNvPr id="10" name="Picture 9" descr="A picture containing grass, outdoor, riding, field&#10;&#10;Description automatically generated">
            <a:extLst>
              <a:ext uri="{FF2B5EF4-FFF2-40B4-BE49-F238E27FC236}">
                <a16:creationId xmlns:a16="http://schemas.microsoft.com/office/drawing/2014/main" id="{471A38E7-E87E-4067-9320-C0EB85A5BC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395" y="3794125"/>
            <a:ext cx="3792893" cy="252836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C70EDE-BE2C-976D-65E1-07C111395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8386626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039DE35-1AFE-479C-9BEB-5E5D43E03284}"/>
              </a:ext>
            </a:extLst>
          </p:cNvPr>
          <p:cNvSpPr txBox="1"/>
          <p:nvPr/>
        </p:nvSpPr>
        <p:spPr>
          <a:xfrm>
            <a:off x="496703" y="266013"/>
            <a:ext cx="4798814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00" cap="all" dirty="0">
                <a:solidFill>
                  <a:schemeClr val="bg1"/>
                </a:solidFill>
                <a:latin typeface="+mj-lt"/>
              </a:rPr>
              <a:t>2024 - 2026 capital plans</a:t>
            </a:r>
          </a:p>
          <a:p>
            <a:r>
              <a:rPr lang="en-US" sz="2900" b="1" cap="all" dirty="0">
                <a:solidFill>
                  <a:schemeClr val="bg1"/>
                </a:solidFill>
                <a:latin typeface="+mj-lt"/>
              </a:rPr>
              <a:t>Maintenance Pool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97B4165-7902-73FE-9EFA-2ABA2E9C03C8}"/>
              </a:ext>
            </a:extLst>
          </p:cNvPr>
          <p:cNvSpPr txBox="1">
            <a:spLocks/>
          </p:cNvSpPr>
          <p:nvPr/>
        </p:nvSpPr>
        <p:spPr>
          <a:xfrm>
            <a:off x="496702" y="1479705"/>
            <a:ext cx="7368913" cy="476946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BED176-4277-B445-6B96-793109419EB9}"/>
              </a:ext>
            </a:extLst>
          </p:cNvPr>
          <p:cNvSpPr txBox="1"/>
          <p:nvPr/>
        </p:nvSpPr>
        <p:spPr>
          <a:xfrm>
            <a:off x="614778" y="1479705"/>
            <a:ext cx="9869749" cy="55245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</a:rPr>
              <a:t>$24 million – Kentucky State Parks</a:t>
            </a:r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</a:rPr>
              <a:t>$1 million – Kentucky Artisan Center</a:t>
            </a:r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</a:rPr>
              <a:t>$1.1 million – Kentucky Performing Arts</a:t>
            </a:r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</a:rPr>
              <a:t>$3 million – Kentucky Horse Park</a:t>
            </a:r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</a:rPr>
              <a:t>$6 million – Kentucky Venues</a:t>
            </a:r>
          </a:p>
          <a:p>
            <a:pPr marL="285750" indent="-285750"/>
            <a:endParaRPr lang="en-US" sz="1800" dirty="0">
              <a:solidFill>
                <a:schemeClr val="bg1"/>
              </a:solidFill>
            </a:endParaRPr>
          </a:p>
          <a:p>
            <a:pPr marL="285750" indent="-285750"/>
            <a:endParaRPr lang="en-US" sz="1800" dirty="0">
              <a:solidFill>
                <a:schemeClr val="bg1"/>
              </a:solidFill>
            </a:endParaRPr>
          </a:p>
          <a:p>
            <a:pPr marL="285750" indent="-285750"/>
            <a:endParaRPr lang="en-US" sz="1800" dirty="0">
              <a:solidFill>
                <a:schemeClr val="bg1"/>
              </a:solidFill>
            </a:endParaRPr>
          </a:p>
          <a:p>
            <a:pPr marL="285750" indent="-285750"/>
            <a:endParaRPr lang="en-US" sz="1800" dirty="0">
              <a:solidFill>
                <a:schemeClr val="bg1"/>
              </a:solidFill>
            </a:endParaRPr>
          </a:p>
          <a:p>
            <a:pPr marL="285750" indent="-285750"/>
            <a:endParaRPr lang="en-US" sz="1800" dirty="0">
              <a:solidFill>
                <a:schemeClr val="bg1"/>
              </a:solidFill>
            </a:endParaRPr>
          </a:p>
          <a:p>
            <a:pPr marL="285750" indent="-285750"/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1674533-C62D-DBD8-AAC3-557634E0D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320855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039DE35-1AFE-479C-9BEB-5E5D43E03284}"/>
              </a:ext>
            </a:extLst>
          </p:cNvPr>
          <p:cNvSpPr txBox="1"/>
          <p:nvPr/>
        </p:nvSpPr>
        <p:spPr>
          <a:xfrm>
            <a:off x="496703" y="266013"/>
            <a:ext cx="4798814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00" cap="all" dirty="0">
                <a:solidFill>
                  <a:schemeClr val="bg1"/>
                </a:solidFill>
                <a:latin typeface="+mj-lt"/>
              </a:rPr>
              <a:t>2024 - 2026 capital plans</a:t>
            </a:r>
          </a:p>
          <a:p>
            <a:r>
              <a:rPr lang="en-US" sz="2900" b="1" cap="all" dirty="0">
                <a:solidFill>
                  <a:schemeClr val="bg1"/>
                </a:solidFill>
                <a:latin typeface="+mj-lt"/>
              </a:rPr>
              <a:t>Kentucky State Parks 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97B4165-7902-73FE-9EFA-2ABA2E9C03C8}"/>
              </a:ext>
            </a:extLst>
          </p:cNvPr>
          <p:cNvSpPr txBox="1">
            <a:spLocks/>
          </p:cNvSpPr>
          <p:nvPr/>
        </p:nvSpPr>
        <p:spPr>
          <a:xfrm>
            <a:off x="496703" y="1479705"/>
            <a:ext cx="6218422" cy="457486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sz="1600" dirty="0">
                <a:solidFill>
                  <a:schemeClr val="bg1"/>
                </a:solidFill>
              </a:rPr>
              <a:t>$8,000,000 - Structural and Safety Repairs</a:t>
            </a:r>
          </a:p>
          <a:p>
            <a:pPr marL="285750" indent="-285750"/>
            <a:r>
              <a:rPr lang="en-US" sz="1600" dirty="0">
                <a:solidFill>
                  <a:schemeClr val="bg1"/>
                </a:solidFill>
              </a:rPr>
              <a:t>$3,000,000 - Life Safety Systems Upgrade and Replace</a:t>
            </a:r>
          </a:p>
          <a:p>
            <a:pPr marL="285750" indent="-285750"/>
            <a:r>
              <a:rPr lang="en-US" sz="1600" dirty="0">
                <a:solidFill>
                  <a:schemeClr val="bg1"/>
                </a:solidFill>
              </a:rPr>
              <a:t>$1,200,000 - Statewide Replacement of Door Locking System</a:t>
            </a:r>
          </a:p>
          <a:p>
            <a:pPr marL="285750" indent="-285750"/>
            <a:r>
              <a:rPr lang="en-US" sz="1600" dirty="0">
                <a:solidFill>
                  <a:schemeClr val="bg1"/>
                </a:solidFill>
              </a:rPr>
              <a:t>$22,000,000 - Hospitality Upgrades (Phase 1)</a:t>
            </a:r>
          </a:p>
          <a:p>
            <a:pPr marL="285750" indent="-285750"/>
            <a:r>
              <a:rPr lang="en-US" sz="1600" dirty="0">
                <a:solidFill>
                  <a:schemeClr val="bg1"/>
                </a:solidFill>
              </a:rPr>
              <a:t>$6,000,000 - Lake Barkley Lodge Wing Exterior Repair</a:t>
            </a:r>
          </a:p>
          <a:p>
            <a:pPr marL="285750" indent="-285750"/>
            <a:r>
              <a:rPr lang="en-US" sz="1600" dirty="0">
                <a:solidFill>
                  <a:schemeClr val="bg1"/>
                </a:solidFill>
              </a:rPr>
              <a:t>$12,200,000 - Jenny Wiley Marina Reconstruction</a:t>
            </a:r>
          </a:p>
          <a:p>
            <a:pPr marL="285750" indent="-285750"/>
            <a:r>
              <a:rPr lang="en-US" sz="1600" dirty="0">
                <a:solidFill>
                  <a:schemeClr val="bg1"/>
                </a:solidFill>
              </a:rPr>
              <a:t>$12,000,000 - Pool Improvements and Repairs</a:t>
            </a:r>
          </a:p>
          <a:p>
            <a:pPr marL="285750" indent="-285750"/>
            <a:r>
              <a:rPr lang="en-US" sz="1600" dirty="0">
                <a:solidFill>
                  <a:schemeClr val="bg1"/>
                </a:solidFill>
              </a:rPr>
              <a:t>$5,000,000 - Dam Safety Reconstruction and Repairs</a:t>
            </a:r>
          </a:p>
          <a:p>
            <a:pPr marL="285750" indent="-285750"/>
            <a:r>
              <a:rPr lang="en-US" sz="1600" dirty="0">
                <a:solidFill>
                  <a:schemeClr val="bg1"/>
                </a:solidFill>
              </a:rPr>
              <a:t>$1,545,000 - Perryville ADA Accessible Restroom Facility</a:t>
            </a:r>
          </a:p>
          <a:p>
            <a:pPr marL="285750" indent="-285750"/>
            <a:r>
              <a:rPr lang="en-US" sz="1600" dirty="0">
                <a:solidFill>
                  <a:schemeClr val="bg1"/>
                </a:solidFill>
              </a:rPr>
              <a:t>$10,000,000 - Cumberland Falls Lodge Room Upgrade/Reconfiguration</a:t>
            </a:r>
          </a:p>
          <a:p>
            <a:pPr marL="285750" indent="-285750"/>
            <a:r>
              <a:rPr lang="en-US" sz="1600" dirty="0">
                <a:solidFill>
                  <a:schemeClr val="bg1"/>
                </a:solidFill>
              </a:rPr>
              <a:t>$5,000,000 - Building Systems Repair &amp; Replace (Phase 1)</a:t>
            </a:r>
          </a:p>
          <a:p>
            <a:pPr marL="285750" indent="-285750"/>
            <a:r>
              <a:rPr lang="en-US" sz="1600" dirty="0">
                <a:solidFill>
                  <a:schemeClr val="bg1"/>
                </a:solidFill>
              </a:rPr>
              <a:t>$18,000,000 - Multi Park WWTP System Upgrades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E58B7A-169E-4557-9FD7-CAF6F644C4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297" y="229500"/>
            <a:ext cx="3376103" cy="2531684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6E5AEE6-861C-6099-F98E-69448BD752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1" r="-1"/>
          <a:stretch/>
        </p:blipFill>
        <p:spPr bwMode="auto">
          <a:xfrm>
            <a:off x="6573391" y="229501"/>
            <a:ext cx="1821476" cy="2531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12FE7E53-690C-40CB-944A-3E6113984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391" y="2869032"/>
            <a:ext cx="2592350" cy="3456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high angle view of a dam&#10;&#10;Description automatically generated with medium confidence">
            <a:extLst>
              <a:ext uri="{FF2B5EF4-FFF2-40B4-BE49-F238E27FC236}">
                <a16:creationId xmlns:a16="http://schemas.microsoft.com/office/drawing/2014/main" id="{72F258AC-48C9-054E-2DEE-C42E4DB6B9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24113" y="3301091"/>
            <a:ext cx="3456467" cy="259235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5B1512A-6158-08B4-98FD-482A1E556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268755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88D3FB1-6165-4702-8209-AD5136939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1" y="293688"/>
            <a:ext cx="7867649" cy="940307"/>
          </a:xfrm>
        </p:spPr>
        <p:txBody>
          <a:bodyPr>
            <a:normAutofit fontScale="90000"/>
          </a:bodyPr>
          <a:lstStyle/>
          <a:p>
            <a:r>
              <a:rPr lang="en-US" cap="all" dirty="0">
                <a:solidFill>
                  <a:schemeClr val="bg1"/>
                </a:solidFill>
              </a:rPr>
              <a:t>2024 - 2026 capital plans </a:t>
            </a:r>
            <a:br>
              <a:rPr lang="en-US" cap="all" dirty="0">
                <a:solidFill>
                  <a:schemeClr val="bg1"/>
                </a:solidFill>
              </a:rPr>
            </a:br>
            <a:r>
              <a:rPr lang="en-US" cap="all" dirty="0">
                <a:solidFill>
                  <a:schemeClr val="bg1"/>
                </a:solidFill>
              </a:rPr>
              <a:t>Kentucky State Parks Continued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D3D15E-DF7F-D2CD-96D7-CA1F47A6763F}"/>
              </a:ext>
            </a:extLst>
          </p:cNvPr>
          <p:cNvSpPr txBox="1"/>
          <p:nvPr/>
        </p:nvSpPr>
        <p:spPr>
          <a:xfrm>
            <a:off x="388213" y="1570424"/>
            <a:ext cx="5972175" cy="4785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$2,500,000 -  Lake Barkley Lodge Wing Interior Upgrades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$3,125,000 - Big Bone Lick State Park Nature Center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$2,000,000 - Repair/Replace Signage at Park Facilities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$3,065,000 - Conference Center Upgrades (Phase 1)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$1,085,000 - Convert Golf Courses to Bermuda (BR,KD,PF)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$5,000,000 - Cumberland Falls-New Conference Center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$1,100,000 - Dale Hollow Golf Course Slide and Bunker Repair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$2,217,000 - Dredge Lakes and Ponds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$1,200,000 - General Burnside Community Pool Demo and Reuse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$3,000,000 - Golf Car and Equipment Replacement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$7,750,000 - Golf Course Irrigation Replacement (Multi Parks)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$3,900,000 - Grounds Equipment Replace and Upgrades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$1,210,000 - Historic Home Restoration (Phase 1)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$1,045,000 - JJ Audubon Beach House Conversion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3520B6A-B560-B321-E225-B5338BF697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87903" y="1570424"/>
            <a:ext cx="5770747" cy="4876645"/>
          </a:xfrm>
        </p:spPr>
        <p:txBody>
          <a:bodyPr>
            <a:no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$3,448,000 - JJ Audubon Museum Restoration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$1,500,000 - </a:t>
            </a:r>
            <a:r>
              <a:rPr lang="en-US" dirty="0" err="1">
                <a:solidFill>
                  <a:schemeClr val="bg1"/>
                </a:solidFill>
              </a:rPr>
              <a:t>Kenlake</a:t>
            </a:r>
            <a:r>
              <a:rPr lang="en-US" dirty="0">
                <a:solidFill>
                  <a:schemeClr val="bg1"/>
                </a:solidFill>
              </a:rPr>
              <a:t> Structure Refurbishment (Cherokee)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$3,000,000 - Lake Barkley Fitness Center Upgrades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$1,250,000 - Lake Barkley Lodge Window and Door Replacement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$1,200,000 - </a:t>
            </a:r>
            <a:r>
              <a:rPr lang="en-US" dirty="0" err="1">
                <a:solidFill>
                  <a:schemeClr val="bg1"/>
                </a:solidFill>
              </a:rPr>
              <a:t>Pennyrile</a:t>
            </a:r>
            <a:r>
              <a:rPr lang="en-US" dirty="0">
                <a:solidFill>
                  <a:schemeClr val="bg1"/>
                </a:solidFill>
              </a:rPr>
              <a:t> Beach Complex Repair/Upgrade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$4,900,000 - Perryville Battlefield - New Museum Building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$2,250,000 - Replica Fort Restoration and Repair (Phase 1)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$3,490,000 - Restore CCC Structures (Statewide)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$1,000,000 - Beach Refurbishment (Statewide)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$1,000,000  - Develop/Enhance Golf Driving Ranges (Statewide)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$3,200,000 - Park Residence Repair/Refurbishment (Statewide)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28EAA2D-83DC-DE78-CAC8-82496DE97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1098211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88D3FB1-6165-4702-8209-AD5136939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1" y="293688"/>
            <a:ext cx="6724649" cy="940307"/>
          </a:xfrm>
        </p:spPr>
        <p:txBody>
          <a:bodyPr>
            <a:normAutofit fontScale="90000"/>
          </a:bodyPr>
          <a:lstStyle/>
          <a:p>
            <a:r>
              <a:rPr lang="en-US" cap="all" dirty="0">
                <a:solidFill>
                  <a:schemeClr val="bg1"/>
                </a:solidFill>
              </a:rPr>
              <a:t>2024 - 2026 capital plans </a:t>
            </a:r>
            <a:br>
              <a:rPr lang="en-US" cap="all" dirty="0">
                <a:solidFill>
                  <a:schemeClr val="bg1"/>
                </a:solidFill>
              </a:rPr>
            </a:br>
            <a:r>
              <a:rPr lang="en-US" cap="all" dirty="0">
                <a:solidFill>
                  <a:schemeClr val="bg1"/>
                </a:solidFill>
              </a:rPr>
              <a:t>Kentucky State Parks Continued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D3FDE1-6DDE-9BC1-2602-E752878F3B5C}"/>
              </a:ext>
            </a:extLst>
          </p:cNvPr>
          <p:cNvSpPr txBox="1"/>
          <p:nvPr/>
        </p:nvSpPr>
        <p:spPr>
          <a:xfrm>
            <a:off x="596521" y="1622322"/>
            <a:ext cx="3540474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$3,267,000 - Statewide ADA Improvements (Phase 1)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$1,280,000 - Upgrade Recreational Building - Pool EP Tom Sawyer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$55,000,000 - Utility Infrastructure Replacement (Phase 2)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$10,000,000 - </a:t>
            </a:r>
            <a:r>
              <a:rPr lang="en-US" sz="2000" dirty="0" err="1">
                <a:solidFill>
                  <a:schemeClr val="bg1"/>
                </a:solidFill>
              </a:rPr>
              <a:t>Yatesville</a:t>
            </a:r>
            <a:r>
              <a:rPr lang="en-US" sz="2000" dirty="0">
                <a:solidFill>
                  <a:schemeClr val="bg1"/>
                </a:solidFill>
              </a:rPr>
              <a:t> Marina Replacement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A90F90F-81EA-77A2-ED1F-00B207F8A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7</a:t>
            </a:r>
          </a:p>
        </p:txBody>
      </p:sp>
      <p:pic>
        <p:nvPicPr>
          <p:cNvPr id="7" name="Picture 6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0817E7BC-0E53-D98F-8BA7-DDC863A085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831" y="1376486"/>
            <a:ext cx="3640422" cy="50952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C83882-6FE9-DD5E-640B-D2B81D6F69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34794" y="2013395"/>
            <a:ext cx="5095274" cy="382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6201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039DE35-1AFE-479C-9BEB-5E5D43E03284}"/>
              </a:ext>
            </a:extLst>
          </p:cNvPr>
          <p:cNvSpPr txBox="1"/>
          <p:nvPr/>
        </p:nvSpPr>
        <p:spPr>
          <a:xfrm>
            <a:off x="366713" y="506846"/>
            <a:ext cx="4785413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00" cap="all" dirty="0">
                <a:solidFill>
                  <a:schemeClr val="bg1"/>
                </a:solidFill>
                <a:latin typeface="+mj-lt"/>
              </a:rPr>
              <a:t>2024 - 2026 capital plans</a:t>
            </a:r>
          </a:p>
          <a:p>
            <a:r>
              <a:rPr lang="en-US" sz="2900" b="1" cap="all" dirty="0">
                <a:solidFill>
                  <a:schemeClr val="bg1"/>
                </a:solidFill>
                <a:latin typeface="+mj-lt"/>
              </a:rPr>
              <a:t>Kentucky Artisan Center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AD0AB8D-34D0-4BAB-1D66-F6867B5D0874}"/>
              </a:ext>
            </a:extLst>
          </p:cNvPr>
          <p:cNvSpPr txBox="1">
            <a:spLocks/>
          </p:cNvSpPr>
          <p:nvPr/>
        </p:nvSpPr>
        <p:spPr>
          <a:xfrm>
            <a:off x="300038" y="1774066"/>
            <a:ext cx="5443814" cy="24339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sz="2000" b="1" dirty="0">
                <a:solidFill>
                  <a:schemeClr val="bg1"/>
                </a:solidFill>
              </a:rPr>
              <a:t>$1,000,000 - Outdoor Needs Project 2</a:t>
            </a:r>
            <a:br>
              <a:rPr lang="en-US" sz="2000" b="1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Outdoor stage concert venue</a:t>
            </a:r>
          </a:p>
          <a:p>
            <a:pPr marL="285750" indent="-285750"/>
            <a:r>
              <a:rPr lang="en-US" sz="2000" b="1" dirty="0">
                <a:solidFill>
                  <a:schemeClr val="bg1"/>
                </a:solidFill>
              </a:rPr>
              <a:t>$1,000,000 - Equipment Project 3</a:t>
            </a:r>
            <a:br>
              <a:rPr lang="en-US" sz="2000" b="1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Including displays, shelving, kitchen components, and outdoor equipment.</a:t>
            </a:r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6ECB954B-D926-1857-7EC8-BA5B6FF02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6698" y="506846"/>
            <a:ext cx="2283781" cy="3045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2">
            <a:extLst>
              <a:ext uri="{FF2B5EF4-FFF2-40B4-BE49-F238E27FC236}">
                <a16:creationId xmlns:a16="http://schemas.microsoft.com/office/drawing/2014/main" id="{D434B83A-D076-9628-4D96-4A472755C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522" y="506845"/>
            <a:ext cx="4060055" cy="3045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8">
            <a:extLst>
              <a:ext uri="{FF2B5EF4-FFF2-40B4-BE49-F238E27FC236}">
                <a16:creationId xmlns:a16="http://schemas.microsoft.com/office/drawing/2014/main" id="{2EB96AE4-561F-9827-EFF1-A926223D8B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55"/>
          <a:stretch/>
        </p:blipFill>
        <p:spPr bwMode="auto">
          <a:xfrm>
            <a:off x="7416550" y="3751373"/>
            <a:ext cx="2190148" cy="2573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4">
            <a:extLst>
              <a:ext uri="{FF2B5EF4-FFF2-40B4-BE49-F238E27FC236}">
                <a16:creationId xmlns:a16="http://schemas.microsoft.com/office/drawing/2014/main" id="{4EBBEB34-A334-1B7F-A798-4157B1A8C6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70"/>
          <a:stretch/>
        </p:blipFill>
        <p:spPr bwMode="auto">
          <a:xfrm>
            <a:off x="9759099" y="3730867"/>
            <a:ext cx="2190148" cy="262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42097739-CD77-9F3E-B8FD-7399609F5B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36"/>
          <a:stretch/>
        </p:blipFill>
        <p:spPr bwMode="auto">
          <a:xfrm>
            <a:off x="3432279" y="3777161"/>
            <a:ext cx="3831869" cy="2573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7">
            <a:extLst>
              <a:ext uri="{FF2B5EF4-FFF2-40B4-BE49-F238E27FC236}">
                <a16:creationId xmlns:a16="http://schemas.microsoft.com/office/drawing/2014/main" id="{9FB7D2EA-2EE1-6A33-EBEB-840FB3374A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88"/>
          <a:stretch/>
        </p:blipFill>
        <p:spPr bwMode="auto">
          <a:xfrm>
            <a:off x="1100831" y="3764151"/>
            <a:ext cx="2165184" cy="2587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944DE9C-D0A9-1C79-16A0-0D87B849E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8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233BBF-5C16-CCE7-7BDF-44452C820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4643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039DE35-1AFE-479C-9BEB-5E5D43E03284}"/>
              </a:ext>
            </a:extLst>
          </p:cNvPr>
          <p:cNvSpPr txBox="1"/>
          <p:nvPr/>
        </p:nvSpPr>
        <p:spPr>
          <a:xfrm>
            <a:off x="634450" y="649721"/>
            <a:ext cx="5148204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00" cap="all" dirty="0">
                <a:solidFill>
                  <a:schemeClr val="bg1"/>
                </a:solidFill>
                <a:latin typeface="+mj-lt"/>
              </a:rPr>
              <a:t>2024 - 2026 capital plans</a:t>
            </a:r>
          </a:p>
          <a:p>
            <a:r>
              <a:rPr lang="en-US" sz="2900" b="1" cap="all" dirty="0">
                <a:solidFill>
                  <a:schemeClr val="bg1"/>
                </a:solidFill>
                <a:latin typeface="+mj-lt"/>
              </a:rPr>
              <a:t>Kentucky Performing Arts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97B4165-7902-73FE-9EFA-2ABA2E9C03C8}"/>
              </a:ext>
            </a:extLst>
          </p:cNvPr>
          <p:cNvSpPr txBox="1">
            <a:spLocks/>
          </p:cNvSpPr>
          <p:nvPr/>
        </p:nvSpPr>
        <p:spPr>
          <a:xfrm>
            <a:off x="487178" y="1913169"/>
            <a:ext cx="5732647" cy="352560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sz="2400" b="1" dirty="0">
                <a:solidFill>
                  <a:schemeClr val="bg1"/>
                </a:solidFill>
              </a:rPr>
              <a:t>$6,000,000 - Replace Technical Equipment </a:t>
            </a:r>
            <a:r>
              <a:rPr lang="en-US" sz="2400" dirty="0">
                <a:solidFill>
                  <a:schemeClr val="bg1"/>
                </a:solidFill>
              </a:rPr>
              <a:t>Theaters/All Spaces </a:t>
            </a:r>
          </a:p>
          <a:p>
            <a:pPr marL="285750" indent="-285750"/>
            <a:r>
              <a:rPr lang="en-US" sz="2400" dirty="0">
                <a:solidFill>
                  <a:schemeClr val="bg1"/>
                </a:solidFill>
              </a:rPr>
              <a:t>$1,525,000 - Building Renovation to Improve Security</a:t>
            </a:r>
          </a:p>
          <a:p>
            <a:pPr marL="285750" indent="-285750"/>
            <a:r>
              <a:rPr lang="en-US" sz="2400" dirty="0">
                <a:solidFill>
                  <a:schemeClr val="bg1"/>
                </a:solidFill>
              </a:rPr>
              <a:t>$2,400,000- Renovate Client &amp; Patron Spaces </a:t>
            </a:r>
          </a:p>
        </p:txBody>
      </p:sp>
      <p:pic>
        <p:nvPicPr>
          <p:cNvPr id="3" name="Picture 2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39BF9601-93B5-30D8-6E01-1C4D78F831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97"/>
          <a:stretch/>
        </p:blipFill>
        <p:spPr>
          <a:xfrm>
            <a:off x="6405562" y="206838"/>
            <a:ext cx="5486400" cy="3412662"/>
          </a:xfrm>
          <a:prstGeom prst="rect">
            <a:avLst/>
          </a:prstGeom>
        </p:spPr>
      </p:pic>
      <p:pic>
        <p:nvPicPr>
          <p:cNvPr id="5" name="Picture 4" descr="A group of elephants on a stage&#10;&#10;Description automatically generated with medium confidence">
            <a:extLst>
              <a:ext uri="{FF2B5EF4-FFF2-40B4-BE49-F238E27FC236}">
                <a16:creationId xmlns:a16="http://schemas.microsoft.com/office/drawing/2014/main" id="{D9134E2D-F4A9-FEAA-36BA-2418D3BC71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0" b="21106"/>
          <a:stretch/>
        </p:blipFill>
        <p:spPr>
          <a:xfrm>
            <a:off x="6405562" y="3729697"/>
            <a:ext cx="5486401" cy="2921465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21E0ACC-8860-DAF2-8474-04B324BDD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E1D652-062F-4640-200D-F96155482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02995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ew TAH Theme">
  <a:themeElements>
    <a:clrScheme name="Custom 1">
      <a:dk1>
        <a:srgbClr val="003764"/>
      </a:dk1>
      <a:lt1>
        <a:srgbClr val="FFFFFF"/>
      </a:lt1>
      <a:dk2>
        <a:srgbClr val="5EB3E4"/>
      </a:dk2>
      <a:lt2>
        <a:srgbClr val="E7E6E6"/>
      </a:lt2>
      <a:accent1>
        <a:srgbClr val="003764"/>
      </a:accent1>
      <a:accent2>
        <a:srgbClr val="5EB3E4"/>
      </a:accent2>
      <a:accent3>
        <a:srgbClr val="624B78"/>
      </a:accent3>
      <a:accent4>
        <a:srgbClr val="003764"/>
      </a:accent4>
      <a:accent5>
        <a:srgbClr val="624B78"/>
      </a:accent5>
      <a:accent6>
        <a:srgbClr val="C55A11"/>
      </a:accent6>
      <a:hlink>
        <a:srgbClr val="C00000"/>
      </a:hlink>
      <a:folHlink>
        <a:srgbClr val="3F3F3F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TAH Theme" id="{C92DD0A5-6D46-40AB-93F9-46607D71A888}" vid="{112E7792-01E5-45B7-A561-A286B21C6598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AH PowerPoint Presentation" id="{1206DF27-6328-4A50-81AB-A90ADC06D49A}" vid="{A53E5894-D939-4A01-A8C5-9E584C2A2B69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3609</TotalTime>
  <Words>996</Words>
  <Application>Microsoft Office PowerPoint</Application>
  <PresentationFormat>Widescreen</PresentationFormat>
  <Paragraphs>142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Calibri</vt:lpstr>
      <vt:lpstr>Calibri Light</vt:lpstr>
      <vt:lpstr>Franklin Gothic Book</vt:lpstr>
      <vt:lpstr>Franklin Gothic Medium</vt:lpstr>
      <vt:lpstr>Segoe UI</vt:lpstr>
      <vt:lpstr>1_Office Theme</vt:lpstr>
      <vt:lpstr>New TAH Theme</vt:lpstr>
      <vt:lpstr>2_Office Theme</vt:lpstr>
      <vt:lpstr>PowerPoint Presentation</vt:lpstr>
      <vt:lpstr>Our Mission</vt:lpstr>
      <vt:lpstr>Cabinet Overview</vt:lpstr>
      <vt:lpstr>PowerPoint Presentation</vt:lpstr>
      <vt:lpstr>PowerPoint Presentation</vt:lpstr>
      <vt:lpstr>2024 - 2026 capital plans  Kentucky State Parks Continued</vt:lpstr>
      <vt:lpstr>2024 - 2026 capital plans  Kentucky State Parks Continued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Commonwealth of Kentucky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Hatchett, Anita M (TAH)</dc:creator>
  <cp:lastModifiedBy>Brewer, Melissa (TAH)</cp:lastModifiedBy>
  <cp:revision>84</cp:revision>
  <cp:lastPrinted>2023-06-14T13:18:21Z</cp:lastPrinted>
  <dcterms:created xsi:type="dcterms:W3CDTF">2020-05-13T19:30:55Z</dcterms:created>
  <dcterms:modified xsi:type="dcterms:W3CDTF">2023-06-14T14:33:27Z</dcterms:modified>
</cp:coreProperties>
</file>