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Barlow Medium" panose="00000600000000000000" pitchFamily="2" charset="0"/>
      <p:regular r:id="rId14"/>
      <p:bold r:id="rId15"/>
      <p:italic r:id="rId16"/>
      <p:boldItalic r:id="rId17"/>
    </p:embeddedFont>
    <p:embeddedFont>
      <p:font typeface="Bebas Neue" panose="020B0606020202050201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8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ff049790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ff049790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6f2285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6f2285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25fc2a84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25fc2a84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25fc2a841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25fc2a841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8792dd4c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8792dd4c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6f22856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6f22856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4577949c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4577949c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463" y="-108912"/>
            <a:ext cx="9528922" cy="53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563" y="2167612"/>
            <a:ext cx="2550874" cy="8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737038" y="3087975"/>
            <a:ext cx="366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EASTERN KENTUCKY UNIVERSITY</a:t>
            </a:r>
            <a:endParaRPr sz="1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-6737" r="23660"/>
          <a:stretch/>
        </p:blipFill>
        <p:spPr>
          <a:xfrm>
            <a:off x="3127195" y="0"/>
            <a:ext cx="640663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4348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422150" y="763925"/>
            <a:ext cx="3650400" cy="7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WE ARE </a:t>
            </a:r>
            <a:r>
              <a:rPr lang="en" sz="3180">
                <a:solidFill>
                  <a:srgbClr val="FFC658"/>
                </a:solidFill>
                <a:latin typeface="Bebas Neue"/>
                <a:ea typeface="Bebas Neue"/>
                <a:cs typeface="Bebas Neue"/>
                <a:sym typeface="Bebas Neue"/>
              </a:rPr>
              <a:t>FOCUSED</a:t>
            </a:r>
            <a:endParaRPr sz="3180">
              <a:solidFill>
                <a:srgbClr val="FFC65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2825" y="1576050"/>
            <a:ext cx="4122000" cy="4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Embrace Student Success as Our Purpose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Encourage Focused Academic Investment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Emphasize Being an Employer of Choice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Ensure Financial Strength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Enhance the Campus Beautiful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Elevate the University Brand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Energize Collaboration Across the Service Region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AutoNum type="arabicPeriod"/>
            </a:pPr>
            <a:r>
              <a:rPr lang="en" sz="14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Enrich Strategic Partnerships</a:t>
            </a:r>
            <a:endParaRPr sz="14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665425" y="707025"/>
            <a:ext cx="5344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1">
                <a:solidFill>
                  <a:srgbClr val="861F41"/>
                </a:solidFill>
                <a:latin typeface="Bebas Neue"/>
                <a:ea typeface="Bebas Neue"/>
                <a:cs typeface="Bebas Neue"/>
                <a:sym typeface="Bebas Neue"/>
              </a:rPr>
              <a:t>NEW MODEL LAB SCHOOL PHASE II - $59.1M </a:t>
            </a:r>
            <a:endParaRPr sz="2900" b="1">
              <a:solidFill>
                <a:srgbClr val="861F4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665425" y="1338225"/>
            <a:ext cx="53448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Barlow"/>
              <a:buChar char="●"/>
            </a:pPr>
            <a:r>
              <a:rPr lang="en" sz="1600" b="1">
                <a:solidFill>
                  <a:srgbClr val="444444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Current Donovan Complex</a:t>
            </a:r>
            <a:endParaRPr sz="1600" b="1">
              <a:solidFill>
                <a:srgbClr val="444444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Barlow"/>
              <a:buChar char="○"/>
            </a:pPr>
            <a:r>
              <a:rPr lang="en">
                <a:solidFill>
                  <a:srgbClr val="444444"/>
                </a:solidFill>
                <a:highlight>
                  <a:srgbClr val="FFFFFF"/>
                </a:highlight>
                <a:latin typeface="Barlow Medium"/>
                <a:ea typeface="Barlow Medium"/>
                <a:cs typeface="Barlow Medium"/>
                <a:sym typeface="Barlow Medium"/>
              </a:rPr>
              <a:t>Has served K-12 programs since 1961</a:t>
            </a:r>
            <a:endParaRPr>
              <a:solidFill>
                <a:srgbClr val="444444"/>
              </a:solidFill>
              <a:highlight>
                <a:srgbClr val="FFFFFF"/>
              </a:highlight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Barlow"/>
              <a:buChar char="○"/>
            </a:pPr>
            <a:r>
              <a:rPr lang="en">
                <a:solidFill>
                  <a:srgbClr val="444444"/>
                </a:solidFill>
                <a:highlight>
                  <a:srgbClr val="FFFFFF"/>
                </a:highlight>
                <a:latin typeface="Barlow Medium"/>
                <a:ea typeface="Barlow Medium"/>
                <a:cs typeface="Barlow Medium"/>
                <a:sym typeface="Barlow Medium"/>
              </a:rPr>
              <a:t>Determined to be functionally obsolete in 2007</a:t>
            </a:r>
            <a:endParaRPr>
              <a:solidFill>
                <a:srgbClr val="444444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371475" lvl="0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Barlow"/>
              <a:buChar char="●"/>
            </a:pPr>
            <a:r>
              <a:rPr lang="en" sz="1600" b="1">
                <a:solidFill>
                  <a:srgbClr val="444444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New school</a:t>
            </a:r>
            <a:endParaRPr sz="1600" b="1">
              <a:solidFill>
                <a:srgbClr val="444444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474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*Provides 1000+ PreK-12th Grade students, building on the laboratory model established in 1906</a:t>
            </a:r>
            <a:endParaRPr>
              <a:solidFill>
                <a:srgbClr val="444746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474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*Provides applied, real-world experiences for student teachers and aspiring educators</a:t>
            </a:r>
            <a:endParaRPr>
              <a:solidFill>
                <a:srgbClr val="444746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474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*Recognizes EKU's historic leadership in P12 teacher preparation </a:t>
            </a:r>
            <a:endParaRPr>
              <a:solidFill>
                <a:srgbClr val="444746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474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*Solidifies Model Lab's statutory role for the Commonwealth</a:t>
            </a:r>
            <a:endParaRPr>
              <a:solidFill>
                <a:srgbClr val="444444"/>
              </a:solidFill>
              <a:highlight>
                <a:schemeClr val="lt1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00" y="0"/>
            <a:ext cx="36143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l="37200" t="3960" r="30230" b="27989"/>
          <a:stretch/>
        </p:blipFill>
        <p:spPr>
          <a:xfrm>
            <a:off x="-13901" y="0"/>
            <a:ext cx="36525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609975" y="0"/>
            <a:ext cx="45900" cy="5143500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rgbClr val="861F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61F4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382450" y="783400"/>
            <a:ext cx="4029900" cy="3503700"/>
          </a:xfrm>
          <a:prstGeom prst="rect">
            <a:avLst/>
          </a:prstGeom>
          <a:solidFill>
            <a:srgbClr val="FFFFFF">
              <a:alpha val="8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24331" r="73170"/>
          <a:stretch/>
        </p:blipFill>
        <p:spPr>
          <a:xfrm flipH="1">
            <a:off x="-24" y="-31175"/>
            <a:ext cx="5416849" cy="51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92025" y="783400"/>
            <a:ext cx="41592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ALUMNI COLISEUM RENOVATION PHASE II - $32M</a:t>
            </a:r>
            <a:endParaRPr sz="3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-73400" y="1537275"/>
            <a:ext cx="44931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0005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front door to EKU</a:t>
            </a:r>
            <a:endParaRPr sz="1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0005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Hosts thousands of Kentuckians and EKU students a year</a:t>
            </a:r>
            <a:endParaRPr sz="1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74295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○"/>
            </a:pPr>
            <a:r>
              <a:rPr lang="en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Athletic competitions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74295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</a:pPr>
            <a:r>
              <a:rPr lang="en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Graduation ceremonies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74295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</a:pPr>
            <a:r>
              <a:rPr lang="en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Big E Welcome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74295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</a:pPr>
            <a:r>
              <a:rPr lang="en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Entertainment events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74295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</a:pPr>
            <a:r>
              <a:rPr lang="en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Community events</a:t>
            </a:r>
            <a:endParaRPr sz="1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l="40443" t="3399" r="4620" b="-524"/>
          <a:stretch/>
        </p:blipFill>
        <p:spPr>
          <a:xfrm>
            <a:off x="4614525" y="302900"/>
            <a:ext cx="4562801" cy="45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t="3521" b="5012"/>
          <a:stretch/>
        </p:blipFill>
        <p:spPr>
          <a:xfrm>
            <a:off x="0" y="2615750"/>
            <a:ext cx="3223850" cy="22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l="13526" t="11431" r="19210" b="20160"/>
          <a:stretch/>
        </p:blipFill>
        <p:spPr>
          <a:xfrm>
            <a:off x="0" y="400950"/>
            <a:ext cx="3264451" cy="221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9100" y="245450"/>
            <a:ext cx="5800124" cy="47405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443125" y="609900"/>
            <a:ext cx="5148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AVIATION CLASSROOM BUILDING - $25M</a:t>
            </a:r>
            <a:endParaRPr sz="3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443125" y="1041175"/>
            <a:ext cx="5257200" cy="3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EKU Aviation</a:t>
            </a:r>
            <a:endParaRPr sz="15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Kentucky’s only four-year, university-based flight program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Located at the third busiest airport in Kentucky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Enrollment has more than doubled since 2017 - expect 425 students in Fall 2023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Student flight hours have quadrupled in 10 years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High market demand for graduates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Most affordable program among competitor universities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Students come from more than 25 states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0005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Char char="●"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At capacity</a:t>
            </a:r>
            <a:endParaRPr sz="1500" b="1">
              <a:solidFill>
                <a:srgbClr val="FFC65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>
            <a:off x="4197800" y="891600"/>
            <a:ext cx="6268500" cy="6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80">
                <a:latin typeface="Bebas Neue"/>
                <a:ea typeface="Bebas Neue"/>
                <a:cs typeface="Bebas Neue"/>
                <a:sym typeface="Bebas Neue"/>
              </a:rPr>
              <a:t>asset preservation</a:t>
            </a:r>
            <a:endParaRPr sz="278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4197800" y="1582050"/>
            <a:ext cx="4777800" cy="3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00025" lvl="0" indent="-1820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Total 2022 HB 1 Asset Preservation Pool for EKU: $63,028,000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lvl="1" indent="-3248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○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$59,200,000 approved by the Board of Regents, CPE and Office of the State Budget Director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lvl="1" indent="-3248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○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Projects underway with the remainder in reserve for potential cost fluctuations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200025" lvl="0" indent="-1820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$75M requested to assist with campus critical maintenance needs during 2024-26</a:t>
            </a:r>
            <a:endParaRPr sz="1516" b="1" u="sng">
              <a:solidFill>
                <a:srgbClr val="861F4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91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l="39127" t="-310" r="10031" b="310"/>
          <a:stretch/>
        </p:blipFill>
        <p:spPr>
          <a:xfrm>
            <a:off x="-42875" y="-56250"/>
            <a:ext cx="3981952" cy="52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3939075" y="0"/>
            <a:ext cx="45900" cy="5143500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rgbClr val="861F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61F4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450" y="-108925"/>
            <a:ext cx="9528922" cy="53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2474263" y="2290525"/>
            <a:ext cx="4195500" cy="72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507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Questions?</a:t>
            </a:r>
            <a:endParaRPr sz="507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288" y="4270825"/>
            <a:ext cx="1185425" cy="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Barlow</vt:lpstr>
      <vt:lpstr>Avenir</vt:lpstr>
      <vt:lpstr>Arial</vt:lpstr>
      <vt:lpstr>Bebas Neue</vt:lpstr>
      <vt:lpstr>Barlow Medium</vt:lpstr>
      <vt:lpstr>Simple Light</vt:lpstr>
      <vt:lpstr>PowerPoint Presentation</vt:lpstr>
      <vt:lpstr>WE ARE FOCUSED</vt:lpstr>
      <vt:lpstr>PowerPoint Presentation</vt:lpstr>
      <vt:lpstr>PowerPoint Presentation</vt:lpstr>
      <vt:lpstr>PowerPoint Presentation</vt:lpstr>
      <vt:lpstr>asset preservation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Scarborough, Amy</dc:creator>
  <cp:lastModifiedBy>Scarborough, Amy</cp:lastModifiedBy>
  <cp:revision>1</cp:revision>
  <dcterms:modified xsi:type="dcterms:W3CDTF">2023-07-13T18:29:04Z</dcterms:modified>
</cp:coreProperties>
</file>