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5"/>
  </p:notesMasterIdLst>
  <p:sldIdLst>
    <p:sldId id="257" r:id="rId5"/>
    <p:sldId id="261" r:id="rId6"/>
    <p:sldId id="279" r:id="rId7"/>
    <p:sldId id="282" r:id="rId8"/>
    <p:sldId id="281" r:id="rId9"/>
    <p:sldId id="280" r:id="rId10"/>
    <p:sldId id="283" r:id="rId11"/>
    <p:sldId id="286" r:id="rId12"/>
    <p:sldId id="287" r:id="rId13"/>
    <p:sldId id="278"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826AD2-6C9C-4414-9D4D-66A9C71F134A}">
          <p14:sldIdLst>
            <p14:sldId id="257"/>
            <p14:sldId id="261"/>
            <p14:sldId id="279"/>
            <p14:sldId id="282"/>
            <p14:sldId id="281"/>
            <p14:sldId id="280"/>
            <p14:sldId id="283"/>
            <p14:sldId id="286"/>
            <p14:sldId id="287"/>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6A6A6"/>
    <a:srgbClr val="70AD47"/>
    <a:srgbClr val="4472C4"/>
    <a:srgbClr val="ED7D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D0FDB-35EA-4FC3-98BE-6CD0D627E780}" v="2" dt="2023-07-07T19:45:22.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110" d="100"/>
          <a:sy n="110" d="100"/>
        </p:scale>
        <p:origin x="63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5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11BFB1-55CB-4EB8-839D-405451E43015}" type="datetimeFigureOut">
              <a:rPr lang="en-US" smtClean="0"/>
              <a:t>7/12/2023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F5D954-3E71-4687-B6D7-B2BE1891AF45}" type="slidenum">
              <a:rPr lang="en-US" smtClean="0"/>
              <a:t>‹#›</a:t>
            </a:fld>
            <a:endParaRPr lang="en-US" dirty="0"/>
          </a:p>
        </p:txBody>
      </p:sp>
    </p:spTree>
    <p:extLst>
      <p:ext uri="{BB962C8B-B14F-4D97-AF65-F5344CB8AC3E}">
        <p14:creationId xmlns:p14="http://schemas.microsoft.com/office/powerpoint/2010/main" val="27056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5"/>
          </p:nvPr>
        </p:nvSpPr>
        <p:spPr/>
        <p:txBody>
          <a:bodyPr/>
          <a:lstStyle/>
          <a:p>
            <a:fld id="{27F5D954-3E71-4687-B6D7-B2BE1891AF45}" type="slidenum">
              <a:rPr lang="en-US" smtClean="0"/>
              <a:t>1</a:t>
            </a:fld>
            <a:endParaRPr lang="en-US" dirty="0"/>
          </a:p>
        </p:txBody>
      </p:sp>
    </p:spTree>
    <p:extLst>
      <p:ext uri="{BB962C8B-B14F-4D97-AF65-F5344CB8AC3E}">
        <p14:creationId xmlns:p14="http://schemas.microsoft.com/office/powerpoint/2010/main" val="44632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endParaRPr lang="en-US" dirty="0"/>
          </a:p>
          <a:p>
            <a:r>
              <a:rPr lang="en-US" dirty="0"/>
              <a:t>We appreciate your considering our plan. </a:t>
            </a:r>
          </a:p>
          <a:p>
            <a:endParaRPr lang="en-US" dirty="0"/>
          </a:p>
          <a:p>
            <a:r>
              <a:rPr lang="en-US" dirty="0"/>
              <a:t>We anticipate that you can see that we have looked toward the bright future of Kentucky and have planned well to be positioned to meet the challenges that our students and private sector partners need us to overcome for them. </a:t>
            </a:r>
          </a:p>
          <a:p>
            <a:endParaRPr lang="en-US" dirty="0"/>
          </a:p>
          <a:p>
            <a:r>
              <a:rPr lang="en-US" dirty="0"/>
              <a:t>We need your help and support to make lifetimes Kentuckians deserve.</a:t>
            </a:r>
          </a:p>
          <a:p>
            <a:endParaRPr lang="en-US" dirty="0"/>
          </a:p>
          <a:p>
            <a:r>
              <a:rPr lang="en-US" dirty="0"/>
              <a:t>We will be happy to address any questions you might have. </a:t>
            </a:r>
          </a:p>
        </p:txBody>
      </p:sp>
      <p:sp>
        <p:nvSpPr>
          <p:cNvPr id="4" name="Slide Number Placeholder 3"/>
          <p:cNvSpPr>
            <a:spLocks noGrp="1"/>
          </p:cNvSpPr>
          <p:nvPr>
            <p:ph type="sldNum" sz="quarter" idx="5"/>
          </p:nvPr>
        </p:nvSpPr>
        <p:spPr/>
        <p:txBody>
          <a:bodyPr/>
          <a:lstStyle/>
          <a:p>
            <a:fld id="{27F5D954-3E71-4687-B6D7-B2BE1891AF45}" type="slidenum">
              <a:rPr lang="en-US" smtClean="0"/>
              <a:t>10</a:t>
            </a:fld>
            <a:endParaRPr lang="en-US" dirty="0"/>
          </a:p>
        </p:txBody>
      </p:sp>
    </p:spTree>
    <p:extLst>
      <p:ext uri="{BB962C8B-B14F-4D97-AF65-F5344CB8AC3E}">
        <p14:creationId xmlns:p14="http://schemas.microsoft.com/office/powerpoint/2010/main" val="164669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ANDY</a:t>
            </a:r>
          </a:p>
          <a:p>
            <a:endParaRPr lang="en-US" dirty="0"/>
          </a:p>
          <a:p>
            <a:r>
              <a:rPr lang="en-US" dirty="0"/>
              <a:t>KCTCS is Kentucky’s primary provider of workforce education, delivering programs and services that address the full spectrum of business and industry needs and therefore providing Kentuckians the fast track to high paying, in-demand careers with state-of-the art skills. </a:t>
            </a:r>
          </a:p>
          <a:p>
            <a:endParaRPr lang="en-US" dirty="0"/>
          </a:p>
          <a:p>
            <a:r>
              <a:rPr lang="en-US" dirty="0"/>
              <a:t>Our state-wide system of colleges provide rapid response customized training and support for business and industry, which:</a:t>
            </a:r>
          </a:p>
          <a:p>
            <a:pPr marL="171450" indent="-171450">
              <a:buFont typeface="Arial" panose="020B0604020202020204" pitchFamily="34" charset="0"/>
              <a:buChar char="•"/>
            </a:pPr>
            <a:r>
              <a:rPr lang="en-US" dirty="0"/>
              <a:t>Allows KCTCS to maintain strong private sector partnerships that thrive on innovation and technology skills, we provide through our graduates.</a:t>
            </a:r>
          </a:p>
          <a:p>
            <a:pPr marL="171450" indent="-171450">
              <a:buFont typeface="Arial" panose="020B0604020202020204" pitchFamily="34" charset="0"/>
              <a:buChar char="•"/>
            </a:pPr>
            <a:r>
              <a:rPr lang="en-US" dirty="0"/>
              <a:t>Provide Kentucky workers with world-class portable skills that increase employability and lead to rewarding careers.</a:t>
            </a:r>
          </a:p>
          <a:p>
            <a:pPr marL="171450" indent="-171450">
              <a:buFont typeface="Arial" panose="020B0604020202020204" pitchFamily="34" charset="0"/>
              <a:buChar char="•"/>
            </a:pPr>
            <a:r>
              <a:rPr lang="en-US" dirty="0"/>
              <a:t>Provide the trades-talent pipeline that enables quick response to growth and retooling. We keep the Kentucky workforce job-ready.</a:t>
            </a:r>
          </a:p>
          <a:p>
            <a:endParaRPr lang="en-US" dirty="0"/>
          </a:p>
          <a:p>
            <a:r>
              <a:rPr lang="en-US" dirty="0"/>
              <a:t>KCTCS also offers challenging, more traditional, educational opportunities in a supportive environment practically in the student’s backyard that enables them to start their 4-year college degree that would not be possible if they couldn’t get this near home leg up.</a:t>
            </a:r>
          </a:p>
          <a:p>
            <a:endParaRPr lang="en-US" dirty="0"/>
          </a:p>
          <a:p>
            <a:r>
              <a:rPr lang="en-US" dirty="0"/>
              <a:t>The most important thing we do, that we believe we do very well, is affect the quality of life for Kentuckians, by changing lives one student.... One family at a time.</a:t>
            </a:r>
          </a:p>
        </p:txBody>
      </p:sp>
      <p:sp>
        <p:nvSpPr>
          <p:cNvPr id="4" name="Slide Number Placeholder 3"/>
          <p:cNvSpPr>
            <a:spLocks noGrp="1"/>
          </p:cNvSpPr>
          <p:nvPr>
            <p:ph type="sldNum" sz="quarter" idx="5"/>
          </p:nvPr>
        </p:nvSpPr>
        <p:spPr/>
        <p:txBody>
          <a:bodyPr/>
          <a:lstStyle/>
          <a:p>
            <a:fld id="{27F5D954-3E71-4687-B6D7-B2BE1891AF45}" type="slidenum">
              <a:rPr lang="en-US" smtClean="0"/>
              <a:t>2</a:t>
            </a:fld>
            <a:endParaRPr lang="en-US" dirty="0"/>
          </a:p>
        </p:txBody>
      </p:sp>
    </p:spTree>
    <p:extLst>
      <p:ext uri="{BB962C8B-B14F-4D97-AF65-F5344CB8AC3E}">
        <p14:creationId xmlns:p14="http://schemas.microsoft.com/office/powerpoint/2010/main" val="14931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endParaRPr lang="en-US" dirty="0"/>
          </a:p>
          <a:p>
            <a:r>
              <a:rPr lang="en-US" dirty="0"/>
              <a:t>KCTCS truly appreciates the General Assembly’s generosity in providing Asset Preservation funding in the last biennium. With this much need influx of flexible funding we were able to complete 58 capital construction project impacting all our system of colleges and their community campuses.</a:t>
            </a:r>
          </a:p>
          <a:p>
            <a:endParaRPr lang="en-US" dirty="0"/>
          </a:p>
          <a:p>
            <a:r>
              <a:rPr lang="en-US" dirty="0"/>
              <a:t>We worked diligently to be good stewards of this funding opportunity and used the money wisely and effectively. We were able to complete all projects in the 2022-24 budget request and even took care of several other important asset preservation projects. </a:t>
            </a:r>
          </a:p>
          <a:p>
            <a:endParaRPr lang="en-US" dirty="0"/>
          </a:p>
          <a:p>
            <a:r>
              <a:rPr lang="en-US" dirty="0"/>
              <a:t>While this funding made historic improvements to facilities in our System, there continues to be a need for additional investments in our Plant. Currently, we have identified $784 M, that could prudently be used over the next 6-years. </a:t>
            </a:r>
          </a:p>
          <a:p>
            <a:endParaRPr lang="en-US" dirty="0"/>
          </a:p>
          <a:p>
            <a:r>
              <a:rPr lang="en-US" dirty="0"/>
              <a:t>Our current 6-year plan has been carefully planned and detailed to ensure that our Capital efforts result in continuing our primary responsibility of supporting the economic trajectory of our State and its citizens.</a:t>
            </a:r>
          </a:p>
          <a:p>
            <a:endParaRPr lang="en-US" dirty="0"/>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3</a:t>
            </a:fld>
            <a:endParaRPr lang="en-US" dirty="0"/>
          </a:p>
        </p:txBody>
      </p:sp>
    </p:spTree>
    <p:extLst>
      <p:ext uri="{BB962C8B-B14F-4D97-AF65-F5344CB8AC3E}">
        <p14:creationId xmlns:p14="http://schemas.microsoft.com/office/powerpoint/2010/main" val="346118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LINCOLN</a:t>
            </a:r>
          </a:p>
          <a:p>
            <a:endParaRPr lang="en-US" dirty="0"/>
          </a:p>
          <a:p>
            <a:r>
              <a:rPr lang="en-US" dirty="0"/>
              <a:t>In the coming Biennium, we have identified some significant Life Safety, Security, and Accessibility projects needed at six (6) of our campuses to address critical building issues that directly affect the well-being of our students, faculty and staff.</a:t>
            </a:r>
          </a:p>
          <a:p>
            <a:endParaRPr lang="en-US" dirty="0"/>
          </a:p>
          <a:p>
            <a:r>
              <a:rPr lang="en-US" dirty="0"/>
              <a:t>We also have identified a number of smaller Capital projects through-out our system needed to mitigate many similar issues in other locations that will complete the work we accomplished with the Asset Preservation funding of the previous biennium. We have compiled these into a $30 M maintenance pool to provide the most flexibility to accomplish these projects in the current volatile construction markets.</a:t>
            </a:r>
          </a:p>
          <a:p>
            <a:endParaRPr lang="en-US" dirty="0"/>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4</a:t>
            </a:fld>
            <a:endParaRPr lang="en-US" dirty="0"/>
          </a:p>
        </p:txBody>
      </p:sp>
    </p:spTree>
    <p:extLst>
      <p:ext uri="{BB962C8B-B14F-4D97-AF65-F5344CB8AC3E}">
        <p14:creationId xmlns:p14="http://schemas.microsoft.com/office/powerpoint/2010/main" val="315923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endParaRPr lang="en-US" dirty="0"/>
          </a:p>
          <a:p>
            <a:r>
              <a:rPr lang="en-US" dirty="0"/>
              <a:t>KCTCS has recently received a first-place international award from the American Society of Heating, Refrigeration and Air Conditioning Engineers (ASHRAE) for our extra-ordinary efforts in energy conservation. Rising above other public and private sector facilities managers (such as Apple Computers, Microsoft, Disney, and large Post-Secondary Universities). </a:t>
            </a:r>
          </a:p>
          <a:p>
            <a:endParaRPr lang="en-US" dirty="0"/>
          </a:p>
          <a:p>
            <a:r>
              <a:rPr lang="en-US" dirty="0"/>
              <a:t>These efforts have resulted in over $90 million savings in utilities cost over the past 15 years. </a:t>
            </a:r>
          </a:p>
          <a:p>
            <a:endParaRPr lang="en-US" dirty="0"/>
          </a:p>
          <a:p>
            <a:r>
              <a:rPr lang="en-US" dirty="0"/>
              <a:t>In an on-going effort to continue the Capital investment necessary to experience even more energy conservation and cost reductions, the first Biennium of our plan includes Six (6) projects to upgrade mechanical and electrical systems, affecting more than 24 buildings. </a:t>
            </a:r>
          </a:p>
          <a:p>
            <a:endParaRPr lang="en-US" dirty="0"/>
          </a:p>
          <a:p>
            <a:r>
              <a:rPr lang="en-US" dirty="0"/>
              <a:t>Not only is energy conservation good for our planet, the cost reductions contribute to KCTCS being able to make better investments in educational opportunities while also keeping tuition affordable to our students. </a:t>
            </a:r>
          </a:p>
          <a:p>
            <a:endParaRPr lang="en-US" dirty="0"/>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5</a:t>
            </a:fld>
            <a:endParaRPr lang="en-US" dirty="0"/>
          </a:p>
        </p:txBody>
      </p:sp>
    </p:spTree>
    <p:extLst>
      <p:ext uri="{BB962C8B-B14F-4D97-AF65-F5344CB8AC3E}">
        <p14:creationId xmlns:p14="http://schemas.microsoft.com/office/powerpoint/2010/main" val="285671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LINCOLN</a:t>
            </a:r>
          </a:p>
          <a:p>
            <a:endParaRPr lang="en-US" dirty="0"/>
          </a:p>
          <a:p>
            <a:r>
              <a:rPr lang="en-US" dirty="0"/>
              <a:t>The KCTCS 6-year plan includes in the first biennium, roof system replacements for fourteen (14) buildings on 6 campuses. </a:t>
            </a:r>
          </a:p>
          <a:p>
            <a:endParaRPr lang="en-US" dirty="0"/>
          </a:p>
          <a:p>
            <a:r>
              <a:rPr lang="en-US" dirty="0"/>
              <a:t>Having a healthy roof system on a building is a keystone to preserving the physical asset, maintaining an environment conducive to learning for our students, and ensuring the building indoor air quality is not affected by unwanted mold and moisture.</a:t>
            </a:r>
          </a:p>
          <a:p>
            <a:endParaRPr lang="en-US" dirty="0"/>
          </a:p>
          <a:p>
            <a:r>
              <a:rPr lang="en-US" dirty="0"/>
              <a:t>The first biennium also includes significant site improvements at 6 campuses. These improvements are related to security, accessibility, convenient parking, traffic flow and other conditions that have been identified in master planning that will enhance the student experience on these campuses.</a:t>
            </a:r>
          </a:p>
        </p:txBody>
      </p:sp>
      <p:sp>
        <p:nvSpPr>
          <p:cNvPr id="4" name="Slide Number Placeholder 3"/>
          <p:cNvSpPr>
            <a:spLocks noGrp="1"/>
          </p:cNvSpPr>
          <p:nvPr>
            <p:ph type="sldNum" sz="quarter" idx="5"/>
          </p:nvPr>
        </p:nvSpPr>
        <p:spPr/>
        <p:txBody>
          <a:bodyPr/>
          <a:lstStyle/>
          <a:p>
            <a:fld id="{27F5D954-3E71-4687-B6D7-B2BE1891AF45}" type="slidenum">
              <a:rPr lang="en-US" smtClean="0"/>
              <a:t>6</a:t>
            </a:fld>
            <a:endParaRPr lang="en-US" dirty="0"/>
          </a:p>
        </p:txBody>
      </p:sp>
    </p:spTree>
    <p:extLst>
      <p:ext uri="{BB962C8B-B14F-4D97-AF65-F5344CB8AC3E}">
        <p14:creationId xmlns:p14="http://schemas.microsoft.com/office/powerpoint/2010/main" val="402187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a:p>
            <a:endParaRPr lang="en-US" dirty="0"/>
          </a:p>
          <a:p>
            <a:r>
              <a:rPr lang="en-US" dirty="0"/>
              <a:t>With over 300 buildings in the KCTCS System, protecting the capital investment and ensuring the facility provides the infrastructure necessary for the wide variety of educational opportunities we provide, each Biennium plan needs to include a number of renovations and upgrades to buildings. </a:t>
            </a:r>
          </a:p>
          <a:p>
            <a:endParaRPr lang="en-US" dirty="0"/>
          </a:p>
          <a:p>
            <a:r>
              <a:rPr lang="en-US" dirty="0"/>
              <a:t>This KCTCS first biennium of the current plant includes thirteen (13) significant renovations. </a:t>
            </a:r>
          </a:p>
          <a:p>
            <a:endParaRPr lang="en-US" dirty="0"/>
          </a:p>
          <a:p>
            <a:r>
              <a:rPr lang="en-US" dirty="0"/>
              <a:t>The KCTCS philosophy for building renovations is that we are very much reactive to changes in local economic opportunities, business and industry projected needs and the student experience that promotes learning and well-being. We also address building code compliance, energy conservation, accessibility, and other key factors in every renovation. </a:t>
            </a:r>
          </a:p>
          <a:p>
            <a:endParaRPr lang="en-US" dirty="0"/>
          </a:p>
          <a:p>
            <a:r>
              <a:rPr lang="en-US" dirty="0"/>
              <a:t>Every renovation project in our 6-year plan are selected because we anticipate they will have a significant impact on the economic development opportunities in the area of the state where the renovation is located.</a:t>
            </a:r>
          </a:p>
        </p:txBody>
      </p:sp>
      <p:sp>
        <p:nvSpPr>
          <p:cNvPr id="4" name="Slide Number Placeholder 3"/>
          <p:cNvSpPr>
            <a:spLocks noGrp="1"/>
          </p:cNvSpPr>
          <p:nvPr>
            <p:ph type="sldNum" sz="quarter" idx="5"/>
          </p:nvPr>
        </p:nvSpPr>
        <p:spPr/>
        <p:txBody>
          <a:bodyPr/>
          <a:lstStyle/>
          <a:p>
            <a:fld id="{27F5D954-3E71-4687-B6D7-B2BE1891AF45}" type="slidenum">
              <a:rPr lang="en-US" smtClean="0"/>
              <a:t>7</a:t>
            </a:fld>
            <a:endParaRPr lang="en-US" dirty="0"/>
          </a:p>
        </p:txBody>
      </p:sp>
    </p:spTree>
    <p:extLst>
      <p:ext uri="{BB962C8B-B14F-4D97-AF65-F5344CB8AC3E}">
        <p14:creationId xmlns:p14="http://schemas.microsoft.com/office/powerpoint/2010/main" val="348738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LINCOLN</a:t>
            </a:r>
          </a:p>
          <a:p>
            <a:endParaRPr lang="en-US" dirty="0"/>
          </a:p>
          <a:p>
            <a:r>
              <a:rPr lang="en-US" dirty="0"/>
              <a:t>We have five (5) projects in the first biennium of this plan that are continuations of projects started in the previous budget cycle. </a:t>
            </a:r>
          </a:p>
          <a:p>
            <a:endParaRPr lang="en-US" dirty="0"/>
          </a:p>
          <a:p>
            <a:r>
              <a:rPr lang="en-US" dirty="0"/>
              <a:t>Each of these projects were found necessary by the General Assembly previously, but were too large for KCTCS to be able to complete the entire scope of work in one project while also continuing to use the buildings for their current educational purposes.</a:t>
            </a:r>
          </a:p>
          <a:p>
            <a:endParaRPr lang="en-US" dirty="0"/>
          </a:p>
          <a:p>
            <a:r>
              <a:rPr lang="en-US" dirty="0"/>
              <a:t>The costs necessary to complete the projects in the second phases are higher than originally expected due to the current inflationary impacts of the construction markets. It is anticipated that these market trends will continue for some time to come. While some supply sectors have eased, others continue at escalated levels with long lead times, maintaining the volatility we have experienced over the past two-three years.</a:t>
            </a:r>
          </a:p>
          <a:p>
            <a:endParaRPr lang="en-US" dirty="0"/>
          </a:p>
          <a:p>
            <a:r>
              <a:rPr lang="en-US" dirty="0"/>
              <a:t>However, the continuation of the projects are vital to the perpetuation of the KCTCS mission to educate Kentucky’s workforce of tomorrow. An example of this is the OTB Building renovation at the Elizabethtown CTC. The economic climate along the I-65 corridor of the state (along which this college is situated) is accelerating at tremendous rates due to the BOSK Battery Park in Glendale. ECTC is working to respond to growing technological needs of business, industry, and populations moving into the area.</a:t>
            </a:r>
          </a:p>
        </p:txBody>
      </p:sp>
      <p:sp>
        <p:nvSpPr>
          <p:cNvPr id="4" name="Slide Number Placeholder 3"/>
          <p:cNvSpPr>
            <a:spLocks noGrp="1"/>
          </p:cNvSpPr>
          <p:nvPr>
            <p:ph type="sldNum" sz="quarter" idx="5"/>
          </p:nvPr>
        </p:nvSpPr>
        <p:spPr/>
        <p:txBody>
          <a:bodyPr/>
          <a:lstStyle/>
          <a:p>
            <a:fld id="{27F5D954-3E71-4687-B6D7-B2BE1891AF45}" type="slidenum">
              <a:rPr lang="en-US" smtClean="0"/>
              <a:t>8</a:t>
            </a:fld>
            <a:endParaRPr lang="en-US" dirty="0"/>
          </a:p>
        </p:txBody>
      </p:sp>
    </p:spTree>
    <p:extLst>
      <p:ext uri="{BB962C8B-B14F-4D97-AF65-F5344CB8AC3E}">
        <p14:creationId xmlns:p14="http://schemas.microsoft.com/office/powerpoint/2010/main" val="419189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ANDY</a:t>
            </a:r>
          </a:p>
          <a:p>
            <a:endParaRPr lang="en-US" dirty="0"/>
          </a:p>
          <a:p>
            <a:r>
              <a:rPr lang="en-US" dirty="0"/>
              <a:t>Our plan also include eight (8) significant projects which each are responding to a critical and immediate need to provide the workforce necessary to meet the needs of the tremendous economic development initiatives that Kentucky has been fortunate in earning.</a:t>
            </a:r>
          </a:p>
          <a:p>
            <a:endParaRPr lang="en-US" dirty="0"/>
          </a:p>
          <a:p>
            <a:r>
              <a:rPr lang="en-US" dirty="0"/>
              <a:t>Many parts of our state are on the move economically. New business, industry and population pressures have created significant opportunities for KCTCS to rise to meet the challenges that Kentucky’s Primary Workforce Education Provider needs to greet head-on.</a:t>
            </a:r>
          </a:p>
          <a:p>
            <a:endParaRPr lang="en-US" dirty="0"/>
          </a:p>
          <a:p>
            <a:r>
              <a:rPr lang="en-US" dirty="0"/>
              <a:t>A prime example is in Glasgow: Our South Central Kentucky College has provided nursing education on a Glasgow campus for decades. While the current campus, with it’s portable building and several old TB Hospital Buildings worked fine to educate the nursing students necessary to meet the needs of the past, now with EV Battery Plants in Glendale and Bowling Green, the population is anticipated to expand to new levels and KCTCS needs to expand our nursing programs exponentially to meet the needs. </a:t>
            </a:r>
          </a:p>
          <a:p>
            <a:endParaRPr lang="en-US" dirty="0"/>
          </a:p>
          <a:p>
            <a:r>
              <a:rPr lang="en-US" dirty="0"/>
              <a:t>This requires an expanded modernized facility on a new campus. This facility needs to quickly ready the healthcare workforce of the near future. The other projects on this list have similar stories.</a:t>
            </a:r>
          </a:p>
        </p:txBody>
      </p:sp>
      <p:sp>
        <p:nvSpPr>
          <p:cNvPr id="4" name="Slide Number Placeholder 3"/>
          <p:cNvSpPr>
            <a:spLocks noGrp="1"/>
          </p:cNvSpPr>
          <p:nvPr>
            <p:ph type="sldNum" sz="quarter" idx="5"/>
          </p:nvPr>
        </p:nvSpPr>
        <p:spPr/>
        <p:txBody>
          <a:bodyPr/>
          <a:lstStyle/>
          <a:p>
            <a:fld id="{27F5D954-3E71-4687-B6D7-B2BE1891AF45}" type="slidenum">
              <a:rPr lang="en-US" smtClean="0"/>
              <a:t>9</a:t>
            </a:fld>
            <a:endParaRPr lang="en-US" dirty="0"/>
          </a:p>
        </p:txBody>
      </p:sp>
    </p:spTree>
    <p:extLst>
      <p:ext uri="{BB962C8B-B14F-4D97-AF65-F5344CB8AC3E}">
        <p14:creationId xmlns:p14="http://schemas.microsoft.com/office/powerpoint/2010/main" val="336353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144161"/>
            <a:ext cx="11430000" cy="11136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Subtitle (if needed) here</a:t>
            </a:r>
          </a:p>
        </p:txBody>
      </p:sp>
      <p:sp>
        <p:nvSpPr>
          <p:cNvPr id="9" name="Text Placeholder 8"/>
          <p:cNvSpPr>
            <a:spLocks noGrp="1"/>
          </p:cNvSpPr>
          <p:nvPr>
            <p:ph type="body" sz="quarter" idx="10" hasCustomPrompt="1"/>
          </p:nvPr>
        </p:nvSpPr>
        <p:spPr>
          <a:xfrm>
            <a:off x="381000" y="922132"/>
            <a:ext cx="11430000" cy="3222029"/>
          </a:xfrm>
        </p:spPr>
        <p:txBody>
          <a:bodyPr anchor="ctr" anchorCtr="0">
            <a:noAutofit/>
          </a:bodyPr>
          <a:lstStyle>
            <a:lvl1pPr marL="0" indent="0" algn="ctr">
              <a:buNone/>
              <a:defRPr sz="5400" b="1" cap="all" baseline="0"/>
            </a:lvl1pPr>
            <a:lvl2pPr>
              <a:defRPr sz="5400" b="1"/>
            </a:lvl2pPr>
            <a:lvl3pPr>
              <a:defRPr sz="5400" b="1"/>
            </a:lvl3pPr>
            <a:lvl4pPr>
              <a:defRPr sz="5400" b="1"/>
            </a:lvl4pPr>
            <a:lvl5pPr>
              <a:defRPr sz="5400" b="1"/>
            </a:lvl5pPr>
          </a:lstStyle>
          <a:p>
            <a:pPr lvl="0"/>
            <a:r>
              <a:rPr lang="en-US" dirty="0"/>
              <a:t>THIS IS THE CORRECT FORMAT FOR THE TITLE SLIDE</a:t>
            </a:r>
          </a:p>
        </p:txBody>
      </p:sp>
    </p:spTree>
    <p:extLst>
      <p:ext uri="{BB962C8B-B14F-4D97-AF65-F5344CB8AC3E}">
        <p14:creationId xmlns:p14="http://schemas.microsoft.com/office/powerpoint/2010/main" val="167538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30000" cy="1185497"/>
          </a:xfrm>
        </p:spPr>
        <p:txBody>
          <a:bodyPr/>
          <a:lstStyle>
            <a:lvl1pPr>
              <a:defRPr cap="all" baseline="0"/>
            </a:lvl1pPr>
          </a:lstStyle>
          <a:p>
            <a:r>
              <a:rPr lang="en-US" dirty="0"/>
              <a:t>SECTION HEADER</a:t>
            </a:r>
          </a:p>
        </p:txBody>
      </p:sp>
      <p:sp>
        <p:nvSpPr>
          <p:cNvPr id="3" name="Content Placeholder 2"/>
          <p:cNvSpPr>
            <a:spLocks noGrp="1"/>
          </p:cNvSpPr>
          <p:nvPr>
            <p:ph idx="1"/>
          </p:nvPr>
        </p:nvSpPr>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hasCustomPrompt="1"/>
          </p:nvPr>
        </p:nvSpPr>
        <p:spPr>
          <a:xfrm>
            <a:off x="381000" y="1414097"/>
            <a:ext cx="11430000" cy="323851"/>
          </a:xfrm>
        </p:spPr>
        <p:txBody>
          <a:bodyPr>
            <a:noAutofit/>
          </a:bodyPr>
          <a:lstStyle>
            <a:lvl1pPr marL="0" indent="0" algn="r">
              <a:buNone/>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A Subtitle (if used) here</a:t>
            </a:r>
          </a:p>
        </p:txBody>
      </p:sp>
    </p:spTree>
    <p:extLst>
      <p:ext uri="{BB962C8B-B14F-4D97-AF65-F5344CB8AC3E}">
        <p14:creationId xmlns:p14="http://schemas.microsoft.com/office/powerpoint/2010/main" val="73898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375795"/>
            <a:ext cx="11430000" cy="2961313"/>
          </a:xfrm>
        </p:spPr>
        <p:txBody>
          <a:bodyPr anchor="ctr" anchorCtr="0"/>
          <a:lstStyle>
            <a:lvl1pPr algn="ctr">
              <a:defRPr sz="4000" cap="all" baseline="0"/>
            </a:lvl1pPr>
          </a:lstStyle>
          <a:p>
            <a:pPr lvl="0"/>
            <a:r>
              <a:rPr lang="en-US" dirty="0"/>
              <a:t>THIS IS THE CORRECT FORMAT FOR SECTION HEADERS</a:t>
            </a:r>
          </a:p>
        </p:txBody>
      </p:sp>
      <p:sp>
        <p:nvSpPr>
          <p:cNvPr id="3" name="Text Placeholder 2"/>
          <p:cNvSpPr>
            <a:spLocks noGrp="1"/>
          </p:cNvSpPr>
          <p:nvPr>
            <p:ph type="body" idx="1" hasCustomPrompt="1"/>
          </p:nvPr>
        </p:nvSpPr>
        <p:spPr>
          <a:xfrm>
            <a:off x="381000" y="4337108"/>
            <a:ext cx="11430000" cy="939567"/>
          </a:xfrm>
        </p:spPr>
        <p:txBody>
          <a:bodyPr>
            <a:no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style if needed</a:t>
            </a:r>
          </a:p>
        </p:txBody>
      </p:sp>
    </p:spTree>
    <p:extLst>
      <p:ext uri="{BB962C8B-B14F-4D97-AF65-F5344CB8AC3E}">
        <p14:creationId xmlns:p14="http://schemas.microsoft.com/office/powerpoint/2010/main" val="174129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SECTION HEADER</a:t>
            </a:r>
          </a:p>
        </p:txBody>
      </p:sp>
      <p:sp>
        <p:nvSpPr>
          <p:cNvPr id="3" name="Content Placeholder 2"/>
          <p:cNvSpPr>
            <a:spLocks noGrp="1"/>
          </p:cNvSpPr>
          <p:nvPr>
            <p:ph sz="half" idx="1"/>
          </p:nvPr>
        </p:nvSpPr>
        <p:spPr>
          <a:xfrm>
            <a:off x="3810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38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29999" cy="1205917"/>
          </a:xfrm>
        </p:spPr>
        <p:txBody>
          <a:bodyPr/>
          <a:lstStyle>
            <a:lvl1pPr>
              <a:defRPr cap="all" baseline="0"/>
            </a:lvl1pPr>
          </a:lstStyle>
          <a:p>
            <a:r>
              <a:rPr lang="en-US" dirty="0"/>
              <a:t>SECTION HEADER</a:t>
            </a:r>
          </a:p>
        </p:txBody>
      </p:sp>
      <p:sp>
        <p:nvSpPr>
          <p:cNvPr id="3" name="Text Placeholder 2"/>
          <p:cNvSpPr>
            <a:spLocks noGrp="1"/>
          </p:cNvSpPr>
          <p:nvPr>
            <p:ph type="body" idx="1"/>
          </p:nvPr>
        </p:nvSpPr>
        <p:spPr>
          <a:xfrm>
            <a:off x="381000" y="1681163"/>
            <a:ext cx="5616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505075"/>
            <a:ext cx="5616575" cy="2834110"/>
          </a:xfrm>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8800" cy="283411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16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2"/>
            <a:ext cx="11430000" cy="1205916"/>
          </a:xfrm>
        </p:spPr>
        <p:txBody>
          <a:bodyPr/>
          <a:lstStyle>
            <a:lvl1pPr>
              <a:defRPr cap="all" baseline="0"/>
            </a:lvl1pPr>
          </a:lstStyle>
          <a:p>
            <a:r>
              <a:rPr lang="en-US" dirty="0"/>
              <a:t>SECTION HEADER</a:t>
            </a:r>
          </a:p>
        </p:txBody>
      </p:sp>
    </p:spTree>
    <p:extLst>
      <p:ext uri="{BB962C8B-B14F-4D97-AF65-F5344CB8AC3E}">
        <p14:creationId xmlns:p14="http://schemas.microsoft.com/office/powerpoint/2010/main" val="2025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84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391025" cy="18288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627812" cy="4351760"/>
          </a:xfrm>
        </p:spPr>
        <p:txBody>
          <a:bodyPr>
            <a:no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156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3910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49505" y="987426"/>
            <a:ext cx="6861495" cy="4351760"/>
          </a:xfrm>
        </p:spPr>
        <p:txBody>
          <a:bodyPr anchor="t">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514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1"/>
            <a:ext cx="11430000" cy="1462088"/>
          </a:xfrm>
          <a:prstGeom prst="rect">
            <a:avLst/>
          </a:prstGeom>
        </p:spPr>
        <p:txBody>
          <a:bodyPr vert="horz" lIns="91440" tIns="45720" rIns="91440" bIns="45720" rtlCol="0" anchor="ctr">
            <a:noAutofit/>
          </a:bodyPr>
          <a:lstStyle/>
          <a:p>
            <a:r>
              <a:rPr lang="en-US" dirty="0"/>
              <a:t>SECTION HEADER</a:t>
            </a:r>
          </a:p>
        </p:txBody>
      </p:sp>
      <p:sp>
        <p:nvSpPr>
          <p:cNvPr id="3" name="Text Placeholder 2"/>
          <p:cNvSpPr>
            <a:spLocks noGrp="1"/>
          </p:cNvSpPr>
          <p:nvPr>
            <p:ph type="body" idx="1"/>
          </p:nvPr>
        </p:nvSpPr>
        <p:spPr>
          <a:xfrm>
            <a:off x="381000" y="1825625"/>
            <a:ext cx="11430000" cy="34258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31418" y="5339185"/>
            <a:ext cx="14338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r>
              <a:rPr lang="en-US" dirty="0"/>
              <a:t>January 6, 2019</a:t>
            </a:r>
          </a:p>
        </p:txBody>
      </p:sp>
      <p:sp>
        <p:nvSpPr>
          <p:cNvPr id="5" name="Footer Placeholder 4"/>
          <p:cNvSpPr>
            <a:spLocks noGrp="1"/>
          </p:cNvSpPr>
          <p:nvPr>
            <p:ph type="ftr" sz="quarter" idx="3"/>
          </p:nvPr>
        </p:nvSpPr>
        <p:spPr>
          <a:xfrm>
            <a:off x="381001" y="5339185"/>
            <a:ext cx="86742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41435" y="5339185"/>
            <a:ext cx="1169565" cy="375815"/>
          </a:xfrm>
          <a:prstGeom prst="rect">
            <a:avLst/>
          </a:prstGeom>
        </p:spPr>
        <p:txBody>
          <a:bodyPr vert="horz" lIns="91440" tIns="45720" rIns="91440" bIns="45720" rtlCol="0" anchor="ctr"/>
          <a:lstStyle>
            <a:lvl1pPr algn="r">
              <a:defRPr sz="1000">
                <a:solidFill>
                  <a:schemeClr val="tx1">
                    <a:tint val="75000"/>
                  </a:schemeClr>
                </a:solidFill>
              </a:defRPr>
            </a:lvl1p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27268040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r"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240" userDrawn="1">
          <p15:clr>
            <a:srgbClr val="F26B43"/>
          </p15:clr>
        </p15:guide>
        <p15:guide id="3" orient="horz" pos="3600" userDrawn="1">
          <p15:clr>
            <a:srgbClr val="F26B43"/>
          </p15:clr>
        </p15:guide>
        <p15:guide id="4" pos="7440" userDrawn="1">
          <p15:clr>
            <a:srgbClr val="F26B43"/>
          </p15:clr>
        </p15:guide>
        <p15:guide id="5"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285226" y="368555"/>
            <a:ext cx="11430000" cy="4183692"/>
          </a:xfrm>
        </p:spPr>
        <p:txBody>
          <a:bodyPr/>
          <a:lstStyle/>
          <a:p>
            <a:pPr marL="0" indent="0" algn="ctr">
              <a:buNone/>
            </a:pPr>
            <a:endParaRPr lang="en-US" sz="4800" b="1" dirty="0"/>
          </a:p>
          <a:p>
            <a:pPr marL="0" indent="0" algn="ctr">
              <a:buNone/>
            </a:pPr>
            <a:r>
              <a:rPr lang="en-US" sz="4800" b="1" dirty="0"/>
              <a:t>KCTCS SIX YEAR CAPITAL PLAN</a:t>
            </a:r>
          </a:p>
          <a:p>
            <a:pPr marL="0" indent="0" algn="ctr">
              <a:buNone/>
            </a:pPr>
            <a:r>
              <a:rPr lang="en-US" sz="4800" b="1" dirty="0"/>
              <a:t>2024-2030</a:t>
            </a:r>
          </a:p>
          <a:p>
            <a:pPr marL="0" indent="0" algn="ctr">
              <a:buNone/>
            </a:pPr>
            <a:r>
              <a:rPr lang="en-US" sz="2400" b="1" dirty="0"/>
              <a:t>Presentation to the Capital Planning Advisory Board</a:t>
            </a:r>
          </a:p>
          <a:p>
            <a:pPr marL="0" indent="0" algn="ctr">
              <a:buNone/>
            </a:pPr>
            <a:r>
              <a:rPr lang="en-US" sz="2400" b="1" dirty="0"/>
              <a:t>July 20, 2023</a:t>
            </a:r>
          </a:p>
          <a:p>
            <a:pPr marL="0" indent="0">
              <a:spcBef>
                <a:spcPts val="600"/>
              </a:spcBef>
              <a:buNone/>
            </a:pPr>
            <a:endParaRPr lang="en-US" b="1" dirty="0"/>
          </a:p>
          <a:p>
            <a:pPr marL="0" indent="0">
              <a:spcBef>
                <a:spcPts val="600"/>
              </a:spcBef>
              <a:buNone/>
            </a:pPr>
            <a:endParaRPr lang="en-US" b="1" dirty="0"/>
          </a:p>
          <a:p>
            <a:pPr marL="0" indent="0">
              <a:spcBef>
                <a:spcPts val="600"/>
              </a:spcBef>
              <a:buNone/>
            </a:pPr>
            <a:endParaRPr lang="en-US" b="1" dirty="0"/>
          </a:p>
          <a:p>
            <a:pPr marL="347663" indent="0" algn="ctr">
              <a:spcBef>
                <a:spcPts val="600"/>
              </a:spcBef>
              <a:buNone/>
            </a:pPr>
            <a:r>
              <a:rPr lang="en-US" sz="1400" b="1" dirty="0"/>
              <a:t>Presenters: </a:t>
            </a:r>
          </a:p>
          <a:p>
            <a:pPr marL="347663" indent="0" algn="ctr">
              <a:spcBef>
                <a:spcPts val="0"/>
              </a:spcBef>
              <a:buNone/>
            </a:pPr>
            <a:r>
              <a:rPr lang="en-US" sz="1400" b="1" dirty="0"/>
              <a:t>Andy Casebier, Assistant Vice President, Facilities Support Services</a:t>
            </a:r>
          </a:p>
          <a:p>
            <a:pPr marL="347663" indent="0" algn="ctr">
              <a:spcBef>
                <a:spcPts val="0"/>
              </a:spcBef>
              <a:buNone/>
            </a:pPr>
            <a:r>
              <a:rPr lang="en-US" sz="1400" b="1" dirty="0"/>
              <a:t>Lincoln Farmer, Director of Major Projects</a:t>
            </a:r>
          </a:p>
          <a:p>
            <a:pPr marL="347663" indent="0" algn="ctr">
              <a:spcBef>
                <a:spcPts val="0"/>
              </a:spcBef>
              <a:buNone/>
            </a:pPr>
            <a:r>
              <a:rPr lang="en-US" sz="1400" b="1" dirty="0"/>
              <a:t>Sandy Adkins, Director of Capital Projects Budgeting</a:t>
            </a:r>
          </a:p>
          <a:p>
            <a:pPr marL="0" indent="0" algn="ctr">
              <a:spcBef>
                <a:spcPts val="600"/>
              </a:spcBef>
              <a:buNone/>
            </a:pPr>
            <a:endParaRPr lang="en-US" sz="4800" b="1" dirty="0"/>
          </a:p>
          <a:p>
            <a:pPr marL="0" indent="0" algn="ctr">
              <a:buNone/>
            </a:pPr>
            <a:endParaRPr lang="en-US" sz="4800" b="1" dirty="0"/>
          </a:p>
        </p:txBody>
      </p:sp>
    </p:spTree>
    <p:extLst>
      <p:ext uri="{BB962C8B-B14F-4D97-AF65-F5344CB8AC3E}">
        <p14:creationId xmlns:p14="http://schemas.microsoft.com/office/powerpoint/2010/main" val="400193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E0D3-FA18-41DA-B028-F5113131668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4532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0AC5924-B4BA-223F-9CF9-7CB4D3638234}"/>
              </a:ext>
            </a:extLst>
          </p:cNvPr>
          <p:cNvSpPr txBox="1">
            <a:spLocks/>
          </p:cNvSpPr>
          <p:nvPr/>
        </p:nvSpPr>
        <p:spPr>
          <a:xfrm>
            <a:off x="5157361" y="914400"/>
            <a:ext cx="6623307" cy="411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dirty="0">
                <a:ln>
                  <a:noFill/>
                </a:ln>
                <a:effectLst/>
                <a:uLnTx/>
                <a:uFillTx/>
                <a:latin typeface="Calibri" panose="020F0502020204030204" pitchFamily="34" charset="0"/>
                <a:cs typeface="Calibri" panose="020F0502020204030204" pitchFamily="34" charset="0"/>
              </a:rPr>
              <a:t>Workforce &amp; Economic development</a:t>
            </a:r>
          </a:p>
        </p:txBody>
      </p:sp>
      <p:graphicFrame>
        <p:nvGraphicFramePr>
          <p:cNvPr id="22" name="Content Placeholder 8">
            <a:extLst>
              <a:ext uri="{FF2B5EF4-FFF2-40B4-BE49-F238E27FC236}">
                <a16:creationId xmlns:a16="http://schemas.microsoft.com/office/drawing/2014/main" id="{1C16BC88-8A33-B4AC-1433-FC02F605231E}"/>
              </a:ext>
            </a:extLst>
          </p:cNvPr>
          <p:cNvGraphicFramePr>
            <a:graphicFrameLocks/>
          </p:cNvGraphicFramePr>
          <p:nvPr>
            <p:extLst>
              <p:ext uri="{D42A27DB-BD31-4B8C-83A1-F6EECF244321}">
                <p14:modId xmlns:p14="http://schemas.microsoft.com/office/powerpoint/2010/main" val="45685458"/>
              </p:ext>
            </p:extLst>
          </p:nvPr>
        </p:nvGraphicFramePr>
        <p:xfrm>
          <a:off x="5157362" y="1320570"/>
          <a:ext cx="6623308" cy="1756839"/>
        </p:xfrm>
        <a:graphic>
          <a:graphicData uri="http://schemas.openxmlformats.org/drawingml/2006/table">
            <a:tbl>
              <a:tblPr firstRow="1" firstCol="1" bandRow="1"/>
              <a:tblGrid>
                <a:gridCol w="5573752">
                  <a:extLst>
                    <a:ext uri="{9D8B030D-6E8A-4147-A177-3AD203B41FA5}">
                      <a16:colId xmlns:a16="http://schemas.microsoft.com/office/drawing/2014/main" val="701103422"/>
                    </a:ext>
                  </a:extLst>
                </a:gridCol>
                <a:gridCol w="1049556">
                  <a:extLst>
                    <a:ext uri="{9D8B030D-6E8A-4147-A177-3AD203B41FA5}">
                      <a16:colId xmlns:a16="http://schemas.microsoft.com/office/drawing/2014/main" val="4118643098"/>
                    </a:ext>
                  </a:extLst>
                </a:gridCol>
              </a:tblGrid>
              <a:tr h="54328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287338" marR="0" indent="1588" algn="l">
                        <a:lnSpc>
                          <a:spcPct val="107000"/>
                        </a:lnSpc>
                        <a:spcBef>
                          <a:spcPts val="0"/>
                        </a:spcBef>
                        <a:spcAft>
                          <a:spcPts val="0"/>
                        </a:spcAft>
                      </a:pPr>
                      <a:r>
                        <a:rPr lang="en-US" sz="1800" b="0" dirty="0">
                          <a:solidFill>
                            <a:srgbClr val="003A77"/>
                          </a:solidFill>
                          <a:effectLst/>
                          <a:latin typeface="Calibri" panose="020F0502020204030204" pitchFamily="34" charset="0"/>
                          <a:ea typeface="Calibri" panose="020F0502020204030204" pitchFamily="34" charset="0"/>
                          <a:cs typeface="Calibri" panose="020F0502020204030204" pitchFamily="34" charset="0"/>
                        </a:rPr>
                        <a:t>Companies Served </a:t>
                      </a:r>
                      <a:r>
                        <a:rPr lang="en-US" sz="1000" b="0" dirty="0">
                          <a:solidFill>
                            <a:srgbClr val="003A77"/>
                          </a:solidFill>
                          <a:effectLst/>
                          <a:latin typeface="Calibri" panose="020F0502020204030204" pitchFamily="34" charset="0"/>
                          <a:ea typeface="Calibri" panose="020F0502020204030204" pitchFamily="34" charset="0"/>
                          <a:cs typeface="Calibri" panose="020F0502020204030204" pitchFamily="34" charset="0"/>
                        </a:rPr>
                        <a:t>(FY 23)</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07000"/>
                        </a:lnSpc>
                        <a:spcBef>
                          <a:spcPts val="0"/>
                        </a:spcBef>
                        <a:spcAft>
                          <a:spcPts val="0"/>
                        </a:spcAft>
                      </a:pPr>
                      <a:r>
                        <a:rPr lang="en-US" sz="2000" b="1" dirty="0">
                          <a:solidFill>
                            <a:srgbClr val="003A77"/>
                          </a:solidFill>
                          <a:effectLst/>
                          <a:latin typeface="Calibri" panose="020F0502020204030204" pitchFamily="34" charset="0"/>
                          <a:ea typeface="Times New Roman" panose="02020603050405020304" pitchFamily="18" charset="0"/>
                          <a:cs typeface="Calibri" panose="020F0502020204030204" pitchFamily="34" charset="0"/>
                        </a:rPr>
                        <a:t>1,162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2202242431"/>
                  </a:ext>
                </a:extLst>
              </a:tr>
              <a:tr h="61737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288925" marR="0" indent="0" algn="l">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Workforce Customized Training Enrollments </a:t>
                      </a:r>
                      <a:r>
                        <a:rPr lang="en-US" sz="1000" b="0" dirty="0">
                          <a:solidFill>
                            <a:srgbClr val="003A77"/>
                          </a:solidFill>
                          <a:effectLst/>
                          <a:latin typeface="Calibri" panose="020F0502020204030204" pitchFamily="34" charset="0"/>
                          <a:ea typeface="Calibri" panose="020F0502020204030204" pitchFamily="34" charset="0"/>
                          <a:cs typeface="Calibri" panose="020F0502020204030204" pitchFamily="34" charset="0"/>
                        </a:rPr>
                        <a:t>(FY 23)</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dirty="0">
                          <a:effectLst/>
                          <a:latin typeface="Calibri" panose="020F0502020204030204" pitchFamily="34" charset="0"/>
                          <a:ea typeface="Calibri" panose="020F0502020204030204" pitchFamily="34" charset="0"/>
                          <a:cs typeface="Calibri" panose="020F0502020204030204" pitchFamily="34" charset="0"/>
                        </a:rPr>
                        <a:t>43,505</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936776245"/>
                  </a:ext>
                </a:extLst>
              </a:tr>
              <a:tr h="59617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288925" marR="0" lvl="0" indent="0" algn="l"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Technical Program Credentials Awarded </a:t>
                      </a:r>
                      <a:br>
                        <a:rPr lang="en-US" sz="1800" b="0" dirty="0">
                          <a:effectLst/>
                          <a:latin typeface="Calibri" panose="020F0502020204030204" pitchFamily="34" charset="0"/>
                          <a:ea typeface="Calibri" panose="020F0502020204030204" pitchFamily="34" charset="0"/>
                          <a:cs typeface="Calibri" panose="020F0502020204030204" pitchFamily="34" charset="0"/>
                        </a:rPr>
                      </a:br>
                      <a:r>
                        <a:rPr kumimoji="0" lang="en-US" sz="1000" b="0"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(2021-22 Academic Year)</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32,984</a:t>
                      </a: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2496157020"/>
                  </a:ext>
                </a:extLst>
              </a:tr>
            </a:tbl>
          </a:graphicData>
        </a:graphic>
      </p:graphicFrame>
      <p:sp>
        <p:nvSpPr>
          <p:cNvPr id="25" name="Text Placeholder 3">
            <a:extLst>
              <a:ext uri="{FF2B5EF4-FFF2-40B4-BE49-F238E27FC236}">
                <a16:creationId xmlns:a16="http://schemas.microsoft.com/office/drawing/2014/main" id="{357446D7-1AE0-B085-9022-A4530F8FD81D}"/>
              </a:ext>
            </a:extLst>
          </p:cNvPr>
          <p:cNvSpPr txBox="1">
            <a:spLocks/>
          </p:cNvSpPr>
          <p:nvPr/>
        </p:nvSpPr>
        <p:spPr>
          <a:xfrm>
            <a:off x="-550415" y="5558603"/>
            <a:ext cx="11136149" cy="6483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indent="-55563" algn="r">
              <a:lnSpc>
                <a:spcPct val="100000"/>
              </a:lnSpc>
            </a:pPr>
            <a:endParaRPr lang="en-US" sz="1300" i="1" dirty="0">
              <a:solidFill>
                <a:srgbClr val="00467F"/>
              </a:solidFill>
              <a:latin typeface="Gill Sans Nova" panose="020B0602020104020203" pitchFamily="34" charset="0"/>
            </a:endParaRPr>
          </a:p>
        </p:txBody>
      </p:sp>
      <p:sp>
        <p:nvSpPr>
          <p:cNvPr id="37" name="Text Placeholder 3">
            <a:extLst>
              <a:ext uri="{FF2B5EF4-FFF2-40B4-BE49-F238E27FC236}">
                <a16:creationId xmlns:a16="http://schemas.microsoft.com/office/drawing/2014/main" id="{8D7E9380-71A4-DC3F-125B-581DA671521A}"/>
              </a:ext>
            </a:extLst>
          </p:cNvPr>
          <p:cNvSpPr txBox="1">
            <a:spLocks/>
          </p:cNvSpPr>
          <p:nvPr/>
        </p:nvSpPr>
        <p:spPr>
          <a:xfrm>
            <a:off x="579995" y="-24745"/>
            <a:ext cx="11200674" cy="6533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3200" b="1" i="1" dirty="0">
                <a:solidFill>
                  <a:schemeClr val="tx1"/>
                </a:solidFill>
                <a:latin typeface="Calibri" panose="020F0502020204030204" pitchFamily="34" charset="0"/>
                <a:cs typeface="Calibri" panose="020F0502020204030204" pitchFamily="34" charset="0"/>
              </a:rPr>
              <a:t>KENTUCKY’S LARGEST PROVIDER OF WORKFORCE TRAINING</a:t>
            </a:r>
          </a:p>
        </p:txBody>
      </p:sp>
      <p:graphicFrame>
        <p:nvGraphicFramePr>
          <p:cNvPr id="2" name="Content Placeholder 8">
            <a:extLst>
              <a:ext uri="{FF2B5EF4-FFF2-40B4-BE49-F238E27FC236}">
                <a16:creationId xmlns:a16="http://schemas.microsoft.com/office/drawing/2014/main" id="{CC8A7FAD-9AC0-8523-14E9-025F2EC505EB}"/>
              </a:ext>
            </a:extLst>
          </p:cNvPr>
          <p:cNvGraphicFramePr>
            <a:graphicFrameLocks/>
          </p:cNvGraphicFramePr>
          <p:nvPr>
            <p:extLst>
              <p:ext uri="{D42A27DB-BD31-4B8C-83A1-F6EECF244321}">
                <p14:modId xmlns:p14="http://schemas.microsoft.com/office/powerpoint/2010/main" val="2280671980"/>
              </p:ext>
            </p:extLst>
          </p:nvPr>
        </p:nvGraphicFramePr>
        <p:xfrm>
          <a:off x="5157363" y="3137482"/>
          <a:ext cx="6623306" cy="2439573"/>
        </p:xfrm>
        <a:graphic>
          <a:graphicData uri="http://schemas.openxmlformats.org/drawingml/2006/table">
            <a:tbl>
              <a:tblPr firstRow="1" firstCol="1" bandRow="1"/>
              <a:tblGrid>
                <a:gridCol w="4748413">
                  <a:extLst>
                    <a:ext uri="{9D8B030D-6E8A-4147-A177-3AD203B41FA5}">
                      <a16:colId xmlns:a16="http://schemas.microsoft.com/office/drawing/2014/main" val="701103422"/>
                    </a:ext>
                  </a:extLst>
                </a:gridCol>
                <a:gridCol w="1874893">
                  <a:extLst>
                    <a:ext uri="{9D8B030D-6E8A-4147-A177-3AD203B41FA5}">
                      <a16:colId xmlns:a16="http://schemas.microsoft.com/office/drawing/2014/main" val="4118643098"/>
                    </a:ext>
                  </a:extLst>
                </a:gridCol>
              </a:tblGrid>
              <a:tr h="752466">
                <a:tc gridSpan="2">
                  <a:txBody>
                    <a:bodyPr/>
                    <a:lstStyle/>
                    <a:p>
                      <a:pPr marL="1254125" marR="0" lvl="0" indent="0" algn="r" defTabSz="457200" rtl="0" eaLnBrk="1" fontAlgn="auto" latinLnBrk="0" hangingPunct="1">
                        <a:lnSpc>
                          <a:spcPct val="100000"/>
                        </a:lnSpc>
                        <a:spcBef>
                          <a:spcPts val="0"/>
                        </a:spcBef>
                        <a:spcAft>
                          <a:spcPts val="0"/>
                        </a:spcAft>
                        <a:buClrTx/>
                        <a:buSzTx/>
                        <a:buFontTx/>
                        <a:buNone/>
                        <a:tabLst/>
                        <a:defRPr/>
                      </a:pPr>
                      <a:br>
                        <a:rPr kumimoji="0" lang="en-US" sz="1150" b="0" i="1" u="none" strike="noStrike" kern="1200" cap="none" spc="0" normalizeH="0" baseline="0" noProof="0" dirty="0">
                          <a:ln>
                            <a:noFill/>
                          </a:ln>
                          <a:solidFill>
                            <a:srgbClr val="00467F"/>
                          </a:solidFill>
                          <a:effectLst/>
                          <a:uLnTx/>
                          <a:uFillTx/>
                          <a:latin typeface="Calibri" panose="020F0502020204030204" pitchFamily="34" charset="0"/>
                          <a:ea typeface="+mn-ea"/>
                          <a:cs typeface="Calibri" panose="020F0502020204030204" pitchFamily="34" charset="0"/>
                        </a:rPr>
                      </a:br>
                      <a:r>
                        <a:rPr kumimoji="0" lang="en-US" sz="1150" b="0" i="1" u="none" strike="noStrike" kern="1200" cap="none" spc="0" normalizeH="0" baseline="0" noProof="0" dirty="0">
                          <a:ln>
                            <a:noFill/>
                          </a:ln>
                          <a:solidFill>
                            <a:srgbClr val="00467F"/>
                          </a:solidFill>
                          <a:effectLst/>
                          <a:uLnTx/>
                          <a:uFillTx/>
                          <a:latin typeface="Calibri" panose="020F0502020204030204" pitchFamily="34" charset="0"/>
                          <a:ea typeface="+mn-ea"/>
                          <a:cs typeface="Calibri" panose="020F0502020204030204" pitchFamily="34" charset="0"/>
                        </a:rPr>
                        <a:t>KCTCS supports companies who are investing in their workforce by </a:t>
                      </a:r>
                    </a:p>
                    <a:p>
                      <a:pPr marL="1254125" marR="0" lvl="0" indent="0" algn="r" defTabSz="457200" rtl="0" eaLnBrk="1" fontAlgn="auto" latinLnBrk="0" hangingPunct="1">
                        <a:lnSpc>
                          <a:spcPct val="100000"/>
                        </a:lnSpc>
                        <a:spcBef>
                          <a:spcPts val="0"/>
                        </a:spcBef>
                        <a:spcAft>
                          <a:spcPts val="0"/>
                        </a:spcAft>
                        <a:buClrTx/>
                        <a:buSzTx/>
                        <a:buFontTx/>
                        <a:buNone/>
                        <a:tabLst/>
                        <a:defRPr/>
                      </a:pPr>
                      <a:r>
                        <a:rPr kumimoji="0" lang="en-US" sz="1150" b="0" i="1" u="none" strike="noStrike" kern="1200" cap="none" spc="0" normalizeH="0" baseline="0" noProof="0" dirty="0">
                          <a:ln>
                            <a:noFill/>
                          </a:ln>
                          <a:solidFill>
                            <a:srgbClr val="00467F"/>
                          </a:solidFill>
                          <a:effectLst/>
                          <a:uLnTx/>
                          <a:uFillTx/>
                          <a:latin typeface="Calibri" panose="020F0502020204030204" pitchFamily="34" charset="0"/>
                          <a:ea typeface="+mn-ea"/>
                          <a:cs typeface="Calibri" panose="020F0502020204030204" pitchFamily="34" charset="0"/>
                        </a:rPr>
                        <a:t>offsetting the cost of training for up to 75% through our state-funded TRAINS grant.</a:t>
                      </a:r>
                    </a:p>
                    <a:p>
                      <a:pPr marL="1254125" marR="0" lvl="0" indent="0" algn="ctr" defTabSz="457200" rtl="0" eaLnBrk="1" fontAlgn="auto" latinLnBrk="0" hangingPunct="1">
                        <a:lnSpc>
                          <a:spcPct val="100000"/>
                        </a:lnSpc>
                        <a:spcBef>
                          <a:spcPts val="0"/>
                        </a:spcBef>
                        <a:spcAft>
                          <a:spcPts val="0"/>
                        </a:spcAft>
                        <a:buClrTx/>
                        <a:buSzTx/>
                        <a:buFontTx/>
                        <a:buNone/>
                        <a:tabLst/>
                        <a:defRPr/>
                      </a:pPr>
                      <a:endParaRPr kumimoji="0" lang="en-US" sz="1150" b="0" i="1" u="none" strike="noStrike" kern="1200" cap="none" spc="0" normalizeH="0" baseline="0" noProof="0" dirty="0">
                        <a:ln>
                          <a:noFill/>
                        </a:ln>
                        <a:solidFill>
                          <a:srgbClr val="00467F"/>
                        </a:solidFill>
                        <a:effectLst/>
                        <a:uLnTx/>
                        <a:uFillTx/>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hMerge="1">
                  <a:txBody>
                    <a:bodyPr/>
                    <a:lstStyle/>
                    <a:p>
                      <a:pPr marL="0" marR="0" algn="ctr">
                        <a:lnSpc>
                          <a:spcPct val="107000"/>
                        </a:lnSpc>
                        <a:spcBef>
                          <a:spcPts val="0"/>
                        </a:spcBef>
                        <a:spcAft>
                          <a:spcPts val="0"/>
                        </a:spcAft>
                      </a:pPr>
                      <a:endParaRPr lang="en-US" sz="1800" b="1" dirty="0">
                        <a:effectLst/>
                        <a:latin typeface="Gill Sans Nova" panose="020B06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59E00"/>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1223085033"/>
                  </a:ext>
                </a:extLst>
              </a:tr>
              <a:tr h="389148">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287338" marR="0" indent="0" algn="l">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Dollars Invested</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000" b="0" dirty="0">
                          <a:solidFill>
                            <a:srgbClr val="003A77"/>
                          </a:solidFill>
                          <a:effectLst/>
                          <a:latin typeface="Calibri" panose="020F0502020204030204" pitchFamily="34" charset="0"/>
                          <a:ea typeface="Calibri" panose="020F0502020204030204" pitchFamily="34" charset="0"/>
                          <a:cs typeface="Calibri" panose="020F0502020204030204" pitchFamily="34" charset="0"/>
                        </a:rPr>
                        <a:t>(FY 23)</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$6,035,970</a:t>
                      </a: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1583763300"/>
                  </a:ext>
                </a:extLst>
              </a:tr>
              <a:tr h="408370">
                <a:tc>
                  <a:txBody>
                    <a:bodyPr/>
                    <a:lstStyle/>
                    <a:p>
                      <a:pPr marL="0" marR="0" lvl="0" indent="288925" algn="l"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Total Number of Projects </a:t>
                      </a:r>
                      <a:r>
                        <a:rPr lang="en-US" sz="1000" b="0" dirty="0">
                          <a:effectLst/>
                          <a:latin typeface="Calibri" panose="020F0502020204030204" pitchFamily="34" charset="0"/>
                          <a:ea typeface="Calibri" panose="020F0502020204030204" pitchFamily="34" charset="0"/>
                          <a:cs typeface="Calibri" panose="020F0502020204030204" pitchFamily="34" charset="0"/>
                        </a:rPr>
                        <a:t>(Growth FY 2021-23)</a:t>
                      </a:r>
                      <a:endParaRPr lang="en-US" sz="105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+121% </a:t>
                      </a: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3353107316"/>
                  </a:ext>
                </a:extLst>
              </a:tr>
              <a:tr h="435002">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288925" algn="l"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Repeat Companies </a:t>
                      </a:r>
                      <a:r>
                        <a:rPr kumimoji="0" lang="en-US" sz="1000" b="0"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(Growth FY 2021-23)</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+179%</a:t>
                      </a: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1984620140"/>
                  </a:ext>
                </a:extLst>
              </a:tr>
              <a:tr h="454587">
                <a:tc>
                  <a:txBody>
                    <a:bodyPr/>
                    <a:lstStyle/>
                    <a:p>
                      <a:pPr marL="0" marR="0" lvl="0" indent="288925" algn="l"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New Companies </a:t>
                      </a:r>
                      <a:r>
                        <a:rPr kumimoji="0" lang="en-US" sz="1000" b="0"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(Total FY 21-23)</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290 </a:t>
                      </a:r>
                      <a:r>
                        <a:rPr kumimoji="0" lang="en-US" sz="1400" b="1" i="0" u="none" strike="noStrike" kern="1200" cap="none" spc="0" normalizeH="0" baseline="0" noProof="0" dirty="0">
                          <a:ln>
                            <a:noFill/>
                          </a:ln>
                          <a:solidFill>
                            <a:srgbClr val="00467F"/>
                          </a:solidFill>
                          <a:effectLst/>
                          <a:uLnTx/>
                          <a:uFillTx/>
                          <a:latin typeface="Calibri" panose="020F0502020204030204" pitchFamily="34" charset="0"/>
                          <a:ea typeface="Calibri" panose="020F0502020204030204" pitchFamily="34" charset="0"/>
                          <a:cs typeface="Calibri" panose="020F0502020204030204" pitchFamily="34" charset="0"/>
                        </a:rPr>
                        <a:t>Companies</a:t>
                      </a:r>
                    </a:p>
                  </a:txBody>
                  <a:tcPr marL="68580" marR="68580" marT="0" marB="0" anchor="ctr">
                    <a:lnL w="12700" cap="flat" cmpd="sng" algn="ctr">
                      <a:solidFill>
                        <a:srgbClr val="E7A614"/>
                      </a:solidFill>
                      <a:prstDash val="solid"/>
                      <a:round/>
                      <a:headEnd type="none" w="med" len="med"/>
                      <a:tailEnd type="none" w="med" len="med"/>
                    </a:lnL>
                    <a:lnR w="12700" cap="flat" cmpd="sng" algn="ctr">
                      <a:solidFill>
                        <a:srgbClr val="E7A614"/>
                      </a:solidFill>
                      <a:prstDash val="solid"/>
                      <a:round/>
                      <a:headEnd type="none" w="med" len="med"/>
                      <a:tailEnd type="none" w="med" len="med"/>
                    </a:lnR>
                    <a:lnT w="12700" cap="flat" cmpd="sng" algn="ctr">
                      <a:solidFill>
                        <a:srgbClr val="E7A614"/>
                      </a:solidFill>
                      <a:prstDash val="solid"/>
                      <a:round/>
                      <a:headEnd type="none" w="med" len="med"/>
                      <a:tailEnd type="none" w="med" len="med"/>
                    </a:lnT>
                    <a:lnB w="12700" cap="flat" cmpd="sng" algn="ctr">
                      <a:solidFill>
                        <a:srgbClr val="E7A614"/>
                      </a:solidFill>
                      <a:prstDash val="solid"/>
                      <a:round/>
                      <a:headEnd type="none" w="med" len="med"/>
                      <a:tailEnd type="none" w="med" len="med"/>
                    </a:lnB>
                    <a:lnTlToBr w="12700" cmpd="sng">
                      <a:noFill/>
                      <a:prstDash val="solid"/>
                    </a:lnTlToBr>
                    <a:lnBlToTr w="12700" cmpd="sng">
                      <a:noFill/>
                      <a:prstDash val="solid"/>
                    </a:lnBlToTr>
                    <a:solidFill>
                      <a:srgbClr val="FBECCF"/>
                    </a:solidFill>
                  </a:tcPr>
                </a:tc>
                <a:extLst>
                  <a:ext uri="{0D108BD9-81ED-4DB2-BD59-A6C34878D82A}">
                    <a16:rowId xmlns:a16="http://schemas.microsoft.com/office/drawing/2014/main" val="538471918"/>
                  </a:ext>
                </a:extLst>
              </a:tr>
            </a:tbl>
          </a:graphicData>
        </a:graphic>
      </p:graphicFrame>
      <p:pic>
        <p:nvPicPr>
          <p:cNvPr id="23" name="Picture 22" descr="A blue and yellow text on a black background&#10;&#10;Description automatically generated">
            <a:extLst>
              <a:ext uri="{FF2B5EF4-FFF2-40B4-BE49-F238E27FC236}">
                <a16:creationId xmlns:a16="http://schemas.microsoft.com/office/drawing/2014/main" id="{485DC133-41CC-35C2-574C-9751447A9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248" y="3214700"/>
            <a:ext cx="1385553" cy="575083"/>
          </a:xfrm>
          <a:prstGeom prst="rect">
            <a:avLst/>
          </a:prstGeom>
        </p:spPr>
      </p:pic>
      <p:sp>
        <p:nvSpPr>
          <p:cNvPr id="3" name="Text Placeholder 3">
            <a:extLst>
              <a:ext uri="{FF2B5EF4-FFF2-40B4-BE49-F238E27FC236}">
                <a16:creationId xmlns:a16="http://schemas.microsoft.com/office/drawing/2014/main" id="{70D95376-8C24-956E-3849-FDDB4FB8EC32}"/>
              </a:ext>
            </a:extLst>
          </p:cNvPr>
          <p:cNvSpPr txBox="1">
            <a:spLocks/>
          </p:cNvSpPr>
          <p:nvPr/>
        </p:nvSpPr>
        <p:spPr>
          <a:xfrm>
            <a:off x="579995" y="883137"/>
            <a:ext cx="4285620" cy="874866"/>
          </a:xfrm>
          <a:prstGeom prst="rect">
            <a:avLst/>
          </a:prstGeom>
          <a:ln>
            <a:solidFill>
              <a:schemeClr val="bg1"/>
            </a:solidFill>
          </a:ln>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chemeClr val="bg1"/>
                </a:solidFill>
                <a:latin typeface="Calibri" panose="020F0502020204030204" pitchFamily="34" charset="0"/>
                <a:cs typeface="Calibri" panose="020F0502020204030204" pitchFamily="34" charset="0"/>
              </a:rPr>
              <a:t>State of the Art</a:t>
            </a:r>
          </a:p>
          <a:p>
            <a:pPr algn="ctr">
              <a:lnSpc>
                <a:spcPct val="100000"/>
              </a:lnSpc>
              <a:spcBef>
                <a:spcPts val="0"/>
              </a:spcBef>
            </a:pPr>
            <a:r>
              <a:rPr lang="en-US" sz="2400" b="1" dirty="0">
                <a:solidFill>
                  <a:schemeClr val="bg1"/>
                </a:solidFill>
                <a:latin typeface="Calibri" panose="020F0502020204030204" pitchFamily="34" charset="0"/>
                <a:cs typeface="Calibri" panose="020F0502020204030204" pitchFamily="34" charset="0"/>
              </a:rPr>
              <a:t>Technical Programs</a:t>
            </a:r>
          </a:p>
        </p:txBody>
      </p:sp>
      <p:sp>
        <p:nvSpPr>
          <p:cNvPr id="4" name="Text Placeholder 3">
            <a:extLst>
              <a:ext uri="{FF2B5EF4-FFF2-40B4-BE49-F238E27FC236}">
                <a16:creationId xmlns:a16="http://schemas.microsoft.com/office/drawing/2014/main" id="{F8F2556B-ACF5-0705-87B2-2527435D5580}"/>
              </a:ext>
            </a:extLst>
          </p:cNvPr>
          <p:cNvSpPr txBox="1">
            <a:spLocks/>
          </p:cNvSpPr>
          <p:nvPr/>
        </p:nvSpPr>
        <p:spPr>
          <a:xfrm>
            <a:off x="578108" y="1818784"/>
            <a:ext cx="4285620" cy="38330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000" i="1" dirty="0">
                <a:solidFill>
                  <a:srgbClr val="00467F"/>
                </a:solidFill>
                <a:latin typeface="Calibri" panose="020F0502020204030204" pitchFamily="34" charset="0"/>
                <a:cs typeface="Calibri" panose="020F0502020204030204" pitchFamily="34" charset="0"/>
              </a:rPr>
              <a:t>Maintaining Strong Private Sector Partnerships.</a:t>
            </a:r>
          </a:p>
          <a:p>
            <a:pPr marL="285750" indent="-285750">
              <a:lnSpc>
                <a:spcPct val="100000"/>
              </a:lnSpc>
              <a:buFont typeface="Arial" panose="020B0604020202020204" pitchFamily="34" charset="0"/>
              <a:buChar char="•"/>
            </a:pPr>
            <a:r>
              <a:rPr lang="en-US" sz="2000" i="1" dirty="0">
                <a:solidFill>
                  <a:srgbClr val="00467F"/>
                </a:solidFill>
                <a:latin typeface="Calibri" panose="020F0502020204030204" pitchFamily="34" charset="0"/>
                <a:cs typeface="Calibri" panose="020F0502020204030204" pitchFamily="34" charset="0"/>
              </a:rPr>
              <a:t>Impacting Trades-Talent Pipelines to enable quick response to growth and re-tooling.</a:t>
            </a:r>
          </a:p>
          <a:p>
            <a:pPr marL="285750" indent="-285750">
              <a:lnSpc>
                <a:spcPct val="100000"/>
              </a:lnSpc>
              <a:buFont typeface="Arial" panose="020B0604020202020204" pitchFamily="34" charset="0"/>
              <a:buChar char="•"/>
            </a:pPr>
            <a:r>
              <a:rPr lang="en-US" sz="2000" i="1" dirty="0">
                <a:solidFill>
                  <a:srgbClr val="00467F"/>
                </a:solidFill>
                <a:latin typeface="Calibri" panose="020F0502020204030204" pitchFamily="34" charset="0"/>
                <a:cs typeface="Calibri" panose="020F0502020204030204" pitchFamily="34" charset="0"/>
              </a:rPr>
              <a:t>Preparing the “ready workforce” of tomorrow making Kentucky a strong competitor.</a:t>
            </a:r>
          </a:p>
          <a:p>
            <a:pPr marL="285750" indent="-285750">
              <a:lnSpc>
                <a:spcPct val="100000"/>
              </a:lnSpc>
              <a:buFont typeface="Arial" panose="020B0604020202020204" pitchFamily="34" charset="0"/>
              <a:buChar char="•"/>
            </a:pPr>
            <a:r>
              <a:rPr lang="en-US" sz="2000" i="1" dirty="0">
                <a:solidFill>
                  <a:srgbClr val="00467F"/>
                </a:solidFill>
                <a:latin typeface="Calibri" panose="020F0502020204030204" pitchFamily="34" charset="0"/>
                <a:cs typeface="Calibri" panose="020F0502020204030204" pitchFamily="34" charset="0"/>
              </a:rPr>
              <a:t>Affecting the Quality of Life for Kentuckians, by changing lives one student... one family at a time.</a:t>
            </a:r>
            <a:endParaRPr lang="en-US" sz="2000" i="1" dirty="0">
              <a:solidFill>
                <a:srgbClr val="00467F"/>
              </a:solidFill>
            </a:endParaRPr>
          </a:p>
        </p:txBody>
      </p:sp>
    </p:spTree>
    <p:extLst>
      <p:ext uri="{BB962C8B-B14F-4D97-AF65-F5344CB8AC3E}">
        <p14:creationId xmlns:p14="http://schemas.microsoft.com/office/powerpoint/2010/main" val="154008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381000" y="203434"/>
            <a:ext cx="11429999" cy="865472"/>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Asset preservation</a:t>
            </a:r>
            <a:endParaRPr lang="en-US" dirty="0">
              <a:solidFill>
                <a:schemeClr val="tx2"/>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idx="1"/>
          </p:nvPr>
        </p:nvSpPr>
        <p:spPr>
          <a:xfrm>
            <a:off x="381000" y="1640354"/>
            <a:ext cx="5616575" cy="823912"/>
          </a:xfrm>
        </p:spPr>
        <p:txBody>
          <a:bodyPr/>
          <a:lstStyle/>
          <a:p>
            <a:pPr marL="0" indent="0" algn="ctr">
              <a:buNone/>
            </a:pPr>
            <a:endParaRPr lang="en-US" sz="4800" b="1" dirty="0"/>
          </a:p>
          <a:p>
            <a:pPr marL="0" indent="0" algn="ctr">
              <a:buNone/>
            </a:pPr>
            <a:endParaRPr lang="en-US" sz="4800" b="1" dirty="0"/>
          </a:p>
        </p:txBody>
      </p:sp>
      <p:sp>
        <p:nvSpPr>
          <p:cNvPr id="8" name="Content Placeholder 7">
            <a:extLst>
              <a:ext uri="{FF2B5EF4-FFF2-40B4-BE49-F238E27FC236}">
                <a16:creationId xmlns:a16="http://schemas.microsoft.com/office/drawing/2014/main" id="{DBBEBFF9-6F2C-42A2-8CCA-F5C1B3F902E8}"/>
              </a:ext>
            </a:extLst>
          </p:cNvPr>
          <p:cNvSpPr>
            <a:spLocks noGrp="1"/>
          </p:cNvSpPr>
          <p:nvPr>
            <p:ph sz="quarter" idx="4"/>
          </p:nvPr>
        </p:nvSpPr>
        <p:spPr>
          <a:xfrm>
            <a:off x="768820" y="1300294"/>
            <a:ext cx="4281454" cy="4186106"/>
          </a:xfrm>
        </p:spPr>
        <p:txBody>
          <a:bodyPr/>
          <a:lstStyle/>
          <a:p>
            <a:pPr>
              <a:spcBef>
                <a:spcPts val="1200"/>
              </a:spcBef>
            </a:pPr>
            <a:r>
              <a:rPr lang="en-US" sz="2000" i="1" dirty="0">
                <a:latin typeface="Calibri" panose="020F0502020204030204" pitchFamily="34" charset="0"/>
                <a:cs typeface="Calibri" panose="020F0502020204030204" pitchFamily="34" charset="0"/>
              </a:rPr>
              <a:t>With the 2022-2024 funds KCTCS will be completing </a:t>
            </a:r>
            <a:r>
              <a:rPr lang="en-US" sz="2000" b="1" i="1" dirty="0">
                <a:latin typeface="Calibri" panose="020F0502020204030204" pitchFamily="34" charset="0"/>
                <a:cs typeface="Calibri" panose="020F0502020204030204" pitchFamily="34" charset="0"/>
              </a:rPr>
              <a:t>58 projects </a:t>
            </a:r>
            <a:r>
              <a:rPr lang="en-US" sz="2000" i="1" dirty="0">
                <a:latin typeface="Calibri" panose="020F0502020204030204" pitchFamily="34" charset="0"/>
                <a:cs typeface="Calibri" panose="020F0502020204030204" pitchFamily="34" charset="0"/>
              </a:rPr>
              <a:t>impacting all 16 of our colleges on 70 campuses throughout Kentucky.</a:t>
            </a:r>
          </a:p>
          <a:p>
            <a:pPr>
              <a:spcBef>
                <a:spcPts val="1200"/>
              </a:spcBef>
            </a:pPr>
            <a:r>
              <a:rPr lang="en-US" sz="2000" i="1" dirty="0">
                <a:latin typeface="Calibri" panose="020F0502020204030204" pitchFamily="34" charset="0"/>
                <a:cs typeface="Calibri" panose="020F0502020204030204" pitchFamily="34" charset="0"/>
              </a:rPr>
              <a:t>All projects in the KCTCS 2022-2024 budget request will be completed using the AP funds received from the General Assembly. </a:t>
            </a:r>
          </a:p>
          <a:p>
            <a:pPr>
              <a:spcBef>
                <a:spcPts val="1200"/>
              </a:spcBef>
            </a:pPr>
            <a:r>
              <a:rPr lang="en-US" sz="2000" i="1" dirty="0">
                <a:latin typeface="Calibri" panose="020F0502020204030204" pitchFamily="34" charset="0"/>
                <a:cs typeface="Calibri" panose="020F0502020204030204" pitchFamily="34" charset="0"/>
              </a:rPr>
              <a:t>Investment in Plant needed: </a:t>
            </a:r>
          </a:p>
          <a:p>
            <a:pPr lvl="1">
              <a:spcBef>
                <a:spcPts val="1200"/>
              </a:spcBef>
            </a:pPr>
            <a:r>
              <a:rPr lang="en-US" sz="2000" i="1" dirty="0">
                <a:latin typeface="Calibri" panose="020F0502020204030204" pitchFamily="34" charset="0"/>
                <a:cs typeface="Calibri" panose="020F0502020204030204" pitchFamily="34" charset="0"/>
              </a:rPr>
              <a:t>2024-2026:  </a:t>
            </a:r>
            <a:r>
              <a:rPr lang="en-US" sz="2000" b="1" dirty="0">
                <a:latin typeface="Calibri" panose="020F0502020204030204" pitchFamily="34" charset="0"/>
                <a:cs typeface="Calibri" panose="020F0502020204030204" pitchFamily="34" charset="0"/>
              </a:rPr>
              <a:t>$359,900,000</a:t>
            </a:r>
          </a:p>
          <a:p>
            <a:pPr lvl="1">
              <a:spcBef>
                <a:spcPts val="1200"/>
              </a:spcBef>
            </a:pPr>
            <a:r>
              <a:rPr lang="en-US" sz="2000" i="1" dirty="0">
                <a:latin typeface="Calibri" panose="020F0502020204030204" pitchFamily="34" charset="0"/>
                <a:cs typeface="Calibri" panose="020F0502020204030204" pitchFamily="34" charset="0"/>
              </a:rPr>
              <a:t>2026-2028:  </a:t>
            </a:r>
            <a:r>
              <a:rPr lang="en-US" sz="2000" b="1" dirty="0">
                <a:latin typeface="Calibri" panose="020F0502020204030204" pitchFamily="34" charset="0"/>
                <a:cs typeface="Calibri" panose="020F0502020204030204" pitchFamily="34" charset="0"/>
              </a:rPr>
              <a:t>$289,000,000</a:t>
            </a:r>
          </a:p>
          <a:p>
            <a:pPr lvl="1">
              <a:spcBef>
                <a:spcPts val="1200"/>
              </a:spcBef>
            </a:pPr>
            <a:r>
              <a:rPr lang="en-US" sz="2000" i="1" dirty="0">
                <a:latin typeface="Calibri" panose="020F0502020204030204" pitchFamily="34" charset="0"/>
                <a:cs typeface="Calibri" panose="020F0502020204030204" pitchFamily="34" charset="0"/>
              </a:rPr>
              <a:t>2028-2030:  </a:t>
            </a:r>
            <a:r>
              <a:rPr lang="en-US" sz="2000" b="1" dirty="0">
                <a:latin typeface="Calibri" panose="020F0502020204030204" pitchFamily="34" charset="0"/>
                <a:cs typeface="Calibri" panose="020F0502020204030204" pitchFamily="34" charset="0"/>
              </a:rPr>
              <a:t>$134,800,000</a:t>
            </a:r>
          </a:p>
        </p:txBody>
      </p:sp>
      <p:pic>
        <p:nvPicPr>
          <p:cNvPr id="13" name="Picture 12" descr="A pie chart with different colored circles&#10;&#10;Description automatically generated">
            <a:extLst>
              <a:ext uri="{FF2B5EF4-FFF2-40B4-BE49-F238E27FC236}">
                <a16:creationId xmlns:a16="http://schemas.microsoft.com/office/drawing/2014/main" id="{D8F10ECB-1901-B63B-7841-2435EDF54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946" y="1068906"/>
            <a:ext cx="6838279" cy="4107931"/>
          </a:xfrm>
          <a:prstGeom prst="rect">
            <a:avLst/>
          </a:prstGeom>
        </p:spPr>
      </p:pic>
      <p:sp>
        <p:nvSpPr>
          <p:cNvPr id="14" name="TextBox 3">
            <a:extLst>
              <a:ext uri="{FF2B5EF4-FFF2-40B4-BE49-F238E27FC236}">
                <a16:creationId xmlns:a16="http://schemas.microsoft.com/office/drawing/2014/main" id="{B8BFF3CF-30AC-4D42-B153-FF0749F1F5E4}"/>
              </a:ext>
            </a:extLst>
          </p:cNvPr>
          <p:cNvSpPr txBox="1"/>
          <p:nvPr/>
        </p:nvSpPr>
        <p:spPr>
          <a:xfrm>
            <a:off x="8929930" y="2519127"/>
            <a:ext cx="661161" cy="441537"/>
          </a:xfrm>
          <a:prstGeom prst="rect">
            <a:avLst/>
          </a:prstGeom>
          <a:solidFill>
            <a:srgbClr val="4472C4"/>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dirty="0"/>
              <a:t>31%</a:t>
            </a:r>
          </a:p>
          <a:p>
            <a:endParaRPr lang="en-US" sz="1800" dirty="0"/>
          </a:p>
        </p:txBody>
      </p:sp>
      <p:sp>
        <p:nvSpPr>
          <p:cNvPr id="15" name="TextBox 2">
            <a:extLst>
              <a:ext uri="{FF2B5EF4-FFF2-40B4-BE49-F238E27FC236}">
                <a16:creationId xmlns:a16="http://schemas.microsoft.com/office/drawing/2014/main" id="{B7F12EF4-FCDD-7235-A90E-1C9CAC37DA30}"/>
              </a:ext>
            </a:extLst>
          </p:cNvPr>
          <p:cNvSpPr txBox="1"/>
          <p:nvPr/>
        </p:nvSpPr>
        <p:spPr>
          <a:xfrm>
            <a:off x="7798814" y="2154690"/>
            <a:ext cx="728272" cy="445543"/>
          </a:xfrm>
          <a:prstGeom prst="rect">
            <a:avLst/>
          </a:prstGeom>
          <a:solidFill>
            <a:srgbClr val="70AD47"/>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dirty="0"/>
              <a:t>16%</a:t>
            </a:r>
          </a:p>
          <a:p>
            <a:endParaRPr lang="en-US" sz="1800" dirty="0"/>
          </a:p>
        </p:txBody>
      </p:sp>
      <p:sp>
        <p:nvSpPr>
          <p:cNvPr id="16" name="TextBox 6">
            <a:extLst>
              <a:ext uri="{FF2B5EF4-FFF2-40B4-BE49-F238E27FC236}">
                <a16:creationId xmlns:a16="http://schemas.microsoft.com/office/drawing/2014/main" id="{6C5A85FF-7A5C-4217-998F-9B6BB40B3C53}"/>
              </a:ext>
            </a:extLst>
          </p:cNvPr>
          <p:cNvSpPr txBox="1"/>
          <p:nvPr/>
        </p:nvSpPr>
        <p:spPr>
          <a:xfrm>
            <a:off x="7365534" y="2913734"/>
            <a:ext cx="661161" cy="294363"/>
          </a:xfrm>
          <a:prstGeom prst="rect">
            <a:avLst/>
          </a:prstGeom>
          <a:solidFill>
            <a:srgbClr val="FFC00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dirty="0"/>
              <a:t>14%</a:t>
            </a:r>
          </a:p>
          <a:p>
            <a:endParaRPr lang="en-US" sz="1800" dirty="0"/>
          </a:p>
        </p:txBody>
      </p:sp>
      <p:sp>
        <p:nvSpPr>
          <p:cNvPr id="17" name="TextBox 5">
            <a:extLst>
              <a:ext uri="{FF2B5EF4-FFF2-40B4-BE49-F238E27FC236}">
                <a16:creationId xmlns:a16="http://schemas.microsoft.com/office/drawing/2014/main" id="{3BE21071-3274-4917-B9C2-794169213FFC}"/>
              </a:ext>
            </a:extLst>
          </p:cNvPr>
          <p:cNvSpPr txBox="1"/>
          <p:nvPr/>
        </p:nvSpPr>
        <p:spPr>
          <a:xfrm>
            <a:off x="7702365" y="3628520"/>
            <a:ext cx="728272" cy="438871"/>
          </a:xfrm>
          <a:prstGeom prst="rect">
            <a:avLst/>
          </a:prstGeom>
          <a:solidFill>
            <a:srgbClr val="A6A6A6"/>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dirty="0"/>
              <a:t>19%</a:t>
            </a:r>
          </a:p>
          <a:p>
            <a:endParaRPr lang="en-US" sz="1800" dirty="0"/>
          </a:p>
        </p:txBody>
      </p:sp>
      <p:sp>
        <p:nvSpPr>
          <p:cNvPr id="18" name="TextBox 4">
            <a:extLst>
              <a:ext uri="{FF2B5EF4-FFF2-40B4-BE49-F238E27FC236}">
                <a16:creationId xmlns:a16="http://schemas.microsoft.com/office/drawing/2014/main" id="{0C66757C-AB2C-44E2-B6E2-B4D765657E05}"/>
              </a:ext>
            </a:extLst>
          </p:cNvPr>
          <p:cNvSpPr txBox="1"/>
          <p:nvPr/>
        </p:nvSpPr>
        <p:spPr>
          <a:xfrm>
            <a:off x="8758107" y="3628520"/>
            <a:ext cx="667648" cy="340111"/>
          </a:xfrm>
          <a:prstGeom prst="rect">
            <a:avLst/>
          </a:prstGeom>
          <a:solidFill>
            <a:srgbClr val="ED7D3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dirty="0"/>
              <a:t>21%</a:t>
            </a:r>
          </a:p>
          <a:p>
            <a:endParaRPr lang="en-US" sz="1800" dirty="0"/>
          </a:p>
        </p:txBody>
      </p:sp>
    </p:spTree>
    <p:extLst>
      <p:ext uri="{BB962C8B-B14F-4D97-AF65-F5344CB8AC3E}">
        <p14:creationId xmlns:p14="http://schemas.microsoft.com/office/powerpoint/2010/main" val="247787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381000" y="203433"/>
            <a:ext cx="11429999" cy="1205917"/>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2022-2024 Life safety, Security, Maintenance &amp; </a:t>
            </a:r>
            <a:br>
              <a:rPr lang="en-US" sz="4000" kern="1200"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Accessibility (ADA)</a:t>
            </a:r>
            <a:r>
              <a:rPr lang="en-US" sz="4000" kern="1200" dirty="0">
                <a:solidFill>
                  <a:schemeClr val="tx2"/>
                </a:solidFill>
                <a:latin typeface="Calibri" panose="020F0502020204030204" pitchFamily="34" charset="0"/>
                <a:cs typeface="Calibri" panose="020F0502020204030204" pitchFamily="34" charset="0"/>
              </a:rPr>
              <a:t> projects</a:t>
            </a:r>
            <a:endParaRPr lang="en-US" dirty="0">
              <a:solidFill>
                <a:schemeClr val="tx2"/>
              </a:solidFill>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DBBEBFF9-6F2C-42A2-8CCA-F5C1B3F902E8}"/>
              </a:ext>
            </a:extLst>
          </p:cNvPr>
          <p:cNvSpPr>
            <a:spLocks noGrp="1"/>
          </p:cNvSpPr>
          <p:nvPr>
            <p:ph sz="quarter" idx="4"/>
          </p:nvPr>
        </p:nvSpPr>
        <p:spPr>
          <a:xfrm>
            <a:off x="737814" y="3186674"/>
            <a:ext cx="4731240" cy="2268891"/>
          </a:xfrm>
          <a:ln>
            <a:solidFill>
              <a:schemeClr val="bg1"/>
            </a:solidFill>
          </a:ln>
        </p:spPr>
        <p:txBody>
          <a:bodyPr/>
          <a:lstStyle/>
          <a:p>
            <a:pPr>
              <a:spcBef>
                <a:spcPts val="1200"/>
              </a:spcBef>
            </a:pPr>
            <a:r>
              <a:rPr lang="en-US" sz="1200" dirty="0">
                <a:latin typeface="Calibri" panose="020F0502020204030204" pitchFamily="34" charset="0"/>
                <a:cs typeface="Calibri" panose="020F0502020204030204" pitchFamily="34" charset="0"/>
              </a:rPr>
              <a:t>KCTCS-College Deferred Maintenance Pool—</a:t>
            </a:r>
            <a:r>
              <a:rPr lang="en-US" sz="1200" b="1" dirty="0">
                <a:latin typeface="Calibri" panose="020F0502020204030204" pitchFamily="34" charset="0"/>
                <a:cs typeface="Calibri" panose="020F0502020204030204" pitchFamily="34" charset="0"/>
              </a:rPr>
              <a:t>$30,000,000</a:t>
            </a:r>
          </a:p>
          <a:p>
            <a:pPr>
              <a:spcBef>
                <a:spcPts val="1200"/>
              </a:spcBef>
            </a:pPr>
            <a:r>
              <a:rPr lang="en-US" sz="1200" dirty="0">
                <a:latin typeface="Calibri" panose="020F0502020204030204" pitchFamily="34" charset="0"/>
                <a:cs typeface="Calibri" panose="020F0502020204030204" pitchFamily="34" charset="0"/>
              </a:rPr>
              <a:t>West KY CTC-Upgrade ADA and Life Safety—</a:t>
            </a:r>
            <a:r>
              <a:rPr lang="en-US" sz="1200" b="1" dirty="0">
                <a:latin typeface="Calibri" panose="020F0502020204030204" pitchFamily="34" charset="0"/>
                <a:cs typeface="Calibri" panose="020F0502020204030204" pitchFamily="34" charset="0"/>
              </a:rPr>
              <a:t>$1,500,000</a:t>
            </a:r>
          </a:p>
          <a:p>
            <a:pPr>
              <a:spcBef>
                <a:spcPts val="1200"/>
              </a:spcBef>
            </a:pPr>
            <a:r>
              <a:rPr lang="en-US" sz="1200" dirty="0">
                <a:latin typeface="Calibri" panose="020F0502020204030204" pitchFamily="34" charset="0"/>
                <a:cs typeface="Calibri" panose="020F0502020204030204" pitchFamily="34" charset="0"/>
              </a:rPr>
              <a:t>Jefferson CTC-upgrade Safety and Security—</a:t>
            </a:r>
            <a:r>
              <a:rPr lang="en-US" sz="1200" b="1" dirty="0">
                <a:latin typeface="Calibri" panose="020F0502020204030204" pitchFamily="34" charset="0"/>
                <a:cs typeface="Calibri" panose="020F0502020204030204" pitchFamily="34" charset="0"/>
              </a:rPr>
              <a:t>$3,000,000</a:t>
            </a:r>
          </a:p>
          <a:p>
            <a:pPr>
              <a:spcBef>
                <a:spcPts val="1200"/>
              </a:spcBef>
            </a:pPr>
            <a:r>
              <a:rPr lang="en-US" sz="1200" dirty="0">
                <a:latin typeface="Calibri" panose="020F0502020204030204" pitchFamily="34" charset="0"/>
                <a:cs typeface="Calibri" panose="020F0502020204030204" pitchFamily="34" charset="0"/>
              </a:rPr>
              <a:t>Big Sandy CTC-Upgrade Safety and Security—</a:t>
            </a:r>
            <a:r>
              <a:rPr lang="en-US" sz="1200" b="1" dirty="0">
                <a:latin typeface="Calibri" panose="020F0502020204030204" pitchFamily="34" charset="0"/>
                <a:cs typeface="Calibri" panose="020F0502020204030204" pitchFamily="34" charset="0"/>
              </a:rPr>
              <a:t>$4,500,000</a:t>
            </a:r>
          </a:p>
          <a:p>
            <a:pPr>
              <a:spcBef>
                <a:spcPts val="1200"/>
              </a:spcBef>
            </a:pPr>
            <a:r>
              <a:rPr lang="en-US" sz="1200" dirty="0">
                <a:latin typeface="Calibri" panose="020F0502020204030204" pitchFamily="34" charset="0"/>
                <a:cs typeface="Calibri" panose="020F0502020204030204" pitchFamily="34" charset="0"/>
              </a:rPr>
              <a:t>Gateway CTC-Upgrade Security Technology—</a:t>
            </a:r>
            <a:r>
              <a:rPr lang="en-US" sz="1200" b="1" dirty="0">
                <a:latin typeface="Calibri" panose="020F0502020204030204" pitchFamily="34" charset="0"/>
                <a:cs typeface="Calibri" panose="020F0502020204030204" pitchFamily="34" charset="0"/>
              </a:rPr>
              <a:t>$2,000,000</a:t>
            </a:r>
          </a:p>
          <a:p>
            <a:pPr>
              <a:spcBef>
                <a:spcPts val="1200"/>
              </a:spcBef>
            </a:pPr>
            <a:r>
              <a:rPr lang="en-US" sz="1200" dirty="0">
                <a:latin typeface="Calibri" panose="020F0502020204030204" pitchFamily="34" charset="0"/>
                <a:cs typeface="Calibri" panose="020F0502020204030204" pitchFamily="34" charset="0"/>
              </a:rPr>
              <a:t>Southeast KY CTC-Replace Whitesburg Bridge—</a:t>
            </a:r>
            <a:r>
              <a:rPr lang="en-US" sz="1200" b="1" dirty="0">
                <a:latin typeface="Calibri" panose="020F0502020204030204" pitchFamily="34" charset="0"/>
                <a:cs typeface="Calibri" panose="020F0502020204030204" pitchFamily="34" charset="0"/>
              </a:rPr>
              <a:t>$1,800,000</a:t>
            </a:r>
          </a:p>
          <a:p>
            <a:pPr>
              <a:spcBef>
                <a:spcPts val="1200"/>
              </a:spcBef>
            </a:pPr>
            <a:r>
              <a:rPr lang="en-US" sz="1200" dirty="0">
                <a:latin typeface="Calibri" panose="020F0502020204030204" pitchFamily="34" charset="0"/>
                <a:cs typeface="Calibri" panose="020F0502020204030204" pitchFamily="34" charset="0"/>
              </a:rPr>
              <a:t>Owensboro CTC-Upgrade Infrastructure—</a:t>
            </a:r>
            <a:r>
              <a:rPr lang="en-US" sz="1200" b="1" dirty="0">
                <a:latin typeface="Calibri" panose="020F0502020204030204" pitchFamily="34" charset="0"/>
                <a:cs typeface="Calibri" panose="020F0502020204030204" pitchFamily="34" charset="0"/>
              </a:rPr>
              <a:t>$16,700,000</a:t>
            </a:r>
          </a:p>
          <a:p>
            <a:pPr>
              <a:spcBef>
                <a:spcPts val="1200"/>
              </a:spcBef>
            </a:pPr>
            <a:endParaRPr lang="en-US" dirty="0"/>
          </a:p>
        </p:txBody>
      </p:sp>
      <p:pic>
        <p:nvPicPr>
          <p:cNvPr id="10" name="Picture 9" descr="A sprinkler on a ceiling&#10;&#10;Description automatically generated">
            <a:extLst>
              <a:ext uri="{FF2B5EF4-FFF2-40B4-BE49-F238E27FC236}">
                <a16:creationId xmlns:a16="http://schemas.microsoft.com/office/drawing/2014/main" id="{35839708-CB42-AC19-9699-64CC67AB1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271" y="1434517"/>
            <a:ext cx="2395831" cy="1589098"/>
          </a:xfrm>
          <a:prstGeom prst="rect">
            <a:avLst/>
          </a:prstGeom>
        </p:spPr>
      </p:pic>
      <p:pic>
        <p:nvPicPr>
          <p:cNvPr id="12" name="Picture 11" descr="A collage of a building with a camera&#10;&#10;Description automatically generated">
            <a:extLst>
              <a:ext uri="{FF2B5EF4-FFF2-40B4-BE49-F238E27FC236}">
                <a16:creationId xmlns:a16="http://schemas.microsoft.com/office/drawing/2014/main" id="{85913476-CDC5-7716-52DA-8899DAE48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455" y="1433726"/>
            <a:ext cx="3179778" cy="1589889"/>
          </a:xfrm>
          <a:prstGeom prst="rect">
            <a:avLst/>
          </a:prstGeom>
        </p:spPr>
      </p:pic>
      <p:pic>
        <p:nvPicPr>
          <p:cNvPr id="14" name="Picture 13">
            <a:extLst>
              <a:ext uri="{FF2B5EF4-FFF2-40B4-BE49-F238E27FC236}">
                <a16:creationId xmlns:a16="http://schemas.microsoft.com/office/drawing/2014/main" id="{0BEE9161-FBD6-76ED-F8DD-2EDDBD9038FC}"/>
              </a:ext>
            </a:extLst>
          </p:cNvPr>
          <p:cNvPicPr>
            <a:picLocks noChangeAspect="1"/>
          </p:cNvPicPr>
          <p:nvPr/>
        </p:nvPicPr>
        <p:blipFill>
          <a:blip r:embed="rId5"/>
          <a:stretch>
            <a:fillRect/>
          </a:stretch>
        </p:blipFill>
        <p:spPr>
          <a:xfrm>
            <a:off x="6722947" y="3211051"/>
            <a:ext cx="3932955" cy="2390732"/>
          </a:xfrm>
          <a:prstGeom prst="rect">
            <a:avLst/>
          </a:prstGeom>
        </p:spPr>
      </p:pic>
      <p:sp>
        <p:nvSpPr>
          <p:cNvPr id="2" name="Rectangle 1">
            <a:extLst>
              <a:ext uri="{FF2B5EF4-FFF2-40B4-BE49-F238E27FC236}">
                <a16:creationId xmlns:a16="http://schemas.microsoft.com/office/drawing/2014/main" id="{DA8170C3-A605-E538-A2B4-92A3981642DA}"/>
              </a:ext>
            </a:extLst>
          </p:cNvPr>
          <p:cNvSpPr/>
          <p:nvPr/>
        </p:nvSpPr>
        <p:spPr>
          <a:xfrm>
            <a:off x="145129" y="1771591"/>
            <a:ext cx="5916609" cy="1077218"/>
          </a:xfrm>
          <a:prstGeom prst="rect">
            <a:avLst/>
          </a:prstGeom>
          <a:noFill/>
        </p:spPr>
        <p:txBody>
          <a:bodyPr wrap="square" lIns="91440" tIns="45720" rIns="91440" bIns="45720">
            <a:spAutoFit/>
          </a:bodyPr>
          <a:lstStyle/>
          <a:p>
            <a:pPr algn="ctr"/>
            <a:r>
              <a:rPr lang="en-US" sz="1600" i="1" dirty="0">
                <a:ln w="0"/>
                <a:effectLst>
                  <a:outerShdw blurRad="38100" dist="19050" dir="2700000" algn="tl" rotWithShape="0">
                    <a:schemeClr val="dk1">
                      <a:alpha val="40000"/>
                    </a:schemeClr>
                  </a:outerShdw>
                </a:effectLst>
              </a:rPr>
              <a:t>“Safety is no accident, </a:t>
            </a:r>
          </a:p>
          <a:p>
            <a:pPr algn="ctr"/>
            <a:r>
              <a:rPr lang="en-US" sz="1600" b="0" i="1" cap="none" spc="0" dirty="0">
                <a:ln w="0"/>
                <a:solidFill>
                  <a:schemeClr val="tx1"/>
                </a:solidFill>
                <a:effectLst>
                  <a:outerShdw blurRad="38100" dist="19050" dir="2700000" algn="tl" rotWithShape="0">
                    <a:schemeClr val="dk1">
                      <a:alpha val="40000"/>
                    </a:schemeClr>
                  </a:outerShdw>
                </a:effectLst>
              </a:rPr>
              <a:t>the ke</a:t>
            </a:r>
            <a:r>
              <a:rPr lang="en-US" sz="1600" i="1" dirty="0">
                <a:ln w="0"/>
                <a:effectLst>
                  <a:outerShdw blurRad="38100" dist="19050" dir="2700000" algn="tl" rotWithShape="0">
                    <a:schemeClr val="dk1">
                      <a:alpha val="40000"/>
                    </a:schemeClr>
                  </a:outerShdw>
                </a:effectLst>
              </a:rPr>
              <a:t>y to security is in your hands,</a:t>
            </a:r>
          </a:p>
          <a:p>
            <a:pPr algn="ctr"/>
            <a:r>
              <a:rPr lang="en-US" sz="1600" i="1" dirty="0">
                <a:ln w="0"/>
                <a:effectLst>
                  <a:outerShdw blurRad="38100" dist="19050" dir="2700000" algn="tl" rotWithShape="0">
                    <a:schemeClr val="dk1">
                      <a:alpha val="40000"/>
                    </a:schemeClr>
                  </a:outerShdw>
                </a:effectLst>
              </a:rPr>
              <a:t>m</a:t>
            </a:r>
            <a:r>
              <a:rPr lang="en-US" sz="1600" b="0" i="1" cap="none" spc="0" dirty="0">
                <a:ln w="0"/>
                <a:solidFill>
                  <a:schemeClr val="tx1"/>
                </a:solidFill>
                <a:effectLst>
                  <a:outerShdw blurRad="38100" dist="19050" dir="2700000" algn="tl" rotWithShape="0">
                    <a:schemeClr val="dk1">
                      <a:alpha val="40000"/>
                    </a:schemeClr>
                  </a:outerShdw>
                </a:effectLst>
              </a:rPr>
              <a:t>ake education accessible to all, </a:t>
            </a:r>
          </a:p>
          <a:p>
            <a:pPr algn="ctr"/>
            <a:r>
              <a:rPr lang="en-US" sz="1600" b="0" i="1" cap="none" spc="0" dirty="0">
                <a:ln w="0"/>
                <a:solidFill>
                  <a:schemeClr val="tx1"/>
                </a:solidFill>
                <a:effectLst>
                  <a:outerShdw blurRad="38100" dist="19050" dir="2700000" algn="tl" rotWithShape="0">
                    <a:schemeClr val="dk1">
                      <a:alpha val="40000"/>
                    </a:schemeClr>
                  </a:outerShdw>
                </a:effectLst>
              </a:rPr>
              <a:t>and c</a:t>
            </a:r>
            <a:r>
              <a:rPr lang="en-US" sz="1600" i="1" dirty="0">
                <a:ln w="0"/>
                <a:effectLst>
                  <a:outerShdw blurRad="38100" dist="19050" dir="2700000" algn="tl" rotWithShape="0">
                    <a:schemeClr val="dk1">
                      <a:alpha val="40000"/>
                    </a:schemeClr>
                  </a:outerShdw>
                </a:effectLst>
              </a:rPr>
              <a:t>reate a bridge to the future”.</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7564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381000" y="228600"/>
            <a:ext cx="11429999" cy="979415"/>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2024-2026 Mechanical SYStems upgrades</a:t>
            </a:r>
            <a:endParaRPr lang="en-US" dirty="0">
              <a:solidFill>
                <a:schemeClr val="tx2"/>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idx="1"/>
          </p:nvPr>
        </p:nvSpPr>
        <p:spPr>
          <a:xfrm>
            <a:off x="531020" y="1337214"/>
            <a:ext cx="5616575" cy="823912"/>
          </a:xfrm>
        </p:spPr>
        <p:txBody>
          <a:bodyPr/>
          <a:lstStyle/>
          <a:p>
            <a:pPr marL="0" indent="0" algn="ctr">
              <a:buNone/>
            </a:pPr>
            <a:endParaRPr lang="en-US" sz="4800" b="1" dirty="0"/>
          </a:p>
          <a:p>
            <a:pPr marL="0" indent="0" algn="ctr">
              <a:buNone/>
            </a:pPr>
            <a:endParaRPr lang="en-US" sz="4800" b="1" dirty="0"/>
          </a:p>
        </p:txBody>
      </p:sp>
      <p:sp>
        <p:nvSpPr>
          <p:cNvPr id="8" name="Content Placeholder 7">
            <a:extLst>
              <a:ext uri="{FF2B5EF4-FFF2-40B4-BE49-F238E27FC236}">
                <a16:creationId xmlns:a16="http://schemas.microsoft.com/office/drawing/2014/main" id="{DBBEBFF9-6F2C-42A2-8CCA-F5C1B3F902E8}"/>
              </a:ext>
            </a:extLst>
          </p:cNvPr>
          <p:cNvSpPr>
            <a:spLocks noGrp="1"/>
          </p:cNvSpPr>
          <p:nvPr>
            <p:ph sz="quarter" idx="4"/>
          </p:nvPr>
        </p:nvSpPr>
        <p:spPr>
          <a:xfrm>
            <a:off x="3752429" y="2004970"/>
            <a:ext cx="4687139" cy="1795243"/>
          </a:xfrm>
          <a:ln>
            <a:solidFill>
              <a:schemeClr val="bg1"/>
            </a:solidFill>
          </a:ln>
        </p:spPr>
        <p:txBody>
          <a:bodyPr numCol="2">
            <a:noAutofit/>
          </a:bodyPr>
          <a:lstStyle/>
          <a:p>
            <a:pPr>
              <a:spcBef>
                <a:spcPts val="1200"/>
              </a:spcBef>
            </a:pPr>
            <a:r>
              <a:rPr lang="en-US" sz="1200" dirty="0">
                <a:latin typeface="Calibri" panose="020F0502020204030204" pitchFamily="34" charset="0"/>
                <a:cs typeface="Calibri" panose="020F0502020204030204" pitchFamily="34" charset="0"/>
              </a:rPr>
              <a:t>Hopkinsville CC-Replace HVAC System-Technology Center—</a:t>
            </a:r>
            <a:r>
              <a:rPr lang="en-US" sz="1200" b="1" dirty="0">
                <a:latin typeface="Calibri" panose="020F0502020204030204" pitchFamily="34" charset="0"/>
                <a:cs typeface="Calibri" panose="020F0502020204030204" pitchFamily="34" charset="0"/>
              </a:rPr>
              <a:t>$5,700,000</a:t>
            </a:r>
          </a:p>
          <a:p>
            <a:pPr>
              <a:spcBef>
                <a:spcPts val="1200"/>
              </a:spcBef>
            </a:pPr>
            <a:r>
              <a:rPr lang="en-US" sz="1200" dirty="0">
                <a:latin typeface="Calibri" panose="020F0502020204030204" pitchFamily="34" charset="0"/>
                <a:cs typeface="Calibri" panose="020F0502020204030204" pitchFamily="34" charset="0"/>
              </a:rPr>
              <a:t>Owensboro CTC-Replace HVAC Ph. II—</a:t>
            </a:r>
            <a:r>
              <a:rPr lang="en-US" sz="1200" b="1" dirty="0">
                <a:latin typeface="Calibri" panose="020F0502020204030204" pitchFamily="34" charset="0"/>
                <a:cs typeface="Calibri" panose="020F0502020204030204" pitchFamily="34" charset="0"/>
              </a:rPr>
              <a:t>$5,800,000</a:t>
            </a:r>
          </a:p>
          <a:p>
            <a:pPr>
              <a:spcBef>
                <a:spcPts val="1200"/>
              </a:spcBef>
            </a:pPr>
            <a:r>
              <a:rPr lang="en-US" sz="1200" dirty="0">
                <a:latin typeface="Calibri" panose="020F0502020204030204" pitchFamily="34" charset="0"/>
                <a:cs typeface="Calibri" panose="020F0502020204030204" pitchFamily="34" charset="0"/>
              </a:rPr>
              <a:t>Gateway CTC-Upgrade Mechanical Equipment Ph. II—</a:t>
            </a:r>
            <a:r>
              <a:rPr lang="en-US" sz="1200" b="1" dirty="0">
                <a:latin typeface="Calibri" panose="020F0502020204030204" pitchFamily="34" charset="0"/>
                <a:cs typeface="Calibri" panose="020F0502020204030204" pitchFamily="34" charset="0"/>
              </a:rPr>
              <a:t>$4,500,000</a:t>
            </a:r>
          </a:p>
          <a:p>
            <a:pPr>
              <a:spcBef>
                <a:spcPts val="1200"/>
              </a:spcBef>
            </a:pPr>
            <a:endParaRPr lang="en-US" sz="1200" b="1" dirty="0">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Southeast Upgrade Mech Equipment—</a:t>
            </a:r>
            <a:r>
              <a:rPr lang="en-US" sz="1200" b="1" dirty="0">
                <a:latin typeface="Calibri" panose="020F0502020204030204" pitchFamily="34" charset="0"/>
                <a:cs typeface="Calibri" panose="020F0502020204030204" pitchFamily="34" charset="0"/>
              </a:rPr>
              <a:t>$7,500,000</a:t>
            </a:r>
          </a:p>
          <a:p>
            <a:pPr>
              <a:spcBef>
                <a:spcPts val="1200"/>
              </a:spcBef>
            </a:pPr>
            <a:r>
              <a:rPr lang="en-US" sz="1200" dirty="0">
                <a:latin typeface="Calibri" panose="020F0502020204030204" pitchFamily="34" charset="0"/>
                <a:cs typeface="Calibri" panose="020F0502020204030204" pitchFamily="34" charset="0"/>
              </a:rPr>
              <a:t>Somerset CC-Replace Somerset South Campus HVAC Ph. II—</a:t>
            </a:r>
            <a:r>
              <a:rPr lang="en-US" sz="1200" b="1" dirty="0">
                <a:latin typeface="Calibri" panose="020F0502020204030204" pitchFamily="34" charset="0"/>
                <a:cs typeface="Calibri" panose="020F0502020204030204" pitchFamily="34" charset="0"/>
              </a:rPr>
              <a:t>$2,700,000</a:t>
            </a:r>
          </a:p>
          <a:p>
            <a:pPr>
              <a:spcBef>
                <a:spcPts val="1200"/>
              </a:spcBef>
            </a:pPr>
            <a:r>
              <a:rPr lang="en-US" sz="1200" dirty="0">
                <a:latin typeface="Calibri" panose="020F0502020204030204" pitchFamily="34" charset="0"/>
                <a:cs typeface="Calibri" panose="020F0502020204030204" pitchFamily="34" charset="0"/>
              </a:rPr>
              <a:t>Elizabethtown CTC- Upgrade/Replace Switchgear—</a:t>
            </a:r>
            <a:r>
              <a:rPr lang="en-US" sz="1200" b="1" dirty="0">
                <a:latin typeface="Calibri" panose="020F0502020204030204" pitchFamily="34" charset="0"/>
                <a:cs typeface="Calibri" panose="020F0502020204030204" pitchFamily="34" charset="0"/>
              </a:rPr>
              <a:t>$3,500,000</a:t>
            </a:r>
            <a:endParaRPr lang="en-US" dirty="0"/>
          </a:p>
        </p:txBody>
      </p:sp>
      <p:pic>
        <p:nvPicPr>
          <p:cNvPr id="5" name="Picture 4" descr="A group of pipes with valves&#10;&#10;Description automatically generated">
            <a:extLst>
              <a:ext uri="{FF2B5EF4-FFF2-40B4-BE49-F238E27FC236}">
                <a16:creationId xmlns:a16="http://schemas.microsoft.com/office/drawing/2014/main" id="{84059E3C-33B7-9EA9-4228-653902056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198882" y="1779402"/>
            <a:ext cx="4183502" cy="3040727"/>
          </a:xfrm>
          <a:prstGeom prst="rect">
            <a:avLst/>
          </a:prstGeom>
        </p:spPr>
      </p:pic>
      <p:pic>
        <p:nvPicPr>
          <p:cNvPr id="9" name="Picture 8" descr="A room with pipes and machinery&#10;&#10;Description automatically generated">
            <a:extLst>
              <a:ext uri="{FF2B5EF4-FFF2-40B4-BE49-F238E27FC236}">
                <a16:creationId xmlns:a16="http://schemas.microsoft.com/office/drawing/2014/main" id="{85F93DAF-3F24-1F84-25C1-03081887B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1208014"/>
            <a:ext cx="3040727" cy="4183503"/>
          </a:xfrm>
          <a:prstGeom prst="rect">
            <a:avLst/>
          </a:prstGeom>
        </p:spPr>
      </p:pic>
      <p:sp>
        <p:nvSpPr>
          <p:cNvPr id="11" name="Rectangle 10">
            <a:extLst>
              <a:ext uri="{FF2B5EF4-FFF2-40B4-BE49-F238E27FC236}">
                <a16:creationId xmlns:a16="http://schemas.microsoft.com/office/drawing/2014/main" id="{5BEDA733-7D85-CE78-ECA5-C7E41FA7522D}"/>
              </a:ext>
            </a:extLst>
          </p:cNvPr>
          <p:cNvSpPr/>
          <p:nvPr/>
        </p:nvSpPr>
        <p:spPr>
          <a:xfrm>
            <a:off x="3086097" y="4627742"/>
            <a:ext cx="5916609" cy="830997"/>
          </a:xfrm>
          <a:prstGeom prst="rect">
            <a:avLst/>
          </a:prstGeom>
          <a:noFill/>
        </p:spPr>
        <p:txBody>
          <a:bodyPr wrap="square" lIns="91440" tIns="45720" rIns="91440" bIns="45720">
            <a:spAutoFit/>
          </a:bodyPr>
          <a:lstStyle/>
          <a:p>
            <a:pPr algn="ctr"/>
            <a:r>
              <a:rPr lang="en-US" sz="1600" i="1" dirty="0">
                <a:ln w="0"/>
                <a:effectLst>
                  <a:outerShdw blurRad="38100" dist="19050" dir="2700000" algn="tl" rotWithShape="0">
                    <a:schemeClr val="dk1">
                      <a:alpha val="40000"/>
                    </a:schemeClr>
                  </a:outerShdw>
                </a:effectLst>
              </a:rPr>
              <a:t>“Invest in today, save money, </a:t>
            </a:r>
          </a:p>
          <a:p>
            <a:pPr algn="ctr"/>
            <a:r>
              <a:rPr lang="en-US" sz="1600" i="1" dirty="0">
                <a:ln w="0"/>
                <a:effectLst>
                  <a:outerShdw blurRad="38100" dist="19050" dir="2700000" algn="tl" rotWithShape="0">
                    <a:schemeClr val="dk1">
                      <a:alpha val="40000"/>
                    </a:schemeClr>
                  </a:outerShdw>
                </a:effectLst>
              </a:rPr>
              <a:t>Invest in conservation, save energy,</a:t>
            </a:r>
          </a:p>
          <a:p>
            <a:pPr algn="ctr"/>
            <a:r>
              <a:rPr lang="en-US" sz="1600" i="1" dirty="0">
                <a:ln w="0"/>
                <a:effectLst>
                  <a:outerShdw blurRad="38100" dist="19050" dir="2700000" algn="tl" rotWithShape="0">
                    <a:schemeClr val="dk1">
                      <a:alpha val="40000"/>
                    </a:schemeClr>
                  </a:outerShdw>
                </a:effectLst>
              </a:rPr>
              <a:t>invest in education, save lifetimes”.</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561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381000" y="203433"/>
            <a:ext cx="11429999" cy="1205917"/>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2024-2026 Roof replacements &amp; </a:t>
            </a:r>
            <a:br>
              <a:rPr lang="en-US" sz="4000" kern="1200" dirty="0">
                <a:solidFill>
                  <a:schemeClr val="tx2"/>
                </a:solidFill>
                <a:latin typeface="Calibri" panose="020F0502020204030204" pitchFamily="34" charset="0"/>
                <a:cs typeface="Calibri" panose="020F0502020204030204" pitchFamily="34" charset="0"/>
              </a:rPr>
            </a:br>
            <a:r>
              <a:rPr lang="en-US" sz="4000" kern="1200" dirty="0">
                <a:solidFill>
                  <a:schemeClr val="tx2"/>
                </a:solidFill>
                <a:latin typeface="Calibri" panose="020F0502020204030204" pitchFamily="34" charset="0"/>
                <a:cs typeface="Calibri" panose="020F0502020204030204" pitchFamily="34" charset="0"/>
              </a:rPr>
              <a:t>site Improvements</a:t>
            </a:r>
            <a:endParaRPr lang="en-US" dirty="0">
              <a:solidFill>
                <a:schemeClr val="tx2"/>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idx="1"/>
          </p:nvPr>
        </p:nvSpPr>
        <p:spPr/>
        <p:txBody>
          <a:bodyPr/>
          <a:lstStyle/>
          <a:p>
            <a:pPr marL="0" indent="0" algn="ctr">
              <a:buNone/>
            </a:pPr>
            <a:endParaRPr lang="en-US" sz="4800" b="1" dirty="0"/>
          </a:p>
          <a:p>
            <a:pPr marL="0" indent="0" algn="ctr">
              <a:buNone/>
            </a:pPr>
            <a:endParaRPr lang="en-US" sz="4800" b="1" dirty="0"/>
          </a:p>
        </p:txBody>
      </p:sp>
      <p:sp>
        <p:nvSpPr>
          <p:cNvPr id="8" name="Content Placeholder 7">
            <a:extLst>
              <a:ext uri="{FF2B5EF4-FFF2-40B4-BE49-F238E27FC236}">
                <a16:creationId xmlns:a16="http://schemas.microsoft.com/office/drawing/2014/main" id="{DBBEBFF9-6F2C-42A2-8CCA-F5C1B3F902E8}"/>
              </a:ext>
            </a:extLst>
          </p:cNvPr>
          <p:cNvSpPr>
            <a:spLocks noGrp="1"/>
          </p:cNvSpPr>
          <p:nvPr>
            <p:ph sz="quarter" idx="4"/>
          </p:nvPr>
        </p:nvSpPr>
        <p:spPr>
          <a:xfrm>
            <a:off x="586146" y="1550639"/>
            <a:ext cx="4178210" cy="1343203"/>
          </a:xfrm>
          <a:ln>
            <a:solidFill>
              <a:schemeClr val="bg2"/>
            </a:solidFill>
          </a:ln>
        </p:spPr>
        <p:txBody>
          <a:bodyPr/>
          <a:lstStyle/>
          <a:p>
            <a:pPr>
              <a:spcBef>
                <a:spcPts val="1200"/>
              </a:spcBef>
            </a:pPr>
            <a:r>
              <a:rPr lang="en-US" sz="1200" dirty="0">
                <a:latin typeface="Calibri" panose="020F0502020204030204" pitchFamily="34" charset="0"/>
                <a:cs typeface="Calibri" panose="020F0502020204030204" pitchFamily="34" charset="0"/>
              </a:rPr>
              <a:t>Madisonville CC-Replace Roofs (3)—</a:t>
            </a:r>
            <a:r>
              <a:rPr lang="en-US" sz="1200" b="1" dirty="0">
                <a:latin typeface="Calibri" panose="020F0502020204030204" pitchFamily="34" charset="0"/>
                <a:cs typeface="Calibri" panose="020F0502020204030204" pitchFamily="34" charset="0"/>
              </a:rPr>
              <a:t>$2,200,000</a:t>
            </a:r>
          </a:p>
          <a:p>
            <a:pPr>
              <a:spcBef>
                <a:spcPts val="1200"/>
              </a:spcBef>
            </a:pPr>
            <a:r>
              <a:rPr lang="en-US" sz="1200" dirty="0">
                <a:latin typeface="Calibri" panose="020F0502020204030204" pitchFamily="34" charset="0"/>
                <a:cs typeface="Calibri" panose="020F0502020204030204" pitchFamily="34" charset="0"/>
              </a:rPr>
              <a:t>Hazard CTC-Replace and Repair Roofs(5)—</a:t>
            </a:r>
            <a:r>
              <a:rPr lang="en-US" sz="1200" b="1" dirty="0">
                <a:latin typeface="Calibri" panose="020F0502020204030204" pitchFamily="34" charset="0"/>
                <a:cs typeface="Calibri" panose="020F0502020204030204" pitchFamily="34" charset="0"/>
              </a:rPr>
              <a:t>$5,700,000</a:t>
            </a:r>
          </a:p>
          <a:p>
            <a:pPr>
              <a:spcBef>
                <a:spcPts val="1200"/>
              </a:spcBef>
            </a:pPr>
            <a:r>
              <a:rPr lang="en-US" sz="1200" dirty="0">
                <a:latin typeface="Calibri" panose="020F0502020204030204" pitchFamily="34" charset="0"/>
                <a:cs typeface="Calibri" panose="020F0502020204030204" pitchFamily="34" charset="0"/>
              </a:rPr>
              <a:t>Big Sandy CTC-Replace Roofs (3)—</a:t>
            </a:r>
            <a:r>
              <a:rPr lang="en-US" sz="1200" b="1" dirty="0">
                <a:latin typeface="Calibri" panose="020F0502020204030204" pitchFamily="34" charset="0"/>
                <a:cs typeface="Calibri" panose="020F0502020204030204" pitchFamily="34" charset="0"/>
              </a:rPr>
              <a:t>$2,500,000</a:t>
            </a:r>
            <a:endParaRPr lang="en-US" sz="1200" dirty="0">
              <a:highlight>
                <a:srgbClr val="FFFF00"/>
              </a:highlight>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3 additional roofing systems being addressed in renovation projects</a:t>
            </a:r>
          </a:p>
          <a:p>
            <a:pPr>
              <a:spcBef>
                <a:spcPts val="1200"/>
              </a:spcBef>
            </a:pPr>
            <a:endParaRPr lang="en-US" dirty="0"/>
          </a:p>
          <a:p>
            <a:pPr>
              <a:spcBef>
                <a:spcPts val="1200"/>
              </a:spcBef>
            </a:pPr>
            <a:endParaRPr lang="en-US" dirty="0"/>
          </a:p>
        </p:txBody>
      </p:sp>
      <p:pic>
        <p:nvPicPr>
          <p:cNvPr id="5" name="Picture 4" descr="A roof of a building with trees in the background&#10;&#10;Description automatically generated">
            <a:extLst>
              <a:ext uri="{FF2B5EF4-FFF2-40B4-BE49-F238E27FC236}">
                <a16:creationId xmlns:a16="http://schemas.microsoft.com/office/drawing/2014/main" id="{538E84FA-A400-C7FF-7E2D-8DA24A5A2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2732" y="1059540"/>
            <a:ext cx="2751452" cy="3668603"/>
          </a:xfrm>
          <a:prstGeom prst="rect">
            <a:avLst/>
          </a:prstGeom>
        </p:spPr>
      </p:pic>
      <p:pic>
        <p:nvPicPr>
          <p:cNvPr id="9" name="Picture 8" descr="A building with a roof and grass and trees&#10;&#10;Description automatically generated">
            <a:extLst>
              <a:ext uri="{FF2B5EF4-FFF2-40B4-BE49-F238E27FC236}">
                <a16:creationId xmlns:a16="http://schemas.microsoft.com/office/drawing/2014/main" id="{D985DC81-6EFF-8249-0556-C90602091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892"/>
          <a:stretch/>
        </p:blipFill>
        <p:spPr>
          <a:xfrm>
            <a:off x="5381227" y="3882941"/>
            <a:ext cx="2751452" cy="1728236"/>
          </a:xfrm>
          <a:prstGeom prst="rect">
            <a:avLst/>
          </a:prstGeom>
        </p:spPr>
      </p:pic>
      <p:sp>
        <p:nvSpPr>
          <p:cNvPr id="2" name="Content Placeholder 7">
            <a:extLst>
              <a:ext uri="{FF2B5EF4-FFF2-40B4-BE49-F238E27FC236}">
                <a16:creationId xmlns:a16="http://schemas.microsoft.com/office/drawing/2014/main" id="{50EC8970-3D17-72C8-6EF2-0E4DD6B9A394}"/>
              </a:ext>
            </a:extLst>
          </p:cNvPr>
          <p:cNvSpPr txBox="1">
            <a:spLocks/>
          </p:cNvSpPr>
          <p:nvPr/>
        </p:nvSpPr>
        <p:spPr>
          <a:xfrm>
            <a:off x="5504160" y="1808159"/>
            <a:ext cx="4698252" cy="387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dirty="0"/>
          </a:p>
        </p:txBody>
      </p:sp>
      <p:sp>
        <p:nvSpPr>
          <p:cNvPr id="3" name="Rectangle 2">
            <a:extLst>
              <a:ext uri="{FF2B5EF4-FFF2-40B4-BE49-F238E27FC236}">
                <a16:creationId xmlns:a16="http://schemas.microsoft.com/office/drawing/2014/main" id="{FE8EF56D-3B38-6C3C-C13F-CA0A09412018}"/>
              </a:ext>
            </a:extLst>
          </p:cNvPr>
          <p:cNvSpPr/>
          <p:nvPr/>
        </p:nvSpPr>
        <p:spPr>
          <a:xfrm>
            <a:off x="8268995" y="4848349"/>
            <a:ext cx="3473175" cy="830997"/>
          </a:xfrm>
          <a:prstGeom prst="rect">
            <a:avLst/>
          </a:prstGeom>
          <a:noFill/>
        </p:spPr>
        <p:txBody>
          <a:bodyPr wrap="square" lIns="91440" tIns="45720" rIns="91440" bIns="45720">
            <a:spAutoFit/>
          </a:bodyPr>
          <a:lstStyle/>
          <a:p>
            <a:pPr algn="ctr"/>
            <a:r>
              <a:rPr lang="en-US" sz="1600" i="1" dirty="0">
                <a:ln w="0"/>
                <a:effectLst>
                  <a:outerShdw blurRad="38100" dist="19050" dir="2700000" algn="tl" rotWithShape="0">
                    <a:schemeClr val="dk1">
                      <a:alpha val="40000"/>
                    </a:schemeClr>
                  </a:outerShdw>
                </a:effectLst>
              </a:rPr>
              <a:t>“The “sky is the limit”, </a:t>
            </a:r>
          </a:p>
          <a:p>
            <a:pPr algn="ctr"/>
            <a:r>
              <a:rPr lang="en-US" sz="1600" i="1" dirty="0">
                <a:ln w="0"/>
                <a:effectLst>
                  <a:outerShdw blurRad="38100" dist="19050" dir="2700000" algn="tl" rotWithShape="0">
                    <a:schemeClr val="dk1">
                      <a:alpha val="40000"/>
                    </a:schemeClr>
                  </a:outerShdw>
                </a:effectLst>
              </a:rPr>
              <a:t>when there is a healthy roof over your classroom”.</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
        <p:nvSpPr>
          <p:cNvPr id="6" name="Content Placeholder 7">
            <a:extLst>
              <a:ext uri="{FF2B5EF4-FFF2-40B4-BE49-F238E27FC236}">
                <a16:creationId xmlns:a16="http://schemas.microsoft.com/office/drawing/2014/main" id="{87913A89-BF82-3562-6A28-6FE0BB28C9F0}"/>
              </a:ext>
            </a:extLst>
          </p:cNvPr>
          <p:cNvSpPr txBox="1">
            <a:spLocks/>
          </p:cNvSpPr>
          <p:nvPr/>
        </p:nvSpPr>
        <p:spPr>
          <a:xfrm>
            <a:off x="586146" y="3130560"/>
            <a:ext cx="4178210" cy="2361379"/>
          </a:xfrm>
          <a:prstGeom prst="rect">
            <a:avLst/>
          </a:prstGeom>
          <a:ln>
            <a:solidFill>
              <a:schemeClr val="bg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200" dirty="0">
                <a:latin typeface="Calibri" panose="020F0502020204030204" pitchFamily="34" charset="0"/>
                <a:cs typeface="Calibri" panose="020F0502020204030204" pitchFamily="34" charset="0"/>
              </a:rPr>
              <a:t>Ashland CTC-Upgrade Entrance Ways—</a:t>
            </a:r>
            <a:r>
              <a:rPr lang="en-US" sz="1200" b="1" dirty="0">
                <a:latin typeface="Calibri" panose="020F0502020204030204" pitchFamily="34" charset="0"/>
                <a:cs typeface="Calibri" panose="020F0502020204030204" pitchFamily="34" charset="0"/>
              </a:rPr>
              <a:t>$4,000,000</a:t>
            </a:r>
          </a:p>
          <a:p>
            <a:pPr>
              <a:spcBef>
                <a:spcPts val="1200"/>
              </a:spcBef>
            </a:pPr>
            <a:r>
              <a:rPr lang="en-US" sz="1200" dirty="0">
                <a:latin typeface="Calibri" panose="020F0502020204030204" pitchFamily="34" charset="0"/>
                <a:cs typeface="Calibri" panose="020F0502020204030204" pitchFamily="34" charset="0"/>
              </a:rPr>
              <a:t>Somerset CC-Upgrade Somerset North Campus—</a:t>
            </a:r>
            <a:r>
              <a:rPr lang="en-US" sz="1200" b="1" dirty="0">
                <a:latin typeface="Calibri" panose="020F0502020204030204" pitchFamily="34" charset="0"/>
                <a:cs typeface="Calibri" panose="020F0502020204030204" pitchFamily="34" charset="0"/>
              </a:rPr>
              <a:t>$3,000,000</a:t>
            </a:r>
          </a:p>
          <a:p>
            <a:pPr>
              <a:spcBef>
                <a:spcPts val="1200"/>
              </a:spcBef>
            </a:pPr>
            <a:r>
              <a:rPr lang="en-US" sz="1200" dirty="0">
                <a:latin typeface="Calibri" panose="020F0502020204030204" pitchFamily="34" charset="0"/>
                <a:cs typeface="Calibri" panose="020F0502020204030204" pitchFamily="34" charset="0"/>
              </a:rPr>
              <a:t>Somerset CC-Exterior Upgrades Somerset South Campus—</a:t>
            </a:r>
            <a:r>
              <a:rPr lang="en-US" sz="1200" b="1" dirty="0">
                <a:latin typeface="Calibri" panose="020F0502020204030204" pitchFamily="34" charset="0"/>
                <a:cs typeface="Calibri" panose="020F0502020204030204" pitchFamily="34" charset="0"/>
              </a:rPr>
              <a:t>$3,000,000</a:t>
            </a:r>
          </a:p>
          <a:p>
            <a:pPr>
              <a:spcBef>
                <a:spcPts val="1200"/>
              </a:spcBef>
            </a:pPr>
            <a:r>
              <a:rPr lang="en-US" sz="1200" dirty="0">
                <a:latin typeface="Calibri" panose="020F0502020204030204" pitchFamily="34" charset="0"/>
                <a:cs typeface="Calibri" panose="020F0502020204030204" pitchFamily="34" charset="0"/>
              </a:rPr>
              <a:t>Ashland CTC-Upgrade Technology Drive Parking Lot and Security—</a:t>
            </a:r>
            <a:r>
              <a:rPr lang="en-US" sz="1200" b="1" dirty="0">
                <a:latin typeface="Calibri" panose="020F0502020204030204" pitchFamily="34" charset="0"/>
                <a:cs typeface="Calibri" panose="020F0502020204030204" pitchFamily="34" charset="0"/>
              </a:rPr>
              <a:t>$1,500,00</a:t>
            </a:r>
          </a:p>
          <a:p>
            <a:pPr>
              <a:spcBef>
                <a:spcPts val="1200"/>
              </a:spcBef>
            </a:pPr>
            <a:r>
              <a:rPr lang="en-US" sz="1200" dirty="0">
                <a:latin typeface="Calibri" panose="020F0502020204030204" pitchFamily="34" charset="0"/>
                <a:cs typeface="Calibri" panose="020F0502020204030204" pitchFamily="34" charset="0"/>
              </a:rPr>
              <a:t>Maysville CTC-Campus Enhancements and Road Completion—</a:t>
            </a:r>
            <a:r>
              <a:rPr lang="en-US" sz="1200" b="1" dirty="0">
                <a:latin typeface="Calibri" panose="020F0502020204030204" pitchFamily="34" charset="0"/>
                <a:cs typeface="Calibri" panose="020F0502020204030204" pitchFamily="34" charset="0"/>
              </a:rPr>
              <a:t>$3,500,000</a:t>
            </a:r>
          </a:p>
          <a:p>
            <a:pPr>
              <a:spcBef>
                <a:spcPts val="1200"/>
              </a:spcBef>
            </a:pPr>
            <a:r>
              <a:rPr lang="en-US" sz="1200" dirty="0">
                <a:latin typeface="Calibri" panose="020F0502020204030204" pitchFamily="34" charset="0"/>
                <a:cs typeface="Calibri" panose="020F0502020204030204" pitchFamily="34" charset="0"/>
              </a:rPr>
              <a:t>Elizabethtown CTC-Campus Site Enhancements—</a:t>
            </a:r>
            <a:r>
              <a:rPr lang="en-US" sz="1200" b="1" dirty="0">
                <a:latin typeface="Calibri" panose="020F0502020204030204" pitchFamily="34" charset="0"/>
                <a:cs typeface="Calibri" panose="020F0502020204030204" pitchFamily="34" charset="0"/>
              </a:rPr>
              <a:t>$3,400,000</a:t>
            </a:r>
          </a:p>
          <a:p>
            <a:pPr>
              <a:spcBef>
                <a:spcPts val="1200"/>
              </a:spcBef>
            </a:pPr>
            <a:endParaRPr lang="en-US" dirty="0"/>
          </a:p>
          <a:p>
            <a:pPr>
              <a:spcBef>
                <a:spcPts val="1200"/>
              </a:spcBef>
            </a:pPr>
            <a:endParaRPr lang="en-US" dirty="0"/>
          </a:p>
        </p:txBody>
      </p:sp>
      <p:pic>
        <p:nvPicPr>
          <p:cNvPr id="11" name="Picture 10" descr="A building with trees and a ramp&#10;&#10;Description automatically generated">
            <a:extLst>
              <a:ext uri="{FF2B5EF4-FFF2-40B4-BE49-F238E27FC236}">
                <a16:creationId xmlns:a16="http://schemas.microsoft.com/office/drawing/2014/main" id="{5ADDD744-4F31-623C-20DB-F4FC118C3E96}"/>
              </a:ext>
            </a:extLst>
          </p:cNvPr>
          <p:cNvPicPr>
            <a:picLocks noChangeAspect="1"/>
          </p:cNvPicPr>
          <p:nvPr/>
        </p:nvPicPr>
        <p:blipFill rotWithShape="1">
          <a:blip r:embed="rId5">
            <a:extLst>
              <a:ext uri="{28A0092B-C50C-407E-A947-70E740481C1C}">
                <a14:useLocalDpi xmlns:a14="http://schemas.microsoft.com/office/drawing/2010/main" val="0"/>
              </a:ext>
            </a:extLst>
          </a:blip>
          <a:srcRect l="6609" t="10105" b="13128"/>
          <a:stretch/>
        </p:blipFill>
        <p:spPr>
          <a:xfrm>
            <a:off x="5381227" y="1481758"/>
            <a:ext cx="3658572" cy="2255521"/>
          </a:xfrm>
          <a:prstGeom prst="rect">
            <a:avLst/>
          </a:prstGeom>
        </p:spPr>
      </p:pic>
    </p:spTree>
    <p:extLst>
      <p:ext uri="{BB962C8B-B14F-4D97-AF65-F5344CB8AC3E}">
        <p14:creationId xmlns:p14="http://schemas.microsoft.com/office/powerpoint/2010/main" val="128556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381000" y="228601"/>
            <a:ext cx="11429999" cy="568354"/>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2022-2024 Renovation projects</a:t>
            </a:r>
            <a:endParaRPr lang="en-US" dirty="0">
              <a:solidFill>
                <a:schemeClr val="tx2"/>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10AF7B7A-4EE4-46F4-85F7-C8B451B24285}"/>
              </a:ext>
            </a:extLst>
          </p:cNvPr>
          <p:cNvSpPr>
            <a:spLocks noGrp="1"/>
          </p:cNvSpPr>
          <p:nvPr>
            <p:ph type="body" idx="1"/>
          </p:nvPr>
        </p:nvSpPr>
        <p:spPr/>
        <p:txBody>
          <a:bodyPr/>
          <a:lstStyle/>
          <a:p>
            <a:pPr marL="0" indent="0" algn="ctr">
              <a:buNone/>
            </a:pPr>
            <a:endParaRPr lang="en-US" sz="4800" b="1" dirty="0"/>
          </a:p>
          <a:p>
            <a:pPr marL="0" indent="0" algn="ctr">
              <a:buNone/>
            </a:pPr>
            <a:endParaRPr lang="en-US" sz="4800" b="1" dirty="0"/>
          </a:p>
        </p:txBody>
      </p:sp>
      <p:sp>
        <p:nvSpPr>
          <p:cNvPr id="8" name="Content Placeholder 7">
            <a:extLst>
              <a:ext uri="{FF2B5EF4-FFF2-40B4-BE49-F238E27FC236}">
                <a16:creationId xmlns:a16="http://schemas.microsoft.com/office/drawing/2014/main" id="{DBBEBFF9-6F2C-42A2-8CCA-F5C1B3F902E8}"/>
              </a:ext>
            </a:extLst>
          </p:cNvPr>
          <p:cNvSpPr>
            <a:spLocks noGrp="1"/>
          </p:cNvSpPr>
          <p:nvPr>
            <p:ph sz="quarter" idx="4"/>
          </p:nvPr>
        </p:nvSpPr>
        <p:spPr>
          <a:xfrm>
            <a:off x="684060" y="1309513"/>
            <a:ext cx="4277609" cy="3867324"/>
          </a:xfrm>
          <a:ln>
            <a:solidFill>
              <a:schemeClr val="bg1"/>
            </a:solidFill>
          </a:ln>
        </p:spPr>
        <p:txBody>
          <a:bodyPr numCol="2"/>
          <a:lstStyle/>
          <a:p>
            <a:pPr>
              <a:spcBef>
                <a:spcPts val="1200"/>
              </a:spcBef>
            </a:pPr>
            <a:r>
              <a:rPr lang="en-US" sz="1200" dirty="0">
                <a:latin typeface="Calibri" panose="020F0502020204030204" pitchFamily="34" charset="0"/>
                <a:cs typeface="Calibri" panose="020F0502020204030204" pitchFamily="34" charset="0"/>
              </a:rPr>
              <a:t>Big Sandy CTC-Renovate Mayo Campus—</a:t>
            </a:r>
            <a:r>
              <a:rPr lang="en-US" sz="1200" b="1" dirty="0">
                <a:latin typeface="Calibri" panose="020F0502020204030204" pitchFamily="34" charset="0"/>
                <a:cs typeface="Calibri" panose="020F0502020204030204" pitchFamily="34" charset="0"/>
              </a:rPr>
              <a:t>$4,100,000</a:t>
            </a:r>
            <a:endParaRPr lang="en-US" sz="1200" dirty="0">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Maysville CTC-Renovate or Replace Administration Building—</a:t>
            </a:r>
            <a:r>
              <a:rPr lang="en-US" sz="1200" b="1" dirty="0">
                <a:latin typeface="Calibri" panose="020F0502020204030204" pitchFamily="34" charset="0"/>
                <a:cs typeface="Calibri" panose="020F0502020204030204" pitchFamily="34" charset="0"/>
              </a:rPr>
              <a:t>$28,200,000</a:t>
            </a:r>
          </a:p>
          <a:p>
            <a:pPr>
              <a:spcBef>
                <a:spcPts val="1200"/>
              </a:spcBef>
            </a:pPr>
            <a:r>
              <a:rPr lang="en-US" sz="1200" dirty="0">
                <a:latin typeface="Calibri" panose="020F0502020204030204" pitchFamily="34" charset="0"/>
                <a:cs typeface="Calibri" panose="020F0502020204030204" pitchFamily="34" charset="0"/>
              </a:rPr>
              <a:t>Henderson CC-Renovate Harford Library—</a:t>
            </a:r>
            <a:r>
              <a:rPr lang="en-US" sz="1200" b="1" dirty="0">
                <a:latin typeface="Calibri" panose="020F0502020204030204" pitchFamily="34" charset="0"/>
                <a:cs typeface="Calibri" panose="020F0502020204030204" pitchFamily="34" charset="0"/>
              </a:rPr>
              <a:t>$10,500,000</a:t>
            </a:r>
            <a:endParaRPr lang="en-US" sz="1200" dirty="0">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Southeast KY CTC-Renovate Harlan Campus—</a:t>
            </a:r>
            <a:r>
              <a:rPr lang="en-US" sz="1200" b="1" dirty="0">
                <a:latin typeface="Calibri" panose="020F0502020204030204" pitchFamily="34" charset="0"/>
                <a:cs typeface="Calibri" panose="020F0502020204030204" pitchFamily="34" charset="0"/>
              </a:rPr>
              <a:t>$7,800,000</a:t>
            </a:r>
          </a:p>
          <a:p>
            <a:pPr>
              <a:spcBef>
                <a:spcPts val="1200"/>
              </a:spcBef>
            </a:pPr>
            <a:r>
              <a:rPr lang="en-US" sz="1200" dirty="0">
                <a:latin typeface="Calibri" panose="020F0502020204030204" pitchFamily="34" charset="0"/>
                <a:cs typeface="Calibri" panose="020F0502020204030204" pitchFamily="34" charset="0"/>
              </a:rPr>
              <a:t>Bluegrass CTC-Renovate Building A—</a:t>
            </a:r>
            <a:r>
              <a:rPr lang="en-US" sz="1200" b="1" dirty="0">
                <a:latin typeface="Calibri" panose="020F0502020204030204" pitchFamily="34" charset="0"/>
                <a:cs typeface="Calibri" panose="020F0502020204030204" pitchFamily="34" charset="0"/>
              </a:rPr>
              <a:t>$18,900,000</a:t>
            </a:r>
          </a:p>
          <a:p>
            <a:pPr>
              <a:spcBef>
                <a:spcPts val="1200"/>
              </a:spcBef>
            </a:pPr>
            <a:r>
              <a:rPr lang="en-US" sz="1200" dirty="0">
                <a:latin typeface="Calibri" panose="020F0502020204030204" pitchFamily="34" charset="0"/>
                <a:cs typeface="Calibri" panose="020F0502020204030204" pitchFamily="34" charset="0"/>
              </a:rPr>
              <a:t>Bluegrass CTC-Renovate Building N—</a:t>
            </a:r>
            <a:r>
              <a:rPr lang="en-US" sz="1200" b="1" dirty="0">
                <a:latin typeface="Calibri" panose="020F0502020204030204" pitchFamily="34" charset="0"/>
                <a:cs typeface="Calibri" panose="020F0502020204030204" pitchFamily="34" charset="0"/>
              </a:rPr>
              <a:t>$5,700,000</a:t>
            </a:r>
            <a:endParaRPr lang="en-US" sz="1200" dirty="0">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Big Sandy CTC-Renovate Johnson Bldg—</a:t>
            </a:r>
            <a:r>
              <a:rPr lang="en-US" sz="1200" b="1" dirty="0">
                <a:latin typeface="Calibri" panose="020F0502020204030204" pitchFamily="34" charset="0"/>
                <a:cs typeface="Calibri" panose="020F0502020204030204" pitchFamily="34" charset="0"/>
              </a:rPr>
              <a:t>$10,800,000</a:t>
            </a:r>
          </a:p>
          <a:p>
            <a:pPr>
              <a:spcBef>
                <a:spcPts val="1200"/>
              </a:spcBef>
            </a:pPr>
            <a:r>
              <a:rPr lang="en-US" sz="1200" dirty="0">
                <a:latin typeface="Calibri" panose="020F0502020204030204" pitchFamily="34" charset="0"/>
                <a:cs typeface="Calibri" panose="020F0502020204030204" pitchFamily="34" charset="0"/>
              </a:rPr>
              <a:t>Bluegrass CTC-Renovate Lawrenceburg Campus—</a:t>
            </a:r>
            <a:r>
              <a:rPr lang="en-US" sz="1200" b="1" dirty="0">
                <a:latin typeface="Calibri" panose="020F0502020204030204" pitchFamily="34" charset="0"/>
                <a:cs typeface="Calibri" panose="020F0502020204030204" pitchFamily="34" charset="0"/>
              </a:rPr>
              <a:t>$9,800,000</a:t>
            </a:r>
          </a:p>
          <a:p>
            <a:pPr>
              <a:spcBef>
                <a:spcPts val="1200"/>
              </a:spcBef>
            </a:pPr>
            <a:r>
              <a:rPr lang="en-US" sz="1200" dirty="0">
                <a:latin typeface="Calibri" panose="020F0502020204030204" pitchFamily="34" charset="0"/>
                <a:cs typeface="Calibri" panose="020F0502020204030204" pitchFamily="34" charset="0"/>
              </a:rPr>
              <a:t>West KY CTC-Renovate Haws Gym—</a:t>
            </a:r>
            <a:r>
              <a:rPr lang="en-US" sz="1200" b="1" dirty="0">
                <a:latin typeface="Calibri" panose="020F0502020204030204" pitchFamily="34" charset="0"/>
                <a:cs typeface="Calibri" panose="020F0502020204030204" pitchFamily="34" charset="0"/>
              </a:rPr>
              <a:t>$2,000,000</a:t>
            </a:r>
            <a:endParaRPr lang="en-US" sz="1200" dirty="0">
              <a:latin typeface="Calibri" panose="020F0502020204030204" pitchFamily="34" charset="0"/>
              <a:cs typeface="Calibri" panose="020F0502020204030204" pitchFamily="34" charset="0"/>
            </a:endParaRPr>
          </a:p>
          <a:p>
            <a:pPr>
              <a:spcBef>
                <a:spcPts val="1200"/>
              </a:spcBef>
            </a:pPr>
            <a:r>
              <a:rPr lang="en-US" sz="1200" dirty="0">
                <a:latin typeface="Calibri" panose="020F0502020204030204" pitchFamily="34" charset="0"/>
                <a:cs typeface="Calibri" panose="020F0502020204030204" pitchFamily="34" charset="0"/>
              </a:rPr>
              <a:t>Henderson CC-Renovate Classrooms-Campuswide—</a:t>
            </a:r>
            <a:r>
              <a:rPr lang="en-US" sz="1200" b="1" dirty="0">
                <a:latin typeface="Calibri" panose="020F0502020204030204" pitchFamily="34" charset="0"/>
                <a:cs typeface="Calibri" panose="020F0502020204030204" pitchFamily="34" charset="0"/>
              </a:rPr>
              <a:t>$3,500,000</a:t>
            </a:r>
          </a:p>
          <a:p>
            <a:pPr>
              <a:spcBef>
                <a:spcPts val="1200"/>
              </a:spcBef>
            </a:pPr>
            <a:r>
              <a:rPr lang="en-US" sz="1200" dirty="0">
                <a:latin typeface="Calibri" panose="020F0502020204030204" pitchFamily="34" charset="0"/>
                <a:cs typeface="Calibri" panose="020F0502020204030204" pitchFamily="34" charset="0"/>
              </a:rPr>
              <a:t>Hazard CTC-Renovate First Federal Center—</a:t>
            </a:r>
            <a:r>
              <a:rPr lang="en-US" sz="1200" b="1" dirty="0">
                <a:latin typeface="Calibri" panose="020F0502020204030204" pitchFamily="34" charset="0"/>
                <a:cs typeface="Calibri" panose="020F0502020204030204" pitchFamily="34" charset="0"/>
              </a:rPr>
              <a:t>$5,700,000</a:t>
            </a:r>
          </a:p>
          <a:p>
            <a:pPr>
              <a:spcBef>
                <a:spcPts val="1200"/>
              </a:spcBef>
            </a:pPr>
            <a:r>
              <a:rPr lang="en-US" sz="1200" dirty="0">
                <a:latin typeface="Calibri" panose="020F0502020204030204" pitchFamily="34" charset="0"/>
                <a:cs typeface="Calibri" panose="020F0502020204030204" pitchFamily="34" charset="0"/>
              </a:rPr>
              <a:t>Somerset CC-Renovate Stoner Hall Theatre—</a:t>
            </a:r>
            <a:r>
              <a:rPr lang="en-US" sz="1200" b="1" dirty="0">
                <a:latin typeface="Calibri" panose="020F0502020204030204" pitchFamily="34" charset="0"/>
                <a:cs typeface="Calibri" panose="020F0502020204030204" pitchFamily="34" charset="0"/>
              </a:rPr>
              <a:t>$2,300,000</a:t>
            </a:r>
          </a:p>
          <a:p>
            <a:pPr>
              <a:spcBef>
                <a:spcPts val="1200"/>
              </a:spcBef>
            </a:pPr>
            <a:r>
              <a:rPr lang="en-US" sz="1200" dirty="0">
                <a:latin typeface="Calibri" panose="020F0502020204030204" pitchFamily="34" charset="0"/>
                <a:cs typeface="Calibri" panose="020F0502020204030204" pitchFamily="34" charset="0"/>
              </a:rPr>
              <a:t>Ashland CTC-Relocate and Expand Cosmetology Program—</a:t>
            </a:r>
            <a:r>
              <a:rPr lang="en-US" sz="1200" b="1" dirty="0">
                <a:latin typeface="Calibri" panose="020F0502020204030204" pitchFamily="34" charset="0"/>
                <a:cs typeface="Calibri" panose="020F0502020204030204" pitchFamily="34" charset="0"/>
              </a:rPr>
              <a:t>$5,900,000</a:t>
            </a:r>
          </a:p>
        </p:txBody>
      </p:sp>
      <p:sp>
        <p:nvSpPr>
          <p:cNvPr id="3" name="Content Placeholder 7">
            <a:extLst>
              <a:ext uri="{FF2B5EF4-FFF2-40B4-BE49-F238E27FC236}">
                <a16:creationId xmlns:a16="http://schemas.microsoft.com/office/drawing/2014/main" id="{A58900E1-F812-D999-74A1-F14D82AC5829}"/>
              </a:ext>
            </a:extLst>
          </p:cNvPr>
          <p:cNvSpPr txBox="1">
            <a:spLocks/>
          </p:cNvSpPr>
          <p:nvPr/>
        </p:nvSpPr>
        <p:spPr>
          <a:xfrm>
            <a:off x="8011141" y="1681163"/>
            <a:ext cx="4027133" cy="397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dirty="0"/>
          </a:p>
          <a:p>
            <a:pPr>
              <a:spcBef>
                <a:spcPts val="1200"/>
              </a:spcBef>
            </a:pPr>
            <a:endParaRPr lang="en-US" dirty="0"/>
          </a:p>
        </p:txBody>
      </p:sp>
      <p:sp>
        <p:nvSpPr>
          <p:cNvPr id="6" name="TextBox 5">
            <a:extLst>
              <a:ext uri="{FF2B5EF4-FFF2-40B4-BE49-F238E27FC236}">
                <a16:creationId xmlns:a16="http://schemas.microsoft.com/office/drawing/2014/main" id="{84ABE73E-28BE-5752-979C-F414689E0FA6}"/>
              </a:ext>
            </a:extLst>
          </p:cNvPr>
          <p:cNvSpPr txBox="1"/>
          <p:nvPr/>
        </p:nvSpPr>
        <p:spPr>
          <a:xfrm>
            <a:off x="5022285" y="4511575"/>
            <a:ext cx="6726020" cy="1200329"/>
          </a:xfrm>
          <a:prstGeom prst="rect">
            <a:avLst/>
          </a:prstGeom>
          <a:noFill/>
        </p:spPr>
        <p:txBody>
          <a:bodyPr wrap="square">
            <a:spAutoFit/>
          </a:bodyPr>
          <a:lstStyle/>
          <a:p>
            <a:pPr algn="ctr"/>
            <a:r>
              <a:rPr lang="en-US" sz="1800" i="1" dirty="0">
                <a:ln w="0"/>
                <a:effectLst>
                  <a:outerShdw blurRad="38100" dist="19050" dir="2700000" algn="tl" rotWithShape="0">
                    <a:schemeClr val="dk1">
                      <a:alpha val="40000"/>
                    </a:schemeClr>
                  </a:outerShdw>
                </a:effectLst>
              </a:rPr>
              <a:t>“</a:t>
            </a:r>
            <a:r>
              <a:rPr lang="en-US" i="1" dirty="0">
                <a:ln w="0"/>
                <a:effectLst>
                  <a:outerShdw blurRad="38100" dist="19050" dir="2700000" algn="tl" rotWithShape="0">
                    <a:schemeClr val="dk1">
                      <a:alpha val="40000"/>
                    </a:schemeClr>
                  </a:outerShdw>
                </a:effectLst>
              </a:rPr>
              <a:t>A building is more than the sum of its parts. It’s the environment in which we live, work, learn, connect and dream. How we maintain the building speaks loudly about how we value the future</a:t>
            </a:r>
            <a:r>
              <a:rPr lang="en-US" sz="1800" i="1" dirty="0">
                <a:ln w="0"/>
                <a:effectLst>
                  <a:outerShdw blurRad="38100" dist="19050" dir="2700000" algn="tl" rotWithShape="0">
                    <a:schemeClr val="dk1">
                      <a:alpha val="40000"/>
                    </a:schemeClr>
                  </a:outerShdw>
                </a:effectLst>
              </a:rPr>
              <a:t>”.</a:t>
            </a:r>
            <a:endParaRPr lang="en-US" sz="1800" b="0" i="1"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4">
            <a:extLst>
              <a:ext uri="{FF2B5EF4-FFF2-40B4-BE49-F238E27FC236}">
                <a16:creationId xmlns:a16="http://schemas.microsoft.com/office/drawing/2014/main" id="{40C30395-D94F-0A88-1FBC-F3ED7CDF7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729" y="1174460"/>
            <a:ext cx="3228781" cy="242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470E99B-BC3D-5634-E37B-6A9545D00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2219" y="1995581"/>
            <a:ext cx="3228780" cy="242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3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A room with desks and a projector screen&#10;&#10;Description automatically generated">
            <a:extLst>
              <a:ext uri="{FF2B5EF4-FFF2-40B4-BE49-F238E27FC236}">
                <a16:creationId xmlns:a16="http://schemas.microsoft.com/office/drawing/2014/main" id="{27D813D3-508A-1301-431B-8514C5D16D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60" r="17290" b="13847"/>
          <a:stretch/>
        </p:blipFill>
        <p:spPr bwMode="auto">
          <a:xfrm>
            <a:off x="3487322" y="2888074"/>
            <a:ext cx="3950439" cy="204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room with several machines&#10;&#10;Description automatically generated">
            <a:extLst>
              <a:ext uri="{FF2B5EF4-FFF2-40B4-BE49-F238E27FC236}">
                <a16:creationId xmlns:a16="http://schemas.microsoft.com/office/drawing/2014/main" id="{8BFAE1A1-4A5B-ED99-F38F-4158B9F59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48638" y="1295352"/>
            <a:ext cx="2989598" cy="2242199"/>
          </a:xfrm>
          <a:prstGeom prst="rect">
            <a:avLst/>
          </a:prstGeom>
        </p:spPr>
      </p:pic>
      <p:pic>
        <p:nvPicPr>
          <p:cNvPr id="10" name="Picture 9" descr="A large room with a conveyor belt&#10;&#10;Description automatically generated">
            <a:extLst>
              <a:ext uri="{FF2B5EF4-FFF2-40B4-BE49-F238E27FC236}">
                <a16:creationId xmlns:a16="http://schemas.microsoft.com/office/drawing/2014/main" id="{3145D05F-3AB5-355D-23C8-7EC3F18C0A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289468" y="1237067"/>
            <a:ext cx="2989598" cy="2242199"/>
          </a:xfrm>
          <a:prstGeom prst="rect">
            <a:avLst/>
          </a:prstGeom>
        </p:spPr>
      </p:pic>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626002" y="213578"/>
            <a:ext cx="11429999" cy="649614"/>
          </a:xfrm>
        </p:spPr>
        <p:txBody>
          <a:bodyPr/>
          <a:lstStyle/>
          <a:p>
            <a:pPr algn="ctr"/>
            <a:r>
              <a:rPr lang="en-US" sz="4000" kern="1200" dirty="0">
                <a:solidFill>
                  <a:schemeClr val="tx2"/>
                </a:solidFill>
                <a:latin typeface="+mj-lt"/>
                <a:ea typeface="+mj-ea"/>
                <a:cs typeface="+mj-cs"/>
              </a:rPr>
              <a:t>2022-2024 CONTINUATION PROJECTS</a:t>
            </a:r>
            <a:endParaRPr lang="en-US" dirty="0">
              <a:solidFill>
                <a:schemeClr val="tx2"/>
              </a:solidFill>
            </a:endParaRPr>
          </a:p>
        </p:txBody>
      </p:sp>
      <p:sp>
        <p:nvSpPr>
          <p:cNvPr id="2" name="TextBox 1">
            <a:extLst>
              <a:ext uri="{FF2B5EF4-FFF2-40B4-BE49-F238E27FC236}">
                <a16:creationId xmlns:a16="http://schemas.microsoft.com/office/drawing/2014/main" id="{A1FA4594-33C7-B362-87D5-0620C3D0872A}"/>
              </a:ext>
            </a:extLst>
          </p:cNvPr>
          <p:cNvSpPr txBox="1"/>
          <p:nvPr/>
        </p:nvSpPr>
        <p:spPr>
          <a:xfrm>
            <a:off x="706899" y="1008698"/>
            <a:ext cx="2464526" cy="3293209"/>
          </a:xfrm>
          <a:prstGeom prst="rect">
            <a:avLst/>
          </a:prstGeom>
          <a:noFill/>
          <a:ln>
            <a:solidFill>
              <a:schemeClr val="bg1"/>
            </a:solidFill>
          </a:ln>
        </p:spPr>
        <p:txBody>
          <a:bodyPr wrap="square" rtlCol="0">
            <a:spAutoFit/>
          </a:bodyPr>
          <a:lstStyle/>
          <a:p>
            <a:pPr marL="285750" indent="-285750">
              <a:spcBef>
                <a:spcPts val="12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Elizabethtown CTC-Renovate Occupational Tech Bldg. Ph. II—</a:t>
            </a:r>
            <a:r>
              <a:rPr lang="en-US" sz="1200" b="1" dirty="0">
                <a:latin typeface="Calibri" panose="020F0502020204030204" pitchFamily="34" charset="0"/>
                <a:cs typeface="Calibri" panose="020F0502020204030204" pitchFamily="34" charset="0"/>
              </a:rPr>
              <a:t>$44,000,000</a:t>
            </a:r>
          </a:p>
          <a:p>
            <a:pPr marL="285750" indent="-285750">
              <a:spcBef>
                <a:spcPts val="12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Jefferson CTC-Replace Hartford Hall Ph. II-</a:t>
            </a:r>
            <a:r>
              <a:rPr lang="en-US" sz="1200" b="1" dirty="0">
                <a:latin typeface="Calibri" panose="020F0502020204030204" pitchFamily="34" charset="0"/>
                <a:cs typeface="Calibri" panose="020F0502020204030204" pitchFamily="34" charset="0"/>
              </a:rPr>
              <a:t>$35,700,000</a:t>
            </a:r>
          </a:p>
          <a:p>
            <a:pPr marL="285750" indent="-285750">
              <a:spcBef>
                <a:spcPts val="12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Hazard CTC-Renovate Jolly Classroom Center Ph. II-</a:t>
            </a:r>
            <a:r>
              <a:rPr lang="en-US" sz="1200" b="1" dirty="0">
                <a:latin typeface="Calibri" panose="020F0502020204030204" pitchFamily="34" charset="0"/>
                <a:cs typeface="Calibri" panose="020F0502020204030204" pitchFamily="34" charset="0"/>
              </a:rPr>
              <a:t>$8,200,000</a:t>
            </a:r>
          </a:p>
          <a:p>
            <a:pPr marL="285750" indent="-285750">
              <a:spcBef>
                <a:spcPts val="12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Somerset CC-Renovate or Replace Laurel South Campus Ph. II-</a:t>
            </a:r>
            <a:r>
              <a:rPr lang="en-US" sz="1200" b="1" dirty="0">
                <a:latin typeface="Calibri" panose="020F0502020204030204" pitchFamily="34" charset="0"/>
                <a:cs typeface="Calibri" panose="020F0502020204030204" pitchFamily="34" charset="0"/>
              </a:rPr>
              <a:t>$30,000,000</a:t>
            </a:r>
          </a:p>
          <a:p>
            <a:pPr marL="285750" indent="-285750">
              <a:spcBef>
                <a:spcPts val="12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Gateway CTC-Renovate Edgewood Campus Ph. II—</a:t>
            </a:r>
            <a:r>
              <a:rPr lang="en-US" sz="1200" b="1" dirty="0">
                <a:latin typeface="Calibri" panose="020F0502020204030204" pitchFamily="34" charset="0"/>
                <a:cs typeface="Calibri" panose="020F0502020204030204" pitchFamily="34" charset="0"/>
              </a:rPr>
              <a:t>$8,100,000</a:t>
            </a:r>
            <a:endParaRPr lang="en-US" dirty="0">
              <a:highlight>
                <a:srgbClr val="FFFF00"/>
              </a:highlight>
              <a:latin typeface="Calibri" panose="020F0502020204030204" pitchFamily="34" charset="0"/>
              <a:cs typeface="Calibri" panose="020F0502020204030204" pitchFamily="34" charset="0"/>
            </a:endParaRPr>
          </a:p>
        </p:txBody>
      </p:sp>
      <p:pic>
        <p:nvPicPr>
          <p:cNvPr id="6" name="Picture 5" descr="A red truck in a factory&#10;&#10;Description automatically generated">
            <a:extLst>
              <a:ext uri="{FF2B5EF4-FFF2-40B4-BE49-F238E27FC236}">
                <a16:creationId xmlns:a16="http://schemas.microsoft.com/office/drawing/2014/main" id="{617F6F25-9E2F-A575-A69E-84B9FD00C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09544" y="3123150"/>
            <a:ext cx="2989598" cy="2242199"/>
          </a:xfrm>
          <a:prstGeom prst="rect">
            <a:avLst/>
          </a:prstGeom>
        </p:spPr>
      </p:pic>
      <p:sp>
        <p:nvSpPr>
          <p:cNvPr id="3" name="Rectangle 2">
            <a:extLst>
              <a:ext uri="{FF2B5EF4-FFF2-40B4-BE49-F238E27FC236}">
                <a16:creationId xmlns:a16="http://schemas.microsoft.com/office/drawing/2014/main" id="{3385A725-B587-9B37-B8B8-76D6D959B2FD}"/>
              </a:ext>
            </a:extLst>
          </p:cNvPr>
          <p:cNvSpPr/>
          <p:nvPr/>
        </p:nvSpPr>
        <p:spPr>
          <a:xfrm>
            <a:off x="438663" y="4999966"/>
            <a:ext cx="6922913" cy="584775"/>
          </a:xfrm>
          <a:prstGeom prst="rect">
            <a:avLst/>
          </a:prstGeom>
          <a:noFill/>
        </p:spPr>
        <p:txBody>
          <a:bodyPr wrap="square" lIns="91440" tIns="45720" rIns="91440" bIns="45720">
            <a:spAutoFit/>
          </a:bodyPr>
          <a:lstStyle/>
          <a:p>
            <a:pPr algn="ctr"/>
            <a:r>
              <a:rPr lang="en-US" sz="1600" i="1" dirty="0">
                <a:ln w="0"/>
                <a:effectLst>
                  <a:outerShdw blurRad="38100" dist="19050" dir="2700000" algn="tl" rotWithShape="0">
                    <a:schemeClr val="dk1">
                      <a:alpha val="40000"/>
                    </a:schemeClr>
                  </a:outerShdw>
                </a:effectLst>
              </a:rPr>
              <a:t>“Once started strong, it is important to invest to the end, so that the original ‘good Idea’ becomes the dream fields of tomorrow”.</a:t>
            </a:r>
            <a:endParaRPr lang="en-US" sz="1600" b="0" i="1" cap="none" spc="0" dirty="0">
              <a:ln w="0"/>
              <a:solidFill>
                <a:schemeClr val="tx1"/>
              </a:solidFill>
              <a:effectLst>
                <a:outerShdw blurRad="38100" dist="19050" dir="2700000" algn="tl" rotWithShape="0">
                  <a:schemeClr val="dk1">
                    <a:alpha val="40000"/>
                  </a:schemeClr>
                </a:outerShdw>
              </a:effectLst>
            </a:endParaRPr>
          </a:p>
        </p:txBody>
      </p:sp>
      <p:pic>
        <p:nvPicPr>
          <p:cNvPr id="1027" name="Picture 6" descr="A room with tables and chairs&#10;&#10;Description automatically generated">
            <a:extLst>
              <a:ext uri="{FF2B5EF4-FFF2-40B4-BE49-F238E27FC236}">
                <a16:creationId xmlns:a16="http://schemas.microsoft.com/office/drawing/2014/main" id="{8C5CDA62-950A-10A6-E7F5-A510B4BAE9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7095" y="895476"/>
            <a:ext cx="3390892" cy="18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5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4B3CE-2073-4355-BE1F-2F870A96CDE7}"/>
              </a:ext>
            </a:extLst>
          </p:cNvPr>
          <p:cNvSpPr>
            <a:spLocks noGrp="1"/>
          </p:cNvSpPr>
          <p:nvPr>
            <p:ph type="title"/>
          </p:nvPr>
        </p:nvSpPr>
        <p:spPr>
          <a:xfrm>
            <a:off x="293616" y="228600"/>
            <a:ext cx="11517384" cy="830171"/>
          </a:xfrm>
        </p:spPr>
        <p:txBody>
          <a:bodyPr/>
          <a:lstStyle/>
          <a:p>
            <a:pPr algn="ctr"/>
            <a:r>
              <a:rPr lang="en-US" sz="4000" kern="1200" dirty="0">
                <a:solidFill>
                  <a:schemeClr val="tx2"/>
                </a:solidFill>
                <a:latin typeface="Calibri" panose="020F0502020204030204" pitchFamily="34" charset="0"/>
                <a:cs typeface="Calibri" panose="020F0502020204030204" pitchFamily="34" charset="0"/>
              </a:rPr>
              <a:t>2022-2024 Projects </a:t>
            </a:r>
            <a:br>
              <a:rPr lang="en-US" sz="4000" kern="1200" dirty="0">
                <a:solidFill>
                  <a:schemeClr val="tx2"/>
                </a:solidFill>
                <a:latin typeface="Calibri" panose="020F0502020204030204" pitchFamily="34" charset="0"/>
                <a:cs typeface="Calibri" panose="020F0502020204030204" pitchFamily="34" charset="0"/>
              </a:rPr>
            </a:br>
            <a:r>
              <a:rPr lang="en-US" sz="2000" dirty="0">
                <a:solidFill>
                  <a:schemeClr val="tx2"/>
                </a:solidFill>
                <a:latin typeface="Calibri" panose="020F0502020204030204" pitchFamily="34" charset="0"/>
                <a:cs typeface="Calibri" panose="020F0502020204030204" pitchFamily="34" charset="0"/>
              </a:rPr>
              <a:t>Specifically r</a:t>
            </a:r>
            <a:r>
              <a:rPr lang="en-US" sz="2000" kern="1200" dirty="0">
                <a:solidFill>
                  <a:schemeClr val="tx2"/>
                </a:solidFill>
                <a:latin typeface="Calibri" panose="020F0502020204030204" pitchFamily="34" charset="0"/>
                <a:cs typeface="Calibri" panose="020F0502020204030204" pitchFamily="34" charset="0"/>
              </a:rPr>
              <a:t>eacting to economic development initiatives</a:t>
            </a:r>
            <a:endParaRPr lang="en-US" sz="2000" dirty="0">
              <a:solidFill>
                <a:schemeClr val="tx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1FA4594-33C7-B362-87D5-0620C3D0872A}"/>
              </a:ext>
            </a:extLst>
          </p:cNvPr>
          <p:cNvSpPr txBox="1"/>
          <p:nvPr/>
        </p:nvSpPr>
        <p:spPr>
          <a:xfrm>
            <a:off x="558830" y="2618660"/>
            <a:ext cx="4607974" cy="2492990"/>
          </a:xfrm>
          <a:prstGeom prst="rect">
            <a:avLst/>
          </a:prstGeom>
          <a:noFill/>
          <a:ln>
            <a:solidFill>
              <a:schemeClr val="bg1"/>
            </a:solidFill>
          </a:ln>
        </p:spPr>
        <p:txBody>
          <a:bodyPr wrap="square" numCol="2" rtlCol="0">
            <a:spAutoFit/>
          </a:bodyPr>
          <a:lstStyle/>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Southcentral KY CTC-Replace Glasgow Campus Ph. I—</a:t>
            </a:r>
            <a:r>
              <a:rPr lang="en-US" sz="1200" b="1" dirty="0">
                <a:latin typeface="Calibri" panose="020F0502020204030204" pitchFamily="34" charset="0"/>
                <a:cs typeface="Calibri" panose="020F0502020204030204" pitchFamily="34" charset="0"/>
              </a:rPr>
              <a:t>$27,800,000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Southcentral KY CTC-Expand Transpark Campus—</a:t>
            </a:r>
            <a:r>
              <a:rPr lang="en-US" sz="1200" b="1" dirty="0">
                <a:latin typeface="Calibri" panose="020F0502020204030204" pitchFamily="34" charset="0"/>
                <a:cs typeface="Calibri" panose="020F0502020204030204" pitchFamily="34" charset="0"/>
              </a:rPr>
              <a:t>$25,000,000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Madisonville CC-Construct Muhlenberg Campus Ph. II—</a:t>
            </a:r>
            <a:r>
              <a:rPr lang="en-US" sz="1200" b="1" dirty="0">
                <a:latin typeface="Calibri" panose="020F0502020204030204" pitchFamily="34" charset="0"/>
                <a:cs typeface="Calibri" panose="020F0502020204030204" pitchFamily="34" charset="0"/>
              </a:rPr>
              <a:t>$26,600,000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Madisonville CC-Purchase Aviation Equipment—</a:t>
            </a:r>
            <a:r>
              <a:rPr lang="en-US" sz="1200" b="1" dirty="0">
                <a:latin typeface="Calibri" panose="020F0502020204030204" pitchFamily="34" charset="0"/>
                <a:cs typeface="Calibri" panose="020F0502020204030204" pitchFamily="34" charset="0"/>
              </a:rPr>
              <a:t>$3,600,000</a:t>
            </a: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Elizabethtown CTC-Construct Engineering Building—</a:t>
            </a:r>
            <a:r>
              <a:rPr lang="en-US" sz="1200" b="1" dirty="0">
                <a:latin typeface="Calibri" panose="020F0502020204030204" pitchFamily="34" charset="0"/>
                <a:cs typeface="Calibri" panose="020F0502020204030204" pitchFamily="34" charset="0"/>
              </a:rPr>
              <a:t>$55,000,000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Gateway CTC-Expand CDL Program—</a:t>
            </a:r>
            <a:r>
              <a:rPr lang="en-US" sz="1200" b="1" dirty="0">
                <a:latin typeface="Calibri" panose="020F0502020204030204" pitchFamily="34" charset="0"/>
                <a:cs typeface="Calibri" panose="020F0502020204030204" pitchFamily="34" charset="0"/>
              </a:rPr>
              <a:t>$5,600,000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Bluegrass CTC-Construct Equine Training Program Facility—</a:t>
            </a:r>
            <a:r>
              <a:rPr lang="en-US" sz="1200" b="1" dirty="0">
                <a:latin typeface="Calibri" panose="020F0502020204030204" pitchFamily="34" charset="0"/>
                <a:cs typeface="Calibri" panose="020F0502020204030204" pitchFamily="34" charset="0"/>
              </a:rPr>
              <a:t>$11,100,000</a:t>
            </a: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Hopkinsville CC-Construct Diesel Technology/CDL Training Building—</a:t>
            </a:r>
            <a:r>
              <a:rPr lang="en-US" sz="1200" b="1" dirty="0">
                <a:latin typeface="Calibri" panose="020F0502020204030204" pitchFamily="34" charset="0"/>
                <a:cs typeface="Calibri" panose="020F0502020204030204" pitchFamily="34" charset="0"/>
              </a:rPr>
              <a:t>$3,800,000</a:t>
            </a:r>
          </a:p>
          <a:p>
            <a:endParaRPr lang="en-US" sz="1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104C26-AD1D-7F49-72AC-30DFB55DE75A}"/>
              </a:ext>
            </a:extLst>
          </p:cNvPr>
          <p:cNvPicPr>
            <a:picLocks noChangeAspect="1"/>
          </p:cNvPicPr>
          <p:nvPr/>
        </p:nvPicPr>
        <p:blipFill rotWithShape="1">
          <a:blip r:embed="rId3"/>
          <a:srcRect t="20018"/>
          <a:stretch/>
        </p:blipFill>
        <p:spPr>
          <a:xfrm>
            <a:off x="5921312" y="3762461"/>
            <a:ext cx="1869253" cy="1992384"/>
          </a:xfrm>
          <a:prstGeom prst="rect">
            <a:avLst/>
          </a:prstGeom>
        </p:spPr>
      </p:pic>
      <p:pic>
        <p:nvPicPr>
          <p:cNvPr id="10" name="94479559-7E53-495D-BF6B-7CA25B97BD17" descr="IMG_0929.jpg">
            <a:extLst>
              <a:ext uri="{FF2B5EF4-FFF2-40B4-BE49-F238E27FC236}">
                <a16:creationId xmlns:a16="http://schemas.microsoft.com/office/drawing/2014/main" id="{7515E828-AA9E-5BCF-73DD-373359F2A11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351"/>
          <a:stretch/>
        </p:blipFill>
        <p:spPr bwMode="auto">
          <a:xfrm>
            <a:off x="7932013" y="3757927"/>
            <a:ext cx="1899961" cy="204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97EFB5B-3D2B-4B79-A921-1786846B83AA" descr="IMG_0930.jpg">
            <a:extLst>
              <a:ext uri="{FF2B5EF4-FFF2-40B4-BE49-F238E27FC236}">
                <a16:creationId xmlns:a16="http://schemas.microsoft.com/office/drawing/2014/main" id="{FCBD10E3-1970-D903-D181-5884874209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3691" y="1124247"/>
            <a:ext cx="1868283" cy="2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E2E65819-305F-4F8A-B010-4813EF999060" descr="IMG_0931.jpg">
            <a:extLst>
              <a:ext uri="{FF2B5EF4-FFF2-40B4-BE49-F238E27FC236}">
                <a16:creationId xmlns:a16="http://schemas.microsoft.com/office/drawing/2014/main" id="{340C4B12-4B26-E2CC-0D6E-F6F0125FAED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610"/>
          <a:stretch/>
        </p:blipFill>
        <p:spPr bwMode="auto">
          <a:xfrm>
            <a:off x="9942714" y="3758268"/>
            <a:ext cx="1857892" cy="204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2626AD2D-87ED-4031-AF56-82ADD6079701" descr="IMG_0932.jpg">
            <a:extLst>
              <a:ext uri="{FF2B5EF4-FFF2-40B4-BE49-F238E27FC236}">
                <a16:creationId xmlns:a16="http://schemas.microsoft.com/office/drawing/2014/main" id="{EC6342C4-6F18-ED64-CF57-8DC54E2183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42715" y="1124247"/>
            <a:ext cx="1868283" cy="2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41198CE9-BF12-48BF-A834-EAAD9606A2A1" descr="IMG_0938.jpg">
            <a:extLst>
              <a:ext uri="{FF2B5EF4-FFF2-40B4-BE49-F238E27FC236}">
                <a16:creationId xmlns:a16="http://schemas.microsoft.com/office/drawing/2014/main" id="{D172D783-FBD3-DA02-0804-6C4C7F045D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2282" y="1162827"/>
            <a:ext cx="1868283" cy="2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AA00DCF-8A0E-FB97-15D3-4239087FB1CD}"/>
              </a:ext>
            </a:extLst>
          </p:cNvPr>
          <p:cNvSpPr/>
          <p:nvPr/>
        </p:nvSpPr>
        <p:spPr>
          <a:xfrm>
            <a:off x="461716" y="1238920"/>
            <a:ext cx="4964403" cy="1169551"/>
          </a:xfrm>
          <a:prstGeom prst="rect">
            <a:avLst/>
          </a:prstGeom>
          <a:noFill/>
        </p:spPr>
        <p:txBody>
          <a:bodyPr wrap="square" lIns="91440" tIns="45720" rIns="91440" bIns="45720">
            <a:spAutoFit/>
          </a:bodyPr>
          <a:lstStyle/>
          <a:p>
            <a:pPr algn="ctr"/>
            <a:r>
              <a:rPr lang="en-US" sz="1400" i="1" dirty="0">
                <a:ln w="0"/>
                <a:effectLst>
                  <a:outerShdw blurRad="38100" dist="19050" dir="2700000" algn="tl" rotWithShape="0">
                    <a:schemeClr val="dk1">
                      <a:alpha val="40000"/>
                    </a:schemeClr>
                  </a:outerShdw>
                </a:effectLst>
              </a:rPr>
              <a:t>“We do not seek fulfilment for ourselves but are focused on the progress and prosperity of our community. Our ambitions must be broad enough to include the aspirations and needs of others, for their sakes and for our own”.</a:t>
            </a:r>
            <a:endParaRPr lang="en-US" sz="14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4535934"/>
      </p:ext>
    </p:extLst>
  </p:cSld>
  <p:clrMapOvr>
    <a:masterClrMapping/>
  </p:clrMapOvr>
</p:sld>
</file>

<file path=ppt/theme/theme1.xml><?xml version="1.0" encoding="utf-8"?>
<a:theme xmlns:a="http://schemas.openxmlformats.org/drawingml/2006/main" name="Office Theme">
  <a:themeElements>
    <a:clrScheme name="KCTCS">
      <a:dk1>
        <a:srgbClr val="00467F"/>
      </a:dk1>
      <a:lt1>
        <a:srgbClr val="E7A614"/>
      </a:lt1>
      <a:dk2>
        <a:srgbClr val="00467F"/>
      </a:dk2>
      <a:lt2>
        <a:srgbClr val="E7A614"/>
      </a:lt2>
      <a:accent1>
        <a:srgbClr val="FFFFFF"/>
      </a:accent1>
      <a:accent2>
        <a:srgbClr val="A7A8A9"/>
      </a:accent2>
      <a:accent3>
        <a:srgbClr val="011E41"/>
      </a:accent3>
      <a:accent4>
        <a:srgbClr val="005CB9"/>
      </a:accent4>
      <a:accent5>
        <a:srgbClr val="3CB4E5"/>
      </a:accent5>
      <a:accent6>
        <a:srgbClr val="FFD100"/>
      </a:accent6>
      <a:hlink>
        <a:srgbClr val="00467F"/>
      </a:hlink>
      <a:folHlink>
        <a:srgbClr val="CE0E2D"/>
      </a:folHlink>
    </a:clrScheme>
    <a:fontScheme name="KCTC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TCS_16x9PPT_Template.pptm" id="{BC0E673B-2915-44F4-9216-6117C2724CEA}" vid="{E77B2386-1CD8-4D12-8D0D-02953EE4B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5ad49c-056f-466c-8d40-93921663b08b" xsi:nil="true"/>
    <lcf76f155ced4ddcb4097134ff3c332f xmlns="71009fbb-4b06-45af-9715-b58d5adf7e8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5AE44181EBC341A570A0E82A291FFE" ma:contentTypeVersion="17" ma:contentTypeDescription="Create a new document." ma:contentTypeScope="" ma:versionID="25b3c8ede6d7e7927c55dc29549d1347">
  <xsd:schema xmlns:xsd="http://www.w3.org/2001/XMLSchema" xmlns:xs="http://www.w3.org/2001/XMLSchema" xmlns:p="http://schemas.microsoft.com/office/2006/metadata/properties" xmlns:ns2="71009fbb-4b06-45af-9715-b58d5adf7e8b" xmlns:ns3="d66d0096-3dc3-484f-9827-607aa483c660" xmlns:ns4="595ad49c-056f-466c-8d40-93921663b08b" targetNamespace="http://schemas.microsoft.com/office/2006/metadata/properties" ma:root="true" ma:fieldsID="dd9d3db240bf035e83adc752609050a4" ns2:_="" ns3:_="" ns4:_="">
    <xsd:import namespace="71009fbb-4b06-45af-9715-b58d5adf7e8b"/>
    <xsd:import namespace="d66d0096-3dc3-484f-9827-607aa483c660"/>
    <xsd:import namespace="595ad49c-056f-466c-8d40-93921663b0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09fbb-4b06-45af-9715-b58d5adf7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08ba85-f004-4faa-9ed2-22381fa48a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d0096-3dc3-484f-9827-607aa483c6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5ad49c-056f-466c-8d40-93921663b08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ff2e737-c974-4ee7-8b48-61172450c386}" ma:internalName="TaxCatchAll" ma:showField="CatchAllData" ma:web="d66d0096-3dc3-484f-9827-607aa483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7C6DA-BBD5-4515-9CA1-A53B6A3A996F}">
  <ds:schemaRefs>
    <ds:schemaRef ds:uri="71009fbb-4b06-45af-9715-b58d5adf7e8b"/>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595ad49c-056f-466c-8d40-93921663b08b"/>
    <ds:schemaRef ds:uri="d66d0096-3dc3-484f-9827-607aa483c660"/>
    <ds:schemaRef ds:uri="http://www.w3.org/XML/1998/namespace"/>
  </ds:schemaRefs>
</ds:datastoreItem>
</file>

<file path=customXml/itemProps2.xml><?xml version="1.0" encoding="utf-8"?>
<ds:datastoreItem xmlns:ds="http://schemas.openxmlformats.org/officeDocument/2006/customXml" ds:itemID="{98BBD5E0-392D-4313-873D-7CD2522286C3}">
  <ds:schemaRefs>
    <ds:schemaRef ds:uri="http://schemas.microsoft.com/sharepoint/v3/contenttype/forms"/>
  </ds:schemaRefs>
</ds:datastoreItem>
</file>

<file path=customXml/itemProps3.xml><?xml version="1.0" encoding="utf-8"?>
<ds:datastoreItem xmlns:ds="http://schemas.openxmlformats.org/officeDocument/2006/customXml" ds:itemID="{D320CD27-21C5-4A09-BB35-891D2FC6F89F}"/>
</file>

<file path=docProps/app.xml><?xml version="1.0" encoding="utf-8"?>
<Properties xmlns="http://schemas.openxmlformats.org/officeDocument/2006/extended-properties" xmlns:vt="http://schemas.openxmlformats.org/officeDocument/2006/docPropsVTypes">
  <Template>KCTCS_16x9PPT_Template</Template>
  <TotalTime>12188</TotalTime>
  <Words>2299</Words>
  <Application>Microsoft Office PowerPoint</Application>
  <PresentationFormat>Widescreen</PresentationFormat>
  <Paragraphs>207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Gill Sans Nova</vt:lpstr>
      <vt:lpstr>Office Theme</vt:lpstr>
      <vt:lpstr>PowerPoint Presentation</vt:lpstr>
      <vt:lpstr>PowerPoint Presentation</vt:lpstr>
      <vt:lpstr>Asset preservation</vt:lpstr>
      <vt:lpstr>2022-2024 Life safety, Security, Maintenance &amp;  Accessibility (ADA) projects</vt:lpstr>
      <vt:lpstr>2024-2026 Mechanical SYStems upgrades</vt:lpstr>
      <vt:lpstr>2024-2026 Roof replacements &amp;  site Improvements</vt:lpstr>
      <vt:lpstr>2022-2024 Renovation projects</vt:lpstr>
      <vt:lpstr>2022-2024 CONTINUATION PROJECTS</vt:lpstr>
      <vt:lpstr>2022-2024 Projects  Specifically reacting to economic development initiatives</vt:lpstr>
      <vt:lpstr>Questions?</vt:lpstr>
    </vt:vector>
  </TitlesOfParts>
  <Company>KCTCS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Sandy (KCTCS)</dc:creator>
  <cp:lastModifiedBy>Adkins, Sandy (KCTCS)</cp:lastModifiedBy>
  <cp:revision>92</cp:revision>
  <cp:lastPrinted>2021-07-16T16:30:54Z</cp:lastPrinted>
  <dcterms:created xsi:type="dcterms:W3CDTF">2021-07-15T21:19:26Z</dcterms:created>
  <dcterms:modified xsi:type="dcterms:W3CDTF">2023-07-12T16:40:21Z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0x0101004D5AE44181EBC341A570A0E82A291FFE</vt:lpwstr>
  </property>
  <property fmtid="{D5CDD505-2E9C-101B-9397-08002B2CF9AE}" pid="3" name="MediaServiceImageTags">
    <vt:lpwstr/>
  </property>
</Properties>
</file>