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282" r:id="rId6"/>
    <p:sldId id="259" r:id="rId7"/>
    <p:sldId id="257" r:id="rId8"/>
    <p:sldId id="260" r:id="rId9"/>
    <p:sldId id="278" r:id="rId10"/>
    <p:sldId id="279" r:id="rId11"/>
    <p:sldId id="280" r:id="rId12"/>
    <p:sldId id="272" r:id="rId13"/>
    <p:sldId id="273" r:id="rId14"/>
    <p:sldId id="274" r:id="rId15"/>
    <p:sldId id="266" r:id="rId16"/>
    <p:sldId id="281" r:id="rId17"/>
    <p:sldId id="267" r:id="rId18"/>
    <p:sldId id="270" r:id="rId19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CB"/>
    <a:srgbClr val="0060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93401A23-A3A8-4C07-A089-8381E11EDB76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1BEBAC10-8F74-420B-AAD0-DCD8644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BAC10-8F74-420B-AAD0-DCD8644A3C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B4E1-A213-D34E-AA18-8048714E4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BC170-928B-0847-B0A7-A47CF9F48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9CF76-2F74-9344-A70C-699D45C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5B697-0B8C-0349-93ED-4AA2BD5C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1DB08-3BB2-6F40-BEFF-8CFE8B0C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5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5C96-539C-5A4A-8A3E-F40AFCC1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68DC2-8814-0642-90B7-167277F97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5E4D-0EC4-0047-8368-F1B35C64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975BA-D9BF-CF47-8792-590C85BA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3D59-52F9-D54A-AACA-EC437D6E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CE030-9E32-4041-9225-1AECD64AE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12A93-3809-514B-9D48-C2ADA1F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27B1-6758-864D-B03B-42F1AB24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90908-0505-D24C-BDD1-289C594A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7FEB-E55F-2040-88E6-AF29C641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B4E1-A213-D34E-AA18-8048714E4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BC170-928B-0847-B0A7-A47CF9F48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9CF76-2F74-9344-A70C-699D45C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5B697-0B8C-0349-93ED-4AA2BD5C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1DB08-3BB2-6F40-BEFF-8CFE8B0C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B1BB-5020-384F-A40A-3EEA8BE1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62F8-B2B3-9241-9451-B639D245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955CB-26EF-374A-A7FB-FC32CD72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74B-437A-8B4C-9271-C2B4F24D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97A1-4AD5-4940-AAFA-86416193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80F0-BF2D-C44E-BC37-57495F7D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E192-A7C1-494D-B395-AB96444A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460F-FD22-7B40-B007-5099174D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27C9-FFBA-104E-A80C-988A165C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CB7A-70FE-0E4B-BF28-FFB05403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A880-0992-1E41-A39B-3A8931D3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B18C4-CABF-E345-A1BD-B794BF20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6A5BF-9C7C-F142-A8DF-5489D844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18C44-5C78-CB49-9729-92BD5C98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4978F-1277-C840-976F-9E2BB762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9E0D6-6861-C44D-8A1E-2B10C78E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5A5D-4B4D-E843-9D81-0771B56C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2637-6759-704B-BE4A-73D87639F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1492E-F7C5-314E-8BCA-CF59EFA19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E22D3-508B-4C4D-AC3B-C9C6EB2AB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5689A-59B1-1242-9859-0D1A703F9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FDD46-75CE-9743-8CFB-B5ED1360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79667-1501-D440-81F3-D93A8B9A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C33F7-B286-DC40-A128-9A0320A0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1ABC-2AC0-8841-9145-A5F4EEAC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582E-96D6-2444-88BD-8DD503C3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E144-0818-8142-9C52-F025F9A6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9AC10-FC5B-4A44-86DC-07B87B5A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B0D44-1961-7B4B-B72A-69D7A197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4FBE-9B3D-1348-9180-6085E678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C5273-4DE0-A34B-9866-66B8939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6C92-B777-1F4E-BC48-FCC8329D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D6EE-D9AD-5545-BC70-BE4A891F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EB51E-66C9-7B4D-AA76-9AFEDA8DC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59A55-5A04-534F-9656-E4D2A391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2598-6DFC-8E48-99CC-8C82AB37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213F-8135-9146-B3EE-C4EE6EC5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B1BB-5020-384F-A40A-3EEA8BE1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62F8-B2B3-9241-9451-B639D245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955CB-26EF-374A-A7FB-FC32CD72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74B-437A-8B4C-9271-C2B4F24D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97A1-4AD5-4940-AAFA-86416193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DB28-BFA1-8D42-A4BF-D84EB244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29A68-8A96-974D-8C5B-4831AF5A7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757-9A71-3246-8B7A-7F54BD6D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49AF4-54A7-B644-9BCD-3AE90BDD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BD40-35DF-EC4B-83AF-520DF02C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590E3-FFFC-AE4B-A8F9-DBA6B1F6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5C96-539C-5A4A-8A3E-F40AFCC1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68DC2-8814-0642-90B7-167277F97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5E4D-0EC4-0047-8368-F1B35C64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975BA-D9BF-CF47-8792-590C85BA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3D59-52F9-D54A-AACA-EC437D6E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CE030-9E32-4041-9225-1AECD64AE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12A93-3809-514B-9D48-C2ADA1F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27B1-6758-864D-B03B-42F1AB24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90908-0505-D24C-BDD1-289C594A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7FEB-E55F-2040-88E6-AF29C641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80F0-BF2D-C44E-BC37-57495F7D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E192-A7C1-494D-B395-AB96444A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460F-FD22-7B40-B007-5099174D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27C9-FFBA-104E-A80C-988A165C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CB7A-70FE-0E4B-BF28-FFB05403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A880-0992-1E41-A39B-3A8931D3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B18C4-CABF-E345-A1BD-B794BF20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6A5BF-9C7C-F142-A8DF-5489D844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18C44-5C78-CB49-9729-92BD5C98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4978F-1277-C840-976F-9E2BB762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9E0D6-6861-C44D-8A1E-2B10C78E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5A5D-4B4D-E843-9D81-0771B56C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2637-6759-704B-BE4A-73D87639F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1492E-F7C5-314E-8BCA-CF59EFA19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E22D3-508B-4C4D-AC3B-C9C6EB2AB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5689A-59B1-1242-9859-0D1A703F9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FDD46-75CE-9743-8CFB-B5ED1360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79667-1501-D440-81F3-D93A8B9A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C33F7-B286-DC40-A128-9A0320A0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1ABC-2AC0-8841-9145-A5F4EEAC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582E-96D6-2444-88BD-8DD503C3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E144-0818-8142-9C52-F025F9A6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9AC10-FC5B-4A44-86DC-07B87B5A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0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B0D44-1961-7B4B-B72A-69D7A197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4FBE-9B3D-1348-9180-6085E678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C5273-4DE0-A34B-9866-66B8939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6C92-B777-1F4E-BC48-FCC8329D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D6EE-D9AD-5545-BC70-BE4A891F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EB51E-66C9-7B4D-AA76-9AFEDA8DC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59A55-5A04-534F-9656-E4D2A391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2598-6DFC-8E48-99CC-8C82AB37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213F-8135-9146-B3EE-C4EE6EC5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DB28-BFA1-8D42-A4BF-D84EB244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29A68-8A96-974D-8C5B-4831AF5A7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757-9A71-3246-8B7A-7F54BD6D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49AF4-54A7-B644-9BCD-3AE90BDD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BD40-35DF-EC4B-83AF-520DF02C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590E3-FFFC-AE4B-A8F9-DBA6B1F6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8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8F8F3-7D81-4741-99DE-686B23A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8BE8-70C2-AF41-80C7-721251F2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8CF5-4D3C-1D41-A9CB-88D660133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EA00-D8A1-6640-9F01-360E6E80257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CFDE8-40E4-E84A-A768-6C7CC8675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3F76B-5086-3A47-BE66-6429586D4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81DC-2963-F54F-BEFC-43417570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8F8F3-7D81-4741-99DE-686B23A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8BE8-70C2-AF41-80C7-721251F2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8CF5-4D3C-1D41-A9CB-88D660133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002EA00-D8A1-6640-9F01-360E6E80257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CFDE8-40E4-E84A-A768-6C7CC8675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3F76B-5086-3A47-BE66-6429586D4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DCD81DC-2963-F54F-BEFC-434175707C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0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8CA80-CB41-5C40-B160-0A65B7AE8CB6}"/>
              </a:ext>
            </a:extLst>
          </p:cNvPr>
          <p:cNvSpPr txBox="1"/>
          <p:nvPr/>
        </p:nvSpPr>
        <p:spPr>
          <a:xfrm>
            <a:off x="1638019" y="3862110"/>
            <a:ext cx="9082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2024-2030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Six Year Capital Pla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3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1AD5-DEDB-8A11-7F5B-4E1C25F3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err="1"/>
              <a:t>MoSU</a:t>
            </a:r>
            <a:r>
              <a:rPr lang="en-US" dirty="0"/>
              <a:t> Classroom Facilities</a:t>
            </a:r>
          </a:p>
        </p:txBody>
      </p:sp>
      <p:pic>
        <p:nvPicPr>
          <p:cNvPr id="6" name="Content Placeholder 5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BFF25A06-072A-1D1B-9B46-59F3083C35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Content Placeholder 7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9C8722E5-A4F7-0EC5-4CCE-3A0AB1A901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5007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12289-5EE6-48B0-98DC-F65F10F87F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0" y="1951850"/>
            <a:ext cx="8580585" cy="4000365"/>
          </a:xfrm>
          <a:prstGeom prst="rect">
            <a:avLst/>
          </a:prstGeom>
        </p:spPr>
      </p:pic>
      <p:pic>
        <p:nvPicPr>
          <p:cNvPr id="3" name="Picture 2" descr="https://northcentralus1-mediap.svc.ms/transform/thumbnail?provider=spo&amp;inputFormat=png&amp;cs=fFNQTw&amp;docid=https%3A%2F%2Fmoreheadstateedu28844-my.sharepoint.com%3A443%2F_api%2Fv2.0%2Fdrives%2Fb!mj_ARKNx9E2IDE3l0WT4U49hJcl3BhRFi7fdm2jwbhUartqHBCASQY8i7e09RTnd%2Fitems%2F01E7X34I6XVNZ3IOU5GJB3NLZW2ZL7VNPG%3Fversion%3DPublished&amp;access_token=eyJ0eXAiOiJKV1QiLCJhbGciOiJub25lIn0.eyJhdWQiOiIwMDAwMDAwMy0wMDAwLTBmZjEtY2UwMC0wMDAwMDAwMDAwMDAvbW9yZWhlYWRzdGF0ZWVkdTI4ODQ0LW15LnNoYXJlcG9pbnQuY29tQDYxMzVhODQ0LTg1M2ItNGI4Yy05MDIwLWFlN2Y3Y2NmNmMyMiIsImlzcyI6IjAwMDAwMDAzLTAwMDAtMGZmMS1jZTAwLTAwMDAwMDAwMDAwMCIsIm5iZiI6IjE2MjU3MzQ4MDAiLCJleHAiOiIxNjI1NzU2NDAwIiwiZW5kcG9pbnR1cmwiOiJtSEdFVlR1Z2hoZm9IdmsvazBJWmxiWDZzSUdFdVVaNjR1MVBYZ2haVlFnPSIsImVuZHBvaW50dXJsTGVuZ3RoIjoiMTMxIiwiaXNsb29wYmFjayI6IlRydWUiLCJ2ZXIiOiJoYXNoZWRwcm9vZnRva2VuIiwic2l0ZWlkIjoiTkRSak1ETm1PV0V0TnpGaE15MDBaR1kwTFRnNE1HTXROR1JsTldReE5qUm1PRFV6Iiwic2lnbmluX3N0YXRlIjoiW1wia21zaVwiXSIsIm5hbWVpZCI6IjAjLmZ8bWVtYmVyc2hpcHxtMDA0OTI0N0Btb3JlaGVhZHN0YXRlLmVkdSIsIm5paSI6Im1pY3Jvc29mdC5zaGFyZXBvaW50IiwiaXN1c2VyIjoidHJ1ZSIsImNhY2hla2V5IjoiMGguZnxtZW1iZXJzaGlwfDEwMDMyMDAwZmZlMTQ1NTJAbGl2ZS5jb20iLCJ0dCI6IjAiLCJ1c2VQZXJzaXN0ZW50Q29va2llIjoiMyJ9.c2JSbGVLd2NBeXRDbE5ZRGFNaW40S1cvVFNkYnFHNmw1RGtyZThhY2ZOUT0&amp;encodeFailures=1&amp;width=1920&amp;height=844&amp;srcWidth=&amp;srcHeight=">
            <a:extLst>
              <a:ext uri="{FF2B5EF4-FFF2-40B4-BE49-F238E27FC236}">
                <a16:creationId xmlns:a16="http://schemas.microsoft.com/office/drawing/2014/main" id="{96BB10C8-F7F8-44FB-8C56-9AF264D6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01" y="368952"/>
            <a:ext cx="2834936" cy="5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70EFE-116E-4263-BE6D-AC8960F50813}"/>
              </a:ext>
            </a:extLst>
          </p:cNvPr>
          <p:cNvSpPr txBox="1"/>
          <p:nvPr/>
        </p:nvSpPr>
        <p:spPr>
          <a:xfrm>
            <a:off x="9485745" y="2244436"/>
            <a:ext cx="25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Upgrades Needed: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HVAC </a:t>
            </a:r>
            <a:r>
              <a:rPr lang="en-US" dirty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Piping/Plumbing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Elevator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Roof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Interior Signage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18780-3475-4528-849B-BEF86A44521B}"/>
              </a:ext>
            </a:extLst>
          </p:cNvPr>
          <p:cNvSpPr txBox="1"/>
          <p:nvPr/>
        </p:nvSpPr>
        <p:spPr>
          <a:xfrm>
            <a:off x="526470" y="6126800"/>
            <a:ext cx="659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 Fund Request- $40,867,000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B3CAD-BEB5-48CA-95F1-BC39F168D444}"/>
              </a:ext>
            </a:extLst>
          </p:cNvPr>
          <p:cNvSpPr txBox="1"/>
          <p:nvPr/>
        </p:nvSpPr>
        <p:spPr>
          <a:xfrm>
            <a:off x="438725" y="760602"/>
            <a:ext cx="659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#2 Project Request</a:t>
            </a:r>
          </a:p>
          <a:p>
            <a:r>
              <a:rPr lang="en-US" sz="3200" dirty="0">
                <a:latin typeface="+mj-lt"/>
              </a:rPr>
              <a:t>Renovate - Bert T. Combs Building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4BFB6-DC2C-4F6F-85B4-E5E88B6F4812}"/>
              </a:ext>
            </a:extLst>
          </p:cNvPr>
          <p:cNvSpPr txBox="1"/>
          <p:nvPr/>
        </p:nvSpPr>
        <p:spPr>
          <a:xfrm>
            <a:off x="3232727" y="1951850"/>
            <a:ext cx="372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87,480 sq. ft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03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33F0-FF10-FAB4-EAA4-851C0D59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#3 Project Request</a:t>
            </a:r>
            <a:br>
              <a:rPr lang="en-US" sz="3200" dirty="0"/>
            </a:br>
            <a:r>
              <a:rPr lang="en-US" sz="3200" dirty="0"/>
              <a:t>Construct New Business Classroom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6EAA-761A-6DA3-91F2-D2754C97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this project is funded, the #2 request – Renovate Bert T. Combs will be eliminated</a:t>
            </a:r>
          </a:p>
          <a:p>
            <a:r>
              <a:rPr lang="en-US" dirty="0"/>
              <a:t>Construct new 65,000 sq. ft energy efficient classroom facility</a:t>
            </a:r>
          </a:p>
          <a:p>
            <a:r>
              <a:rPr lang="en-US" dirty="0"/>
              <a:t>Will include state of the art business instructional technologies</a:t>
            </a:r>
          </a:p>
          <a:p>
            <a:r>
              <a:rPr lang="en-US" dirty="0"/>
              <a:t>Will serve the academic business program </a:t>
            </a:r>
          </a:p>
          <a:p>
            <a:r>
              <a:rPr lang="en-US" dirty="0"/>
              <a:t>To be constructed on property currently owned by </a:t>
            </a:r>
            <a:r>
              <a:rPr lang="en-US" dirty="0" err="1"/>
              <a:t>MoSU</a:t>
            </a:r>
            <a:r>
              <a:rPr lang="en-US" dirty="0"/>
              <a:t> </a:t>
            </a:r>
          </a:p>
          <a:p>
            <a:r>
              <a:rPr lang="en-US" dirty="0"/>
              <a:t>To be served by existing utility infrastructure</a:t>
            </a:r>
          </a:p>
          <a:p>
            <a:r>
              <a:rPr lang="en-US" dirty="0"/>
              <a:t>Combs Building will be taken off-line once completed</a:t>
            </a:r>
          </a:p>
          <a:p>
            <a:r>
              <a:rPr lang="en-US" dirty="0"/>
              <a:t>General Fund Request- $49,500,000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8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northcentralus1-mediap.svc.ms/transform/thumbnail?provider=spo&amp;inputFormat=png&amp;cs=fFNQTw&amp;docid=https%3A%2F%2Fmoreheadstateedu28844-my.sharepoint.com%3A443%2F_api%2Fv2.0%2Fdrives%2Fb!mj_ARKNx9E2IDE3l0WT4U49hJcl3BhRFi7fdm2jwbhUartqHBCASQY8i7e09RTnd%2Fitems%2F01E7X34I6XVNZ3IOU5GJB3NLZW2ZL7VNPG%3Fversion%3DPublished&amp;access_token=eyJ0eXAiOiJKV1QiLCJhbGciOiJub25lIn0.eyJhdWQiOiIwMDAwMDAwMy0wMDAwLTBmZjEtY2UwMC0wMDAwMDAwMDAwMDAvbW9yZWhlYWRzdGF0ZWVkdTI4ODQ0LW15LnNoYXJlcG9pbnQuY29tQDYxMzVhODQ0LTg1M2ItNGI4Yy05MDIwLWFlN2Y3Y2NmNmMyMiIsImlzcyI6IjAwMDAwMDAzLTAwMDAtMGZmMS1jZTAwLTAwMDAwMDAwMDAwMCIsIm5iZiI6IjE2MjU3MzQ4MDAiLCJleHAiOiIxNjI1NzU2NDAwIiwiZW5kcG9pbnR1cmwiOiJtSEdFVlR1Z2hoZm9IdmsvazBJWmxiWDZzSUdFdVVaNjR1MVBYZ2haVlFnPSIsImVuZHBvaW50dXJsTGVuZ3RoIjoiMTMxIiwiaXNsb29wYmFjayI6IlRydWUiLCJ2ZXIiOiJoYXNoZWRwcm9vZnRva2VuIiwic2l0ZWlkIjoiTkRSak1ETm1PV0V0TnpGaE15MDBaR1kwTFRnNE1HTXROR1JsTldReE5qUm1PRFV6Iiwic2lnbmluX3N0YXRlIjoiW1wia21zaVwiXSIsIm5hbWVpZCI6IjAjLmZ8bWVtYmVyc2hpcHxtMDA0OTI0N0Btb3JlaGVhZHN0YXRlLmVkdSIsIm5paSI6Im1pY3Jvc29mdC5zaGFyZXBvaW50IiwiaXN1c2VyIjoidHJ1ZSIsImNhY2hla2V5IjoiMGguZnxtZW1iZXJzaGlwfDEwMDMyMDAwZmZlMTQ1NTJAbGl2ZS5jb20iLCJ0dCI6IjAiLCJ1c2VQZXJzaXN0ZW50Q29va2llIjoiMyJ9.c2JSbGVLd2NBeXRDbE5ZRGFNaW40S1cvVFNkYnFHNmw1RGtyZThhY2ZOUT0&amp;encodeFailures=1&amp;width=1920&amp;height=844&amp;srcWidth=&amp;srcHeight=">
            <a:extLst>
              <a:ext uri="{FF2B5EF4-FFF2-40B4-BE49-F238E27FC236}">
                <a16:creationId xmlns:a16="http://schemas.microsoft.com/office/drawing/2014/main" id="{947C5D52-5628-4B3E-A277-B7B709BF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01" y="368952"/>
            <a:ext cx="2834936" cy="5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4C941-C3FB-4E87-BF30-ED95BBEE7F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88433" y="1486197"/>
            <a:ext cx="4246659" cy="4650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A5333-DBBC-46B5-BBE9-03C9E038EE09}"/>
              </a:ext>
            </a:extLst>
          </p:cNvPr>
          <p:cNvSpPr txBox="1"/>
          <p:nvPr/>
        </p:nvSpPr>
        <p:spPr>
          <a:xfrm>
            <a:off x="6096001" y="1237673"/>
            <a:ext cx="5126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 circuit &amp; switchgear feeds the residence halls.  There have been multiple power outages related to this electrical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D1AB0-BE3F-4BF4-9059-6E28AE4748E3}"/>
              </a:ext>
            </a:extLst>
          </p:cNvPr>
          <p:cNvSpPr txBox="1"/>
          <p:nvPr/>
        </p:nvSpPr>
        <p:spPr>
          <a:xfrm>
            <a:off x="481338" y="6047555"/>
            <a:ext cx="659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 Fund - $6,000,000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91675-A6DC-4459-9900-AD05CA07038B}"/>
              </a:ext>
            </a:extLst>
          </p:cNvPr>
          <p:cNvSpPr txBox="1"/>
          <p:nvPr/>
        </p:nvSpPr>
        <p:spPr>
          <a:xfrm>
            <a:off x="415837" y="368952"/>
            <a:ext cx="659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 Project Request </a:t>
            </a:r>
          </a:p>
          <a:p>
            <a:r>
              <a:rPr lang="en-US" sz="3200" dirty="0">
                <a:latin typeface="+mj-lt"/>
              </a:rPr>
              <a:t>Replace Electrical Switchgear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91506" y="2455174"/>
            <a:ext cx="3384190" cy="4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8CA80-CB41-5C40-B160-0A65B7AE8CB6}"/>
              </a:ext>
            </a:extLst>
          </p:cNvPr>
          <p:cNvSpPr txBox="1"/>
          <p:nvPr/>
        </p:nvSpPr>
        <p:spPr>
          <a:xfrm>
            <a:off x="1638019" y="3862110"/>
            <a:ext cx="908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D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5926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5771A-A837-42FA-AA73-46F9FCEDE2E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5" t="6295" r="385" b="19849"/>
          <a:stretch/>
        </p:blipFill>
        <p:spPr bwMode="auto">
          <a:xfrm>
            <a:off x="217234" y="1704382"/>
            <a:ext cx="10298366" cy="4564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AA4D2F-1F99-47D0-BA05-C067B9CE7652}"/>
              </a:ext>
            </a:extLst>
          </p:cNvPr>
          <p:cNvSpPr txBox="1">
            <a:spLocks/>
          </p:cNvSpPr>
          <p:nvPr/>
        </p:nvSpPr>
        <p:spPr>
          <a:xfrm>
            <a:off x="0" y="5599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8CBA5-6B4B-463E-B3FB-918D626FD8D7}"/>
              </a:ext>
            </a:extLst>
          </p:cNvPr>
          <p:cNvSpPr txBox="1">
            <a:spLocks/>
          </p:cNvSpPr>
          <p:nvPr/>
        </p:nvSpPr>
        <p:spPr>
          <a:xfrm>
            <a:off x="903303" y="1883171"/>
            <a:ext cx="10515600" cy="1807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Goal –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Reduce building footprint &amp; operational costs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Enhance existing campus facilities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Better utilize existing facilities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Replace outdated classroom facilities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A228E9-F371-48F3-B057-BEA6E8992F5D}"/>
              </a:ext>
            </a:extLst>
          </p:cNvPr>
          <p:cNvSpPr txBox="1">
            <a:spLocks/>
          </p:cNvSpPr>
          <p:nvPr/>
        </p:nvSpPr>
        <p:spPr>
          <a:xfrm>
            <a:off x="522168" y="3802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Overview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Campus Master Plan – Updated 2019</a:t>
            </a:r>
          </a:p>
        </p:txBody>
      </p:sp>
      <p:pic>
        <p:nvPicPr>
          <p:cNvPr id="6" name="Picture 2" descr="https://northcentralus1-mediap.svc.ms/transform/thumbnail?provider=spo&amp;inputFormat=png&amp;cs=fFNQTw&amp;docid=https%3A%2F%2Fmoreheadstateedu28844-my.sharepoint.com%3A443%2F_api%2Fv2.0%2Fdrives%2Fb!mj_ARKNx9E2IDE3l0WT4U49hJcl3BhRFi7fdm2jwbhUartqHBCASQY8i7e09RTnd%2Fitems%2F01E7X34I6XVNZ3IOU5GJB3NLZW2ZL7VNPG%3Fversion%3DPublished&amp;access_token=eyJ0eXAiOiJKV1QiLCJhbGciOiJub25lIn0.eyJhdWQiOiIwMDAwMDAwMy0wMDAwLTBmZjEtY2UwMC0wMDAwMDAwMDAwMDAvbW9yZWhlYWRzdGF0ZWVkdTI4ODQ0LW15LnNoYXJlcG9pbnQuY29tQDYxMzVhODQ0LTg1M2ItNGI4Yy05MDIwLWFlN2Y3Y2NmNmMyMiIsImlzcyI6IjAwMDAwMDAzLTAwMDAtMGZmMS1jZTAwLTAwMDAwMDAwMDAwMCIsIm5iZiI6IjE2MjU3MzQ4MDAiLCJleHAiOiIxNjI1NzU2NDAwIiwiZW5kcG9pbnR1cmwiOiJtSEdFVlR1Z2hoZm9IdmsvazBJWmxiWDZzSUdFdVVaNjR1MVBYZ2haVlFnPSIsImVuZHBvaW50dXJsTGVuZ3RoIjoiMTMxIiwiaXNsb29wYmFjayI6IlRydWUiLCJ2ZXIiOiJoYXNoZWRwcm9vZnRva2VuIiwic2l0ZWlkIjoiTkRSak1ETm1PV0V0TnpGaE15MDBaR1kwTFRnNE1HTXROR1JsTldReE5qUm1PRFV6Iiwic2lnbmluX3N0YXRlIjoiW1wia21zaVwiXSIsIm5hbWVpZCI6IjAjLmZ8bWVtYmVyc2hpcHxtMDA0OTI0N0Btb3JlaGVhZHN0YXRlLmVkdSIsIm5paSI6Im1pY3Jvc29mdC5zaGFyZXBvaW50IiwiaXN1c2VyIjoidHJ1ZSIsImNhY2hla2V5IjoiMGguZnxtZW1iZXJzaGlwfDEwMDMyMDAwZmZlMTQ1NTJAbGl2ZS5jb20iLCJ0dCI6IjAiLCJ1c2VQZXJzaXN0ZW50Q29va2llIjoiMyJ9.c2JSbGVLd2NBeXRDbE5ZRGFNaW40S1cvVFNkYnFHNmw1RGtyZThhY2ZOUT0&amp;encodeFailures=1&amp;width=1920&amp;height=844&amp;srcWidth=&amp;srcHeight=">
            <a:extLst>
              <a:ext uri="{FF2B5EF4-FFF2-40B4-BE49-F238E27FC236}">
                <a16:creationId xmlns:a16="http://schemas.microsoft.com/office/drawing/2014/main" id="{DB7174C5-4B5C-4F71-9AE1-D5B83476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87" y="359967"/>
            <a:ext cx="2834936" cy="5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7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1917-5FB4-F245-99C2-2761350D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546101"/>
            <a:ext cx="10515600" cy="1325563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Overview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Campus Master Plan – Updated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696F0-124D-49E1-A50E-F7FCCE255E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6295" r="385" b="19849"/>
          <a:stretch/>
        </p:blipFill>
        <p:spPr bwMode="auto">
          <a:xfrm>
            <a:off x="242209" y="1869383"/>
            <a:ext cx="10588548" cy="422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3557CA-D61C-418E-A5A1-BBED2EB3E939}"/>
              </a:ext>
            </a:extLst>
          </p:cNvPr>
          <p:cNvSpPr/>
          <p:nvPr/>
        </p:nvSpPr>
        <p:spPr>
          <a:xfrm>
            <a:off x="802689" y="1982248"/>
            <a:ext cx="101992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</a:rPr>
              <a:t>Since 2017 -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Razed/Disposed 13 buildings = 140,000 sq. ft.+</a:t>
            </a:r>
          </a:p>
          <a:p>
            <a:pPr lvl="1"/>
            <a:r>
              <a:rPr lang="en-US" sz="3600" i="1" dirty="0">
                <a:solidFill>
                  <a:schemeClr val="bg2">
                    <a:lumMod val="10000"/>
                  </a:schemeClr>
                </a:solidFill>
              </a:rPr>
              <a:t>	Reduced Operational Cost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Disposed of 150 acres </a:t>
            </a:r>
          </a:p>
          <a:p>
            <a:pPr lvl="1"/>
            <a:r>
              <a:rPr lang="en-US" sz="3600" i="1" dirty="0">
                <a:solidFill>
                  <a:schemeClr val="bg2">
                    <a:lumMod val="10000"/>
                  </a:schemeClr>
                </a:solidFill>
              </a:rPr>
              <a:t>	Sales Used to Reduce Debt</a:t>
            </a:r>
          </a:p>
        </p:txBody>
      </p:sp>
      <p:pic>
        <p:nvPicPr>
          <p:cNvPr id="6" name="Picture 2" descr="https://northcentralus1-mediap.svc.ms/transform/thumbnail?provider=spo&amp;inputFormat=png&amp;cs=fFNQTw&amp;docid=https%3A%2F%2Fmoreheadstateedu28844-my.sharepoint.com%3A443%2F_api%2Fv2.0%2Fdrives%2Fb!mj_ARKNx9E2IDE3l0WT4U49hJcl3BhRFi7fdm2jwbhUartqHBCASQY8i7e09RTnd%2Fitems%2F01E7X34I6XVNZ3IOU5GJB3NLZW2ZL7VNPG%3Fversion%3DPublished&amp;access_token=eyJ0eXAiOiJKV1QiLCJhbGciOiJub25lIn0.eyJhdWQiOiIwMDAwMDAwMy0wMDAwLTBmZjEtY2UwMC0wMDAwMDAwMDAwMDAvbW9yZWhlYWRzdGF0ZWVkdTI4ODQ0LW15LnNoYXJlcG9pbnQuY29tQDYxMzVhODQ0LTg1M2ItNGI4Yy05MDIwLWFlN2Y3Y2NmNmMyMiIsImlzcyI6IjAwMDAwMDAzLTAwMDAtMGZmMS1jZTAwLTAwMDAwMDAwMDAwMCIsIm5iZiI6IjE2MjU3MzQ4MDAiLCJleHAiOiIxNjI1NzU2NDAwIiwiZW5kcG9pbnR1cmwiOiJtSEdFVlR1Z2hoZm9IdmsvazBJWmxiWDZzSUdFdVVaNjR1MVBYZ2haVlFnPSIsImVuZHBvaW50dXJsTGVuZ3RoIjoiMTMxIiwiaXNsb29wYmFjayI6IlRydWUiLCJ2ZXIiOiJoYXNoZWRwcm9vZnRva2VuIiwic2l0ZWlkIjoiTkRSak1ETm1PV0V0TnpGaE15MDBaR1kwTFRnNE1HTXROR1JsTldReE5qUm1PRFV6Iiwic2lnbmluX3N0YXRlIjoiW1wia21zaVwiXSIsIm5hbWVpZCI6IjAjLmZ8bWVtYmVyc2hpcHxtMDA0OTI0N0Btb3JlaGVhZHN0YXRlLmVkdSIsIm5paSI6Im1pY3Jvc29mdC5zaGFyZXBvaW50IiwiaXN1c2VyIjoidHJ1ZSIsImNhY2hla2V5IjoiMGguZnxtZW1iZXJzaGlwfDEwMDMyMDAwZmZlMTQ1NTJAbGl2ZS5jb20iLCJ0dCI6IjAiLCJ1c2VQZXJzaXN0ZW50Q29va2llIjoiMyJ9.c2JSbGVLd2NBeXRDbE5ZRGFNaW40S1cvVFNkYnFHNmw1RGtyZThhY2ZOUT0&amp;encodeFailures=1&amp;width=1920&amp;height=844&amp;srcWidth=&amp;srcHeight=">
            <a:extLst>
              <a:ext uri="{FF2B5EF4-FFF2-40B4-BE49-F238E27FC236}">
                <a16:creationId xmlns:a16="http://schemas.microsoft.com/office/drawing/2014/main" id="{00F758AB-8850-44D7-A3D0-F251F1B4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87" y="359967"/>
            <a:ext cx="2834936" cy="5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5D6AD-4B54-4972-859F-DD22E67E3C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6295" r="385" b="19849"/>
          <a:stretch/>
        </p:blipFill>
        <p:spPr bwMode="auto">
          <a:xfrm>
            <a:off x="363985" y="1484294"/>
            <a:ext cx="10156054" cy="472489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FE53B5-4D27-4B94-B30D-0B2CF4922786}"/>
              </a:ext>
            </a:extLst>
          </p:cNvPr>
          <p:cNvSpPr txBox="1">
            <a:spLocks/>
          </p:cNvSpPr>
          <p:nvPr/>
        </p:nvSpPr>
        <p:spPr>
          <a:xfrm>
            <a:off x="747204" y="461019"/>
            <a:ext cx="10515600" cy="10521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Overview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Campus Master Plan – Updated 2019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669FA6-F735-4400-B5F4-EA6095A93A7D}"/>
              </a:ext>
            </a:extLst>
          </p:cNvPr>
          <p:cNvSpPr txBox="1">
            <a:spLocks/>
          </p:cNvSpPr>
          <p:nvPr/>
        </p:nvSpPr>
        <p:spPr>
          <a:xfrm>
            <a:off x="947691" y="1532686"/>
            <a:ext cx="10515600" cy="1807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Future -  </a:t>
            </a:r>
          </a:p>
          <a:p>
            <a:endParaRPr lang="en-US" sz="36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30 General Fund Project Requests are for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   the preservation of existing facilities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 General Fund Project Requests are new construction to replace older facilities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northcentralus1-mediap.svc.ms/transform/thumbnail?provider=spo&amp;inputFormat=png&amp;cs=fFNQTw&amp;docid=https%3A%2F%2Fmoreheadstateedu28844-my.sharepoint.com%3A443%2F_api%2Fv2.0%2Fdrives%2Fb!mj_ARKNx9E2IDE3l0WT4U49hJcl3BhRFi7fdm2jwbhUartqHBCASQY8i7e09RTnd%2Fitems%2F01E7X34I6XVNZ3IOU5GJB3NLZW2ZL7VNPG%3Fversion%3DPublished&amp;access_token=eyJ0eXAiOiJKV1QiLCJhbGciOiJub25lIn0.eyJhdWQiOiIwMDAwMDAwMy0wMDAwLTBmZjEtY2UwMC0wMDAwMDAwMDAwMDAvbW9yZWhlYWRzdGF0ZWVkdTI4ODQ0LW15LnNoYXJlcG9pbnQuY29tQDYxMzVhODQ0LTg1M2ItNGI4Yy05MDIwLWFlN2Y3Y2NmNmMyMiIsImlzcyI6IjAwMDAwMDAzLTAwMDAtMGZmMS1jZTAwLTAwMDAwMDAwMDAwMCIsIm5iZiI6IjE2MjU3MzQ4MDAiLCJleHAiOiIxNjI1NzU2NDAwIiwiZW5kcG9pbnR1cmwiOiJtSEdFVlR1Z2hoZm9IdmsvazBJWmxiWDZzSUdFdVVaNjR1MVBYZ2haVlFnPSIsImVuZHBvaW50dXJsTGVuZ3RoIjoiMTMxIiwiaXNsb29wYmFjayI6IlRydWUiLCJ2ZXIiOiJoYXNoZWRwcm9vZnRva2VuIiwic2l0ZWlkIjoiTkRSak1ETm1PV0V0TnpGaE15MDBaR1kwTFRnNE1HTXROR1JsTldReE5qUm1PRFV6Iiwic2lnbmluX3N0YXRlIjoiW1wia21zaVwiXSIsIm5hbWVpZCI6IjAjLmZ8bWVtYmVyc2hpcHxtMDA0OTI0N0Btb3JlaGVhZHN0YXRlLmVkdSIsIm5paSI6Im1pY3Jvc29mdC5zaGFyZXBvaW50IiwiaXN1c2VyIjoidHJ1ZSIsImNhY2hla2V5IjoiMGguZnxtZW1iZXJzaGlwfDEwMDMyMDAwZmZlMTQ1NTJAbGl2ZS5jb20iLCJ0dCI6IjAiLCJ1c2VQZXJzaXN0ZW50Q29va2llIjoiMyJ9.c2JSbGVLd2NBeXRDbE5ZRGFNaW40S1cvVFNkYnFHNmw1RGtyZThhY2ZOUT0&amp;encodeFailures=1&amp;width=1920&amp;height=844&amp;srcWidth=&amp;srcHeight=">
            <a:extLst>
              <a:ext uri="{FF2B5EF4-FFF2-40B4-BE49-F238E27FC236}">
                <a16:creationId xmlns:a16="http://schemas.microsoft.com/office/drawing/2014/main" id="{9ED955F4-A4F4-4A87-9396-7F82392C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87" y="359967"/>
            <a:ext cx="2834936" cy="5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D45D-2699-6E81-2FE4-458EEC58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#1 Project Request</a:t>
            </a:r>
            <a:br>
              <a:rPr lang="en-US" sz="3200" dirty="0"/>
            </a:br>
            <a:r>
              <a:rPr lang="en-US" sz="3200" dirty="0"/>
              <a:t>Construct New Multi-disciplinary Classroom Building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E998-F454-3948-FF31-EA08D05E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new 120,000 sq. ft energy efficient classroom facility</a:t>
            </a:r>
          </a:p>
          <a:p>
            <a:r>
              <a:rPr lang="en-US" dirty="0"/>
              <a:t>Will include state of the art instructional technologies</a:t>
            </a:r>
          </a:p>
          <a:p>
            <a:r>
              <a:rPr lang="en-US" dirty="0"/>
              <a:t>Will serve all academic areas on campus except science &amp; engineering</a:t>
            </a:r>
          </a:p>
          <a:p>
            <a:r>
              <a:rPr lang="en-US" dirty="0"/>
              <a:t>To be constructed on property currently owned by </a:t>
            </a:r>
            <a:r>
              <a:rPr lang="en-US" dirty="0" err="1"/>
              <a:t>MoSU</a:t>
            </a:r>
            <a:r>
              <a:rPr lang="en-US" dirty="0"/>
              <a:t> </a:t>
            </a:r>
          </a:p>
          <a:p>
            <a:r>
              <a:rPr lang="en-US" dirty="0"/>
              <a:t>To be served by existing utility infrastructure</a:t>
            </a:r>
          </a:p>
          <a:p>
            <a:r>
              <a:rPr lang="en-US" dirty="0"/>
              <a:t>Multiple existing buildings will be taken off-line once completed</a:t>
            </a:r>
          </a:p>
          <a:p>
            <a:r>
              <a:rPr lang="en-US" dirty="0"/>
              <a:t>General Fund Request- $90,000,000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6FA-4C95-F624-CFDE-2DB37B8A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#1 Project Request</a:t>
            </a:r>
            <a:br>
              <a:rPr lang="en-US" sz="3200" dirty="0"/>
            </a:br>
            <a:r>
              <a:rPr lang="en-US" sz="3200" dirty="0"/>
              <a:t>Construct New Multi-disciplinary Classroom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CA03-FFDE-5B1D-47C3-755148D6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/>
              <a:t>MoSU</a:t>
            </a:r>
            <a:r>
              <a:rPr lang="en-US" dirty="0"/>
              <a:t> Classroom Facilities – Old &amp; Outdated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1920-1930		2 buildings		  87,130 sq. 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1930-1940		1 building		101,343 sq. 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1950-1960		1 building		  63,375 sq. 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1960-1970		4 buildings		288,844 sq. 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1970-1980		1 building		  97,981 sq. 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2000-2010		1 building		  48,452 sq. ft.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Note: does not include Lappin Science Building (1937) or Camden – Carroll Library (1930)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2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6FA-4C95-F624-CFDE-2DB37B8A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#1 Project Request</a:t>
            </a:r>
            <a:br>
              <a:rPr lang="en-US" sz="3200" dirty="0"/>
            </a:br>
            <a:r>
              <a:rPr lang="en-US" sz="3200" dirty="0"/>
              <a:t>Construct New Multi-disciplinary Classroom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CA03-FFDE-5B1D-47C3-755148D6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/>
              <a:t>MoSU</a:t>
            </a:r>
            <a:r>
              <a:rPr lang="en-US" dirty="0"/>
              <a:t> Classroom Facilities – Old &amp; Outdated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Average age of classroom facilities		65 years 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Oldest classroom facility (Rader Hall)		98 years 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Newest classroom facility (Space Science)	15 years 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Accessibility challenges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Technology challenges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 Mechanical/Electrical/Plumbing system challenges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Note: does not include Lappin Science Building (1937) or Camden – Carroll Library (1930)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5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5203-6478-067C-21CF-6C4EF99B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err="1"/>
              <a:t>MoSU</a:t>
            </a:r>
            <a:r>
              <a:rPr lang="en-US" dirty="0"/>
              <a:t> Classroom  Facilities</a:t>
            </a:r>
          </a:p>
        </p:txBody>
      </p:sp>
      <p:pic>
        <p:nvPicPr>
          <p:cNvPr id="6" name="Content Placeholder 5" descr="A picture containing indoor, floor, flooring, wall&#10;&#10;Description automatically generated">
            <a:extLst>
              <a:ext uri="{FF2B5EF4-FFF2-40B4-BE49-F238E27FC236}">
                <a16:creationId xmlns:a16="http://schemas.microsoft.com/office/drawing/2014/main" id="{ED3B260F-DE1F-49BB-2A76-2C6FA37A52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Content Placeholder 7" descr="A picture containing indoor, furniture, floor, whiteboard&#10;&#10;Description automatically generated">
            <a:extLst>
              <a:ext uri="{FF2B5EF4-FFF2-40B4-BE49-F238E27FC236}">
                <a16:creationId xmlns:a16="http://schemas.microsoft.com/office/drawing/2014/main" id="{70BEB357-9EC6-6C0B-69B6-243D55A1D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432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4738-511E-ACAE-E27C-3784C5D4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err="1"/>
              <a:t>MoSU</a:t>
            </a:r>
            <a:r>
              <a:rPr lang="en-US" dirty="0"/>
              <a:t> Classroom Facilities</a:t>
            </a:r>
          </a:p>
        </p:txBody>
      </p:sp>
      <p:pic>
        <p:nvPicPr>
          <p:cNvPr id="8" name="Content Placeholder 7" descr="A picture containing indoor, furniture, chair, wall&#10;&#10;Description automatically generated">
            <a:extLst>
              <a:ext uri="{FF2B5EF4-FFF2-40B4-BE49-F238E27FC236}">
                <a16:creationId xmlns:a16="http://schemas.microsoft.com/office/drawing/2014/main" id="{423A3A0F-8BBE-AE14-016D-43EB042F46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0" name="Content Placeholder 9" descr="A picture containing wall, building, indoor, flooring&#10;&#10;Description automatically generated">
            <a:extLst>
              <a:ext uri="{FF2B5EF4-FFF2-40B4-BE49-F238E27FC236}">
                <a16:creationId xmlns:a16="http://schemas.microsoft.com/office/drawing/2014/main" id="{7B139C26-8B60-AFF0-0B67-F4EEEE60D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8534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EFFFE"/>
      </a:dk1>
      <a:lt1>
        <a:srgbClr val="FFFFFF"/>
      </a:lt1>
      <a:dk2>
        <a:srgbClr val="44546A"/>
      </a:dk2>
      <a:lt2>
        <a:srgbClr val="E7E6E6"/>
      </a:lt2>
      <a:accent1>
        <a:srgbClr val="0074C4"/>
      </a:accent1>
      <a:accent2>
        <a:srgbClr val="FFD500"/>
      </a:accent2>
      <a:accent3>
        <a:srgbClr val="A5A5A5"/>
      </a:accent3>
      <a:accent4>
        <a:srgbClr val="FFD300"/>
      </a:accent4>
      <a:accent5>
        <a:srgbClr val="0072BC"/>
      </a:accent5>
      <a:accent6>
        <a:srgbClr val="0072BC"/>
      </a:accent6>
      <a:hlink>
        <a:srgbClr val="0074C4"/>
      </a:hlink>
      <a:folHlink>
        <a:srgbClr val="4960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FEFFFE"/>
      </a:dk1>
      <a:lt1>
        <a:srgbClr val="FFFFFF"/>
      </a:lt1>
      <a:dk2>
        <a:srgbClr val="44546A"/>
      </a:dk2>
      <a:lt2>
        <a:srgbClr val="E7E6E6"/>
      </a:lt2>
      <a:accent1>
        <a:srgbClr val="0074C4"/>
      </a:accent1>
      <a:accent2>
        <a:srgbClr val="FFD500"/>
      </a:accent2>
      <a:accent3>
        <a:srgbClr val="A5A5A5"/>
      </a:accent3>
      <a:accent4>
        <a:srgbClr val="FFD300"/>
      </a:accent4>
      <a:accent5>
        <a:srgbClr val="0072BC"/>
      </a:accent5>
      <a:accent6>
        <a:srgbClr val="0072BC"/>
      </a:accent6>
      <a:hlink>
        <a:srgbClr val="0074C4"/>
      </a:hlink>
      <a:folHlink>
        <a:srgbClr val="4960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7316F9BBEA24E9F40CBC9FB2C27FE" ma:contentTypeVersion="12" ma:contentTypeDescription="Create a new document." ma:contentTypeScope="" ma:versionID="e2eeb48d2f11aadafa14f4b76ab678af">
  <xsd:schema xmlns:xsd="http://www.w3.org/2001/XMLSchema" xmlns:xs="http://www.w3.org/2001/XMLSchema" xmlns:p="http://schemas.microsoft.com/office/2006/metadata/properties" xmlns:ns3="d4290c2a-af2e-4aef-bfd6-40671d399ba1" xmlns:ns4="980c724e-8c68-4eb1-859d-09bfb4713a6f" targetNamespace="http://schemas.microsoft.com/office/2006/metadata/properties" ma:root="true" ma:fieldsID="e00d09f7b20606013b9eeda7b58714fa" ns3:_="" ns4:_="">
    <xsd:import namespace="d4290c2a-af2e-4aef-bfd6-40671d399ba1"/>
    <xsd:import namespace="980c724e-8c68-4eb1-859d-09bfb4713a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90c2a-af2e-4aef-bfd6-40671d399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24e-8c68-4eb1-859d-09bfb4713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36B7A-7B1B-4EC5-952B-3125C122F4AA}">
  <ds:schemaRefs>
    <ds:schemaRef ds:uri="d4290c2a-af2e-4aef-bfd6-40671d399ba1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80c724e-8c68-4eb1-859d-09bfb4713a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745E83-7E21-4689-896E-EBE4FF80C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290c2a-af2e-4aef-bfd6-40671d399ba1"/>
    <ds:schemaRef ds:uri="980c724e-8c68-4eb1-859d-09bfb4713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6DB4C-6B04-4CF5-AC45-4784AD9ED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553</Words>
  <Application>Microsoft Office PowerPoint</Application>
  <PresentationFormat>Widescreen</PresentationFormat>
  <Paragraphs>115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Overview Campus Master Plan – Updated 2019</vt:lpstr>
      <vt:lpstr>PowerPoint Presentation</vt:lpstr>
      <vt:lpstr>#1 Project Request Construct New Multi-disciplinary Classroom Building </vt:lpstr>
      <vt:lpstr>#1 Project Request Construct New Multi-disciplinary Classroom Building</vt:lpstr>
      <vt:lpstr>#1 Project Request Construct New Multi-disciplinary Classroom Building</vt:lpstr>
      <vt:lpstr>Existing MoSU Classroom  Facilities</vt:lpstr>
      <vt:lpstr>Existing MoSU Classroom Facilities</vt:lpstr>
      <vt:lpstr>Existing MoSU Classroom Facilities</vt:lpstr>
      <vt:lpstr>PowerPoint Presentation</vt:lpstr>
      <vt:lpstr>#3 Project Request Construct New Business Classroom Building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Carolyn Hobbs</dc:creator>
  <cp:lastModifiedBy>Kim Hunt Oatman</cp:lastModifiedBy>
  <cp:revision>34</cp:revision>
  <cp:lastPrinted>2023-06-21T18:28:06Z</cp:lastPrinted>
  <dcterms:created xsi:type="dcterms:W3CDTF">2021-07-07T16:24:15Z</dcterms:created>
  <dcterms:modified xsi:type="dcterms:W3CDTF">2023-06-26T20:21:05Z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0x010100CED7316F9BBEA24E9F40CBC9FB2C27FE</vt:lpwstr>
  </property>
</Properties>
</file>