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  <p:sldMasterId id="2147483692" r:id="rId5"/>
    <p:sldMasterId id="2147483667" r:id="rId6"/>
    <p:sldMasterId id="2147483713" r:id="rId7"/>
    <p:sldMasterId id="2147483706" r:id="rId8"/>
    <p:sldMasterId id="2147483685" r:id="rId9"/>
    <p:sldMasterId id="2147483674" r:id="rId10"/>
    <p:sldMasterId id="2147483742" r:id="rId11"/>
    <p:sldMasterId id="2147483681" r:id="rId12"/>
    <p:sldMasterId id="2147483751" r:id="rId13"/>
    <p:sldMasterId id="2147483753" r:id="rId14"/>
  </p:sldMasterIdLst>
  <p:notesMasterIdLst>
    <p:notesMasterId r:id="rId27"/>
  </p:notesMasterIdLst>
  <p:sldIdLst>
    <p:sldId id="273" r:id="rId15"/>
    <p:sldId id="258" r:id="rId16"/>
    <p:sldId id="622" r:id="rId17"/>
    <p:sldId id="621" r:id="rId18"/>
    <p:sldId id="620" r:id="rId19"/>
    <p:sldId id="623" r:id="rId20"/>
    <p:sldId id="256" r:id="rId21"/>
    <p:sldId id="624" r:id="rId22"/>
    <p:sldId id="625" r:id="rId23"/>
    <p:sldId id="619" r:id="rId24"/>
    <p:sldId id="626" r:id="rId25"/>
    <p:sldId id="299" r:id="rId26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2C"/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/>
    <p:restoredTop sz="96190"/>
  </p:normalViewPr>
  <p:slideViewPr>
    <p:cSldViewPr snapToGrid="0" showGuides="1">
      <p:cViewPr varScale="1">
        <p:scale>
          <a:sx n="36" d="100"/>
          <a:sy n="36" d="100"/>
        </p:scale>
        <p:origin x="1248" y="84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A4F06-1B76-B042-898D-2C9DE41859A1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183BD-4379-8B43-BE8E-EF8A1C26E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9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183BD-4379-8B43-BE8E-EF8A1C26E2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3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A0127C3-3714-B029-42A4-39EA07F108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8" y="4067396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3044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2225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76979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D44491-05A4-6EC7-46F3-B3FD1F860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891" y="2471353"/>
            <a:ext cx="10203025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9999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3116980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1552956-78EE-FFF6-8D09-5E5CA1BF70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1735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DAE834F-33F0-C596-2CE0-C3C4F2B1DB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EFC806-7762-2B62-C6F3-2995C31922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69982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11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8A8404C-AD30-D763-EAEF-8173A7D11D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75482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1695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227895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E44F76-FF2D-DED5-5E99-9011E70D22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67397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5039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9F64B3-DB6C-A497-5C00-5E02EC374D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6E290A1-1FA1-70D5-B21B-EDC98108F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2D69D0-7A26-0AF8-BBD9-9371AC8E5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50FB915-A210-35D2-5400-30529A5BB7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6AEFBF-3C76-F0D9-B2CF-D80B149CA1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0E8056-74EB-6486-7B49-1EB890F6F1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5F2285-3C2D-F0A4-EC28-9DE6E5A8C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6387C4C-168C-2853-BD45-E1676B94B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08A68-BD57-F40B-AE5E-1E07675E6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92" y="308591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30970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269" y="3385750"/>
            <a:ext cx="10076823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5573105-3235-3148-C026-BC9860E57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269" y="2397210"/>
            <a:ext cx="1007682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1053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018" y="1964267"/>
            <a:ext cx="10059144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8" y="3756454"/>
            <a:ext cx="10059144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ABB53B8-8343-1684-8A9C-B2E58C6D2D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50826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3578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55653EC-C847-CF29-7D35-3676C64E0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A3E980-8D48-7C3C-C52A-60281B214E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33117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1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D11AB56-3211-53B2-3937-EEE60A48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75482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154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339005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83817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FEB73F9-5BD5-2479-BB3D-277D5E66A1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44" y="2496064"/>
            <a:ext cx="1010327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0690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2028590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736351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E126945-BE2C-4413-E9EC-30E954A95C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5807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0A80599-6392-DCD5-8875-ABEE0FFDFA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2BC91DE-A5FF-DCF0-C680-F58CEF179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05247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8750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537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CA9E67-92C3-1E44-2487-35CB505C9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0161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065290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2111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AC228E-298B-B811-62AF-213B05CE2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10058402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78681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360C3-23AB-0DE4-DC90-EF3A26D1C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5636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CB0EA20-4B46-AAA8-90F9-DEA0E2BF4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27D6E07-82EF-216C-414F-42B088DA4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0158DC6F-905A-7C0F-DC17-EBF5C3AA1B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C8CC233-0F82-3CC8-78EE-45AE6AEC6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869F672-3273-7862-27FE-61648B4FE2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4A60264-5F70-3254-A171-F3743D70D7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69870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CAFFDCE-010D-CE9B-0D70-4D95AF358E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1469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E60B4FB-D96A-0CA3-8D78-98A51009A5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9" y="3006027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69382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061197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7DF0CA1-178F-3C79-4AA7-05E70AE345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DB8C1FF-EFDC-91DE-0E82-24EB5B790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22482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7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4C44AA7-84E4-5EC9-81E7-65D91E278D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02243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720734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947381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93" y="3385750"/>
            <a:ext cx="10126699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BE52225-12F9-614E-302B-DF02E3857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394" y="2412939"/>
            <a:ext cx="10136524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26041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972598B-4B19-094A-40CB-FB01220170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64914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240885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C0A556F-4F5E-5162-CACB-4D9A4E363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2FEC0D8-D048-FB3A-183B-6C2C400999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3082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858FC93-A68B-8053-CB13-0BE834CE7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516" y="2471353"/>
            <a:ext cx="10176576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F26012E-B5B3-BA4A-B195-3B585E4A0B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3832DD8-3213-4A49-BAD9-B0ABFEB221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1292EE4-59D7-3343-AA47-DB3E69D0D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33344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97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268BD2A-4CD8-2D62-19C4-FF756C54B5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117616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60952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17025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87811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50/50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DFE711C-F2F7-85DE-B7DC-03A1C4E4CE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3323114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50/50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644" y="1913467"/>
            <a:ext cx="10042518" cy="14722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44" y="3756454"/>
            <a:ext cx="10042518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0F2F65A-BB7F-AA35-AD25-A92EF94AAA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202042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BA27A2-429A-CFB0-E540-C4614FAF2A46}"/>
              </a:ext>
            </a:extLst>
          </p:cNvPr>
          <p:cNvCxnSpPr/>
          <p:nvPr userDrawn="1"/>
        </p:nvCxnSpPr>
        <p:spPr>
          <a:xfrm>
            <a:off x="6400800" y="0"/>
            <a:ext cx="0" cy="1371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9A83656-1CAC-6568-050A-FB77A52461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66139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9F2472E-ACDF-93CD-6782-86BB7940D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0D1AA81-CB85-623D-1B98-57A87A55D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00800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29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4CA9E67-92C3-1E44-2487-35CB505C9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6180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1938982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CE08EB-D033-5442-4DC8-BBB40137BA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237BC6B-8BF6-3DEF-4042-CE2A3BC96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17E4EA-2996-37BB-32EA-892CC925D4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E1D097F-3E06-591F-688A-76D0DC05C2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A9065E-0B95-7AB3-B6BA-6C22BEA3A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E781EDE-FEFF-DB80-94EF-18D9AAA2F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68DC30-F16F-0696-F254-749FD2571E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CFB581B-C521-E67F-69E9-B31F09F6C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61DDC3-BD48-172A-CC6B-C333BE6F7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515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3224407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AC228E-298B-B811-62AF-213B05CE2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10058402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69942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360C3-23AB-0DE4-DC90-EF3A26D1C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92485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46C1A9-D05D-106A-1743-0F97410F6E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500458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rete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7DF0CA1-178F-3C79-4AA7-05E70AE345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DB8C1FF-EFDC-91DE-0E82-24EB5B7903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51243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D567-04AF-D474-4C50-6D4569268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077199"/>
            <a:ext cx="24387175" cy="16427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0" b="1" i="0" baseline="0">
                <a:latin typeface="Franklin Gothic Demi Cond" panose="020B0603020102020204" pitchFamily="34" charset="0"/>
              </a:defRPr>
            </a:lvl1pPr>
          </a:lstStyle>
          <a:p>
            <a:pPr algn="ctr"/>
            <a:r>
              <a:rPr lang="en-US" sz="10000" b="1" i="0" dirty="0">
                <a:solidFill>
                  <a:schemeClr val="tx1"/>
                </a:solidFill>
                <a:latin typeface="Avenir Next Condensed" panose="020B0506020202020204" pitchFamily="34" charset="0"/>
              </a:rPr>
              <a:t>PRESENTATION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807E35-598C-E9D4-E8C1-9AB127422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869280"/>
            <a:ext cx="24387175" cy="6175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000" b="0" i="0" baseline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 descr="Lockup">
            <a:extLst>
              <a:ext uri="{FF2B5EF4-FFF2-40B4-BE49-F238E27FC236}">
                <a16:creationId xmlns:a16="http://schemas.microsoft.com/office/drawing/2014/main" id="{1E231437-840D-975B-AFC4-F706582EB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87" y="3035798"/>
            <a:ext cx="11582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4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76F13-22B8-5936-72D3-09A15608AAD3}"/>
              </a:ext>
            </a:extLst>
          </p:cNvPr>
          <p:cNvSpPr txBox="1"/>
          <p:nvPr userDrawn="1"/>
        </p:nvSpPr>
        <p:spPr>
          <a:xfrm>
            <a:off x="4510970" y="4360511"/>
            <a:ext cx="1536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i="0" baseline="0" dirty="0">
                <a:solidFill>
                  <a:schemeClr val="tx1"/>
                </a:solidFill>
                <a:latin typeface="Franklin Gothic Demi Cond" panose="020B06030201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20749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9480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142B5C9-7654-6659-97CF-F668FCCA44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44092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6AA795-3341-29B0-98B4-BFEF0942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8A8404C-AD30-D763-EAEF-8173A7D11D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6527" y="4075482"/>
            <a:ext cx="18214117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19245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2CD9E4-3B64-F8CD-6365-CE756CEAA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4B92FC0-CC8B-4883-C66F-972C8048C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4134584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- 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9F64B3-DB6C-A497-5C00-5E02EC374D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6E290A1-1FA1-70D5-B21B-EDC98108F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2D69D0-7A26-0AF8-BBD9-9371AC8E5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50FB915-A210-35D2-5400-30529A5BB7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6AEFBF-3C76-F0D9-B2CF-D80B149CA1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0E8056-74EB-6486-7B49-1EB890F6F1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75F2285-3C2D-F0A4-EC28-9DE6E5A8C4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6387C4C-168C-2853-BD45-E1676B94B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93394" y="3077955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2008A68-BD57-F40B-AE5E-1E07675E65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72192" y="3085914"/>
            <a:ext cx="6313224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59898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269" y="3385750"/>
            <a:ext cx="10076823" cy="9144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5573105-3235-3148-C026-BC9860E57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269" y="2397210"/>
            <a:ext cx="10076823" cy="88968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80377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50/5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D020EC2-7D6E-0B1B-E2B8-9D546E11E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018" y="1964267"/>
            <a:ext cx="10059144" cy="14214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7000" b="1" i="0">
                <a:solidFill>
                  <a:schemeClr val="accent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8" y="3756454"/>
            <a:ext cx="10059144" cy="877329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A8DB14-1943-081F-C9E9-3EAB82A260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02A3AAF-EAEC-BE1B-5366-39E5C5CF4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ABB53B8-8343-1684-8A9C-B2E58C6D2D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</p:spTree>
    <p:extLst>
      <p:ext uri="{BB962C8B-B14F-4D97-AF65-F5344CB8AC3E}">
        <p14:creationId xmlns:p14="http://schemas.microsoft.com/office/powerpoint/2010/main" val="4934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7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AC4E4F-E07B-38CC-0500-CA39F120C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72B7A8-6E5A-9A09-11A2-08006959E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2386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55653EC-C847-CF29-7D35-3676C64E0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A3E980-8D48-7C3C-C52A-60281B214E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rgbClr val="FFC72C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77870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CFC91-929D-219A-3746-D5F334F6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4A141-FA87-420E-BB25-E956FEE6AE37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209FB-EC16-3434-3B35-B07183A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D30A6-E055-71E4-FD2F-0383F7E6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C537E-BA46-4AA4-A85B-64F58BC11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8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20/8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6DD9428-1EEC-6392-AB1F-A4754705E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000" b="1" i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48AA-8DE3-092A-49E5-573F1FA4B6B2}"/>
              </a:ext>
            </a:extLst>
          </p:cNvPr>
          <p:cNvSpPr/>
          <p:nvPr userDrawn="1"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FA6DB-9219-FD22-226C-99D81B30CBB5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1F603-8FEE-D104-8940-46E6FD1E96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9202FE-0A4D-5B0A-8453-7AB1A4605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 i="0">
                <a:latin typeface="Franklin Gothic Demi Cond" panose="020B0603020102020204" pitchFamily="34" charset="0"/>
              </a:defRPr>
            </a:lvl1pPr>
          </a:lstStyle>
          <a:p>
            <a:pPr lvl="0"/>
            <a:fld id="{EF5E3133-2BF5-D940-84E2-09685CE938BF}" type="slidenum">
              <a:rPr lang="en-US" sz="1600" smtClean="0"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0F197DE-5DD7-4F2E-DE94-EFF1915D5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9EF4D8C-F869-8512-0E94-CB69DA7DE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</p:spPr>
        <p:txBody>
          <a:bodyPr lIns="274320" rIns="182880" anchor="ctr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CAN REPLACE WITH DESIRED IMAGE. DELETE ME WHEN DONE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452B74-609E-A556-2657-6F6F32C87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000" b="1" i="0" spc="100" baseline="0">
                <a:solidFill>
                  <a:schemeClr val="tx1"/>
                </a:solidFill>
                <a:latin typeface="Franklin Gothic Demi Cond" panose="020B06030201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6190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oncre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15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Relationship Id="rId14" Type="http://schemas.openxmlformats.org/officeDocument/2006/relationships/image" Target="../media/image1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0.sv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8.xml"/><Relationship Id="rId14" Type="http://schemas.openxmlformats.org/officeDocument/2006/relationships/image" Target="../media/image12.sv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1E628-3673-A759-93D3-3295C78DCF4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731" y="211525"/>
            <a:ext cx="3204586" cy="184708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5DB5E19-1437-7EB0-22A3-77964546A37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2" r:id="rId3"/>
    <p:sldLayoutId id="2147483720" r:id="rId4"/>
    <p:sldLayoutId id="2147483663" r:id="rId5"/>
    <p:sldLayoutId id="2147483725" r:id="rId6"/>
    <p:sldLayoutId id="2147483664" r:id="rId7"/>
    <p:sldLayoutId id="2147483665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5FD84-82DE-C5D2-19E8-9F778A55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8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1C60AB-1BDF-027D-E5B9-451E5B01DA2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52101-8858-82EA-EF71-6EB2A030E8F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AE391CF-85A0-CB47-A981-BAAEE62D452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42DF6-92F9-091C-0006-39EF71FE0B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1" y="211525"/>
            <a:ext cx="3204586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31" r:id="rId3"/>
    <p:sldLayoutId id="2147483695" r:id="rId4"/>
    <p:sldLayoutId id="2147483696" r:id="rId5"/>
    <p:sldLayoutId id="2147483732" r:id="rId6"/>
    <p:sldLayoutId id="2147483697" r:id="rId7"/>
    <p:sldLayoutId id="2147483698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1C60AB-1BDF-027D-E5B9-451E5B01DA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52101-8858-82EA-EF71-6EB2A030E8F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721" r:id="rId4"/>
    <p:sldLayoutId id="2147483671" r:id="rId5"/>
    <p:sldLayoutId id="2147483724" r:id="rId6"/>
    <p:sldLayoutId id="2147483672" r:id="rId7"/>
    <p:sldLayoutId id="2147483673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88B6D-DD3C-C539-5398-80A7561C79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1549D-E0F5-0598-2C69-189C0B1483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30" r:id="rId4"/>
    <p:sldLayoutId id="2147483717" r:id="rId5"/>
    <p:sldLayoutId id="2147483733" r:id="rId6"/>
    <p:sldLayoutId id="2147483718" r:id="rId7"/>
    <p:sldLayoutId id="2147483719" r:id="rId8"/>
    <p:sldLayoutId id="2147483763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CC3C10-A555-89D8-54B5-DE83F5C5F2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98FCD1-D7AC-0839-CB02-A1BF82725D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29" r:id="rId3"/>
    <p:sldLayoutId id="2147483709" r:id="rId4"/>
    <p:sldLayoutId id="2147483710" r:id="rId5"/>
    <p:sldLayoutId id="2147483711" r:id="rId6"/>
    <p:sldLayoutId id="2147483734" r:id="rId7"/>
    <p:sldLayoutId id="2147483712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88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bg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112FFC-B92D-DE0A-58E7-3D30AC8596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A09E0-7F5C-A861-46F8-CB7EBA5C1FC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892" y="188078"/>
            <a:ext cx="3200400" cy="18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728" r:id="rId4"/>
    <p:sldLayoutId id="2147483689" r:id="rId5"/>
    <p:sldLayoutId id="2147483690" r:id="rId6"/>
    <p:sldLayoutId id="2147483735" r:id="rId7"/>
    <p:sldLayoutId id="2147483691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17A669-7C31-8E29-5946-98C5F4BCC9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47A0EC-36EA-4A8A-0A0F-D0EE0E11F8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22" r:id="rId4"/>
    <p:sldLayoutId id="2147483678" r:id="rId5"/>
    <p:sldLayoutId id="2147483723" r:id="rId6"/>
    <p:sldLayoutId id="2147483679" r:id="rId7"/>
    <p:sldLayoutId id="2147483680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707B9E-725F-2CD0-9712-313A4167E9B7}"/>
              </a:ext>
            </a:extLst>
          </p:cNvPr>
          <p:cNvSpPr txBox="1"/>
          <p:nvPr userDrawn="1"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EAEA35-D722-0E46-A008-5500A21F931E}" type="slidenum">
              <a:rPr lang="en-US" sz="1600" b="1" i="0" smtClean="0">
                <a:solidFill>
                  <a:schemeClr val="tx1"/>
                </a:solidFill>
                <a:latin typeface="Franklin Gothic Demi Cond" panose="020B0603020102020204" pitchFamily="34" charset="0"/>
              </a:rPr>
              <a:pPr algn="r"/>
              <a:t>‹#›</a:t>
            </a:fld>
            <a:endParaRPr lang="en-US" sz="1600" b="1" i="0" dirty="0">
              <a:solidFill>
                <a:schemeClr val="tx1"/>
              </a:solidFill>
              <a:latin typeface="Franklin Gothic Demi Cond" panose="020B06030201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CC3C10-A555-89D8-54B5-DE83F5C5F2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739" y="12783802"/>
            <a:ext cx="4170993" cy="2218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1074972-E4C0-8046-1D58-BEA3FCC7FB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EBC59-A8D7-9F79-E10C-C4CF200BA9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06351" y="10548457"/>
            <a:ext cx="6974473" cy="23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9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C6972-C844-657B-CC1E-A3DB6BAB9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404338"/>
            <a:ext cx="24387175" cy="1642767"/>
          </a:xfrm>
        </p:spPr>
        <p:txBody>
          <a:bodyPr/>
          <a:lstStyle/>
          <a:p>
            <a:r>
              <a:rPr lang="en-US" dirty="0"/>
              <a:t>	Capital Planning Advisory Board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5470E-7B3C-C08E-F763-19208C82A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9403454"/>
            <a:ext cx="24387175" cy="617538"/>
          </a:xfrm>
        </p:spPr>
        <p:txBody>
          <a:bodyPr/>
          <a:lstStyle/>
          <a:p>
            <a:r>
              <a:rPr lang="en-US" sz="4800" dirty="0">
                <a:latin typeface="Franklin Gothic Demi" panose="020B0703020102020204" pitchFamily="34" charset="0"/>
              </a:rPr>
              <a:t>July 20, 2023</a:t>
            </a:r>
          </a:p>
        </p:txBody>
      </p:sp>
    </p:spTree>
    <p:extLst>
      <p:ext uri="{BB962C8B-B14F-4D97-AF65-F5344CB8AC3E}">
        <p14:creationId xmlns:p14="http://schemas.microsoft.com/office/powerpoint/2010/main" val="331589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63B027-D1A5-0B9F-DBE8-D8F7257926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229" y="3549422"/>
            <a:ext cx="5710335" cy="8490857"/>
          </a:xfrm>
        </p:spPr>
        <p:txBody>
          <a:bodyPr/>
          <a:lstStyle/>
          <a:p>
            <a:r>
              <a:rPr lang="en-US" sz="4400" b="0" dirty="0">
                <a:latin typeface="Franklin Gothic Demi" panose="020B0703020102020204" pitchFamily="34" charset="0"/>
              </a:rPr>
              <a:t>HERRMANN SCIENCE CENTER EXPANSION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87,000 square-foot addition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Addresses urgent need for STEM + H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Currently in architectural design phase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$79.9M project funding in place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34C36-4CD0-18C7-DB59-27AB16F4B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229" y="2276670"/>
            <a:ext cx="5710335" cy="970383"/>
          </a:xfrm>
        </p:spPr>
        <p:txBody>
          <a:bodyPr/>
          <a:lstStyle/>
          <a:p>
            <a:r>
              <a:rPr lang="en-US" sz="4800" dirty="0"/>
              <a:t>CAPITAL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07D00-3C19-9805-199C-F0AAB95AD8B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b="17305"/>
          <a:stretch/>
        </p:blipFill>
        <p:spPr bwMode="auto">
          <a:xfrm>
            <a:off x="10380919" y="7072719"/>
            <a:ext cx="10380919" cy="610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755DCF-30B7-72AC-BC2F-B831988AE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1" b="7725"/>
          <a:stretch/>
        </p:blipFill>
        <p:spPr bwMode="auto">
          <a:xfrm>
            <a:off x="10380920" y="496394"/>
            <a:ext cx="10380919" cy="6106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70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FD5E86B-419B-4749-ADEC-132095301412}"/>
              </a:ext>
            </a:extLst>
          </p:cNvPr>
          <p:cNvSpPr txBox="1">
            <a:spLocks/>
          </p:cNvSpPr>
          <p:nvPr/>
        </p:nvSpPr>
        <p:spPr>
          <a:xfrm>
            <a:off x="130630" y="2122840"/>
            <a:ext cx="6246742" cy="900279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Priorities for 2024-2026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BC2482-5215-46CC-A0AE-FE81F117A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630" y="3284376"/>
            <a:ext cx="6382137" cy="871933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400" b="0" dirty="0">
                <a:latin typeface="Franklin Gothic Demi" panose="020B0703020102020204" pitchFamily="34" charset="0"/>
              </a:rPr>
              <a:t>Many critical asset preservation needs remain, including the capital renewal and modernization of Steely Library to create an Academic Commons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Capital Renewal and Modernization of Steely Library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en-US" sz="4400" b="0" dirty="0">
                <a:latin typeface="Franklin Gothic Demi" panose="020B0703020102020204" pitchFamily="34" charset="0"/>
              </a:rPr>
              <a:t>NKU’s Asset Preservation Needs Exceed $300M</a:t>
            </a:r>
          </a:p>
        </p:txBody>
      </p:sp>
      <p:pic>
        <p:nvPicPr>
          <p:cNvPr id="13" name="Picture 12" descr="A picture containing floor, indoor, ceiling, fixture&#10;&#10;Description automatically generated">
            <a:extLst>
              <a:ext uri="{FF2B5EF4-FFF2-40B4-BE49-F238E27FC236}">
                <a16:creationId xmlns:a16="http://schemas.microsoft.com/office/drawing/2014/main" id="{21D936FC-AFB7-4451-87A9-27EF932B01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25" y="1870056"/>
            <a:ext cx="6081452" cy="498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bookcase, library, room, scene&#10;&#10;Description automatically generated">
            <a:extLst>
              <a:ext uri="{FF2B5EF4-FFF2-40B4-BE49-F238E27FC236}">
                <a16:creationId xmlns:a16="http://schemas.microsoft.com/office/drawing/2014/main" id="{B762E01E-1F4D-408B-8FB4-3E41BE605A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296" y="1870056"/>
            <a:ext cx="5863145" cy="498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furniture, indoor, chair, table&#10;&#10;Description automatically generated">
            <a:extLst>
              <a:ext uri="{FF2B5EF4-FFF2-40B4-BE49-F238E27FC236}">
                <a16:creationId xmlns:a16="http://schemas.microsoft.com/office/drawing/2014/main" id="{C0D451A4-8662-4D66-B4B2-3A35133F3E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25" y="7183374"/>
            <a:ext cx="6081452" cy="49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row of books on shelves&#10;&#10;Description automatically generated with low confidence">
            <a:extLst>
              <a:ext uri="{FF2B5EF4-FFF2-40B4-BE49-F238E27FC236}">
                <a16:creationId xmlns:a16="http://schemas.microsoft.com/office/drawing/2014/main" id="{07C771AC-59E7-4050-A228-F60B303E33C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1" y="7183376"/>
            <a:ext cx="5728580" cy="4953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16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65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52B6A67E-525A-428D-B45A-47F86B79B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045" y="2657962"/>
            <a:ext cx="4967417" cy="4507948"/>
          </a:xfrm>
        </p:spPr>
        <p:txBody>
          <a:bodyPr/>
          <a:lstStyle/>
          <a:p>
            <a:r>
              <a:rPr lang="en-US" sz="8000" dirty="0"/>
              <a:t>SUCCESS</a:t>
            </a:r>
          </a:p>
          <a:p>
            <a:r>
              <a:rPr lang="en-US" sz="8000" dirty="0"/>
              <a:t>BY</a:t>
            </a:r>
          </a:p>
          <a:p>
            <a:r>
              <a:rPr lang="en-US" sz="8000" dirty="0"/>
              <a:t>DESIGN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4E21F62-FFEF-48D0-84CC-F0627FA8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197" y="1168353"/>
            <a:ext cx="16635445" cy="11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BF25554-DAD4-4674-9CA6-1B4FF8DEEBB4}"/>
              </a:ext>
            </a:extLst>
          </p:cNvPr>
          <p:cNvSpPr txBox="1">
            <a:spLocks/>
          </p:cNvSpPr>
          <p:nvPr/>
        </p:nvSpPr>
        <p:spPr>
          <a:xfrm>
            <a:off x="716690" y="2496063"/>
            <a:ext cx="5404192" cy="1079361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REGIONAL LEADERS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B9F790E-4958-414D-BE72-25C82F751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6631" y="3575424"/>
            <a:ext cx="4967417" cy="8971006"/>
          </a:xfrm>
        </p:spPr>
        <p:txBody>
          <a:bodyPr/>
          <a:lstStyle/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77,000 Alumni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82 Percent Stay in our Region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1,900 Graduates May 2023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15,827 Students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46% of Students Arrive at NKU with some College Credit </a:t>
            </a:r>
          </a:p>
          <a:p>
            <a:pPr>
              <a:spcBef>
                <a:spcPts val="4000"/>
              </a:spcBef>
            </a:pPr>
            <a:endParaRPr lang="en-US" sz="5000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7840BBDD-E875-49F5-8CEA-A2E7D55122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552" y="0"/>
            <a:ext cx="2122251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F1F8CB2-EC83-41D4-B650-0633014E142C}"/>
              </a:ext>
            </a:extLst>
          </p:cNvPr>
          <p:cNvSpPr txBox="1">
            <a:spLocks/>
          </p:cNvSpPr>
          <p:nvPr/>
        </p:nvSpPr>
        <p:spPr>
          <a:xfrm>
            <a:off x="716690" y="2496064"/>
            <a:ext cx="4967417" cy="889686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HIGH RANKINGS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2C490D6-CAFD-413B-AF5E-8C3BD8E7C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6690" y="3385750"/>
            <a:ext cx="4967417" cy="8971006"/>
          </a:xfrm>
        </p:spPr>
        <p:txBody>
          <a:bodyPr/>
          <a:lstStyle/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Impact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Economic Mobility</a:t>
            </a:r>
          </a:p>
          <a:p>
            <a:pPr>
              <a:spcBef>
                <a:spcPts val="4000"/>
              </a:spcBef>
            </a:pPr>
            <a:r>
              <a:rPr lang="en-US" sz="4400" b="0" dirty="0">
                <a:latin typeface="Franklin Gothic Demi" panose="020B0703020102020204" pitchFamily="34" charset="0"/>
              </a:rPr>
              <a:t>ROI</a:t>
            </a: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749843-928C-48D7-A4BE-3EBB207BF1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3943" y="1552399"/>
            <a:ext cx="16616542" cy="100336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World’s Universities with Real Impact – Top 100 Most Innovative Universities in the World (No. 78)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000" dirty="0">
              <a:latin typeface="Franklin Gothic Demi" panose="020B0703020102020204" pitchFamily="34" charset="0"/>
            </a:endParaRPr>
          </a:p>
          <a:p>
            <a:pPr marL="1943100" lvl="1" indent="-571500">
              <a:spcBef>
                <a:spcPts val="600"/>
              </a:spcBef>
            </a:pPr>
            <a:r>
              <a:rPr lang="en-US" dirty="0">
                <a:latin typeface="Franklin Gothic Book" panose="020B0503020102020204" pitchFamily="34" charset="0"/>
              </a:rPr>
              <a:t>NKU also ranked No. 17 globally in category of Entrepreneurial Spirit</a:t>
            </a:r>
          </a:p>
          <a:p>
            <a:pPr marL="2057400" lvl="1" indent="-685800">
              <a:spcBef>
                <a:spcPts val="3000"/>
              </a:spcBef>
            </a:pPr>
            <a:r>
              <a:rPr lang="en-US" dirty="0">
                <a:latin typeface="Franklin Gothic Book" panose="020B0503020102020204" pitchFamily="34" charset="0"/>
              </a:rPr>
              <a:t>Only Greater Cincinnati or Commonwealth of Kentucky university included in rankings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NKU Retention Rate:</a:t>
            </a:r>
          </a:p>
          <a:p>
            <a:pPr marL="1943100" lvl="1" indent="-571500">
              <a:spcBef>
                <a:spcPts val="3000"/>
              </a:spcBef>
            </a:pPr>
            <a:r>
              <a:rPr lang="en-US" sz="4400" dirty="0">
                <a:latin typeface="Franklin Gothic Book" panose="020B0503020102020204" pitchFamily="34" charset="0"/>
              </a:rPr>
              <a:t>77.5% (an increase of 9 percentage points since 2018)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latin typeface="Franklin Gothic Demi" panose="020B0703020102020204" pitchFamily="34" charset="0"/>
              </a:rPr>
              <a:t>NKU Graduation Rate</a:t>
            </a:r>
            <a:r>
              <a:rPr lang="en-US" sz="4800" b="1" dirty="0">
                <a:latin typeface="Franklin Gothic Demi" panose="020B0703020102020204" pitchFamily="34" charset="0"/>
              </a:rPr>
              <a:t>:</a:t>
            </a:r>
          </a:p>
          <a:p>
            <a:pPr marL="1943100" lvl="1" indent="-571500">
              <a:spcBef>
                <a:spcPts val="3000"/>
              </a:spcBef>
            </a:pPr>
            <a:r>
              <a:rPr lang="en-US" sz="4400" dirty="0">
                <a:latin typeface="Franklin Gothic Book" panose="020B0503020102020204" pitchFamily="34" charset="0"/>
              </a:rPr>
              <a:t>51.7% (an increase of 8 percentage points since 2018)</a:t>
            </a:r>
          </a:p>
          <a:p>
            <a:pPr>
              <a:spcBef>
                <a:spcPts val="600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985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391885" y="2720389"/>
            <a:ext cx="5859625" cy="10995611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150" b="0" dirty="0">
                <a:latin typeface="Franklin Gothic Demi" panose="020B0703020102020204" pitchFamily="34" charset="0"/>
              </a:rPr>
              <a:t>Increase Science Labs and Opportunities for STEM Careers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150" b="0" dirty="0">
                <a:latin typeface="Franklin Gothic Demi" panose="020B0703020102020204" pitchFamily="34" charset="0"/>
              </a:rPr>
              <a:t>Repurpose Legacy Buildings for New Ways of Learning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150" b="0" dirty="0">
                <a:latin typeface="Franklin Gothic Demi" panose="020B0703020102020204" pitchFamily="34" charset="0"/>
              </a:rPr>
              <a:t>Create an Academic Commons in Steely Library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150" b="0" dirty="0">
                <a:latin typeface="Franklin Gothic Demi" panose="020B0703020102020204" pitchFamily="34" charset="0"/>
              </a:rPr>
              <a:t>Increase Opportunities for Student Engagement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150" b="0" dirty="0">
                <a:latin typeface="Franklin Gothic Demi" panose="020B0703020102020204" pitchFamily="34" charset="0"/>
              </a:rPr>
              <a:t>Eliminate Capital Renewal Issues</a:t>
            </a:r>
          </a:p>
          <a:p>
            <a:endParaRPr lang="en-US" sz="42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91885" y="1830703"/>
            <a:ext cx="5673012" cy="889686"/>
          </a:xfrm>
        </p:spPr>
        <p:txBody>
          <a:bodyPr/>
          <a:lstStyle/>
          <a:p>
            <a:r>
              <a:rPr lang="en-US" sz="4800" dirty="0"/>
              <a:t>Master Plan Update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452" y="2171221"/>
            <a:ext cx="12536368" cy="10409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68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011ED02-5525-4A7D-BD3D-DC3ACC6196AE}"/>
              </a:ext>
            </a:extLst>
          </p:cNvPr>
          <p:cNvSpPr txBox="1">
            <a:spLocks/>
          </p:cNvSpPr>
          <p:nvPr/>
        </p:nvSpPr>
        <p:spPr>
          <a:xfrm>
            <a:off x="410548" y="1790761"/>
            <a:ext cx="5651435" cy="1850544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2022-2024 Asset Preservation Funds Overview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EE5EB25-9F43-4FA5-8F11-02A5AF9F4420}"/>
              </a:ext>
            </a:extLst>
          </p:cNvPr>
          <p:cNvSpPr txBox="1">
            <a:spLocks/>
          </p:cNvSpPr>
          <p:nvPr/>
        </p:nvSpPr>
        <p:spPr>
          <a:xfrm>
            <a:off x="410548" y="3868704"/>
            <a:ext cx="5651433" cy="8559671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$46.8M in State Bonds Matched with $7M NKU Funds = $53.8M AP Funds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$23.6M dedicated to floor heaving repairs, HVAC and other upgrades in Nunn Hall &amp; Fine Arts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Nunn and Fine Arts are 50+ years old and in need of significant renewal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Replacement of floors heaved 2-7 inches due to underground expansive shale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Other funds are dedicated to Campus-Wide Maintenance Needs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Placeholder 15" descr="A picture containing text, measuring stick, indoor, tool&#10;&#10;Description automatically generated">
            <a:extLst>
              <a:ext uri="{FF2B5EF4-FFF2-40B4-BE49-F238E27FC236}">
                <a16:creationId xmlns:a16="http://schemas.microsoft.com/office/drawing/2014/main" id="{67C466E0-B2BE-43ED-9CD6-38D11901133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3821"/>
          <a:stretch>
            <a:fillRect/>
          </a:stretch>
        </p:blipFill>
        <p:spPr bwMode="auto">
          <a:xfrm>
            <a:off x="6745858" y="1138687"/>
            <a:ext cx="7970806" cy="500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indoor, building, steel, ground&#10;&#10;Description automatically generated">
            <a:extLst>
              <a:ext uri="{FF2B5EF4-FFF2-40B4-BE49-F238E27FC236}">
                <a16:creationId xmlns:a16="http://schemas.microsoft.com/office/drawing/2014/main" id="{71CBEDAC-B17C-4521-BE89-4BEED0DBA5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39" y="1138687"/>
            <a:ext cx="7890782" cy="500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ground, lumber, composite material, concrete&#10;&#10;Description automatically generated">
            <a:extLst>
              <a:ext uri="{FF2B5EF4-FFF2-40B4-BE49-F238E27FC236}">
                <a16:creationId xmlns:a16="http://schemas.microsoft.com/office/drawing/2014/main" id="{DCF8AD36-D1B1-4687-97DF-054975D173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58" y="7021902"/>
            <a:ext cx="7970806" cy="545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picture containing ground, tool, measuring stick, text&#10;&#10;Description automatically generated">
            <a:extLst>
              <a:ext uri="{FF2B5EF4-FFF2-40B4-BE49-F238E27FC236}">
                <a16:creationId xmlns:a16="http://schemas.microsoft.com/office/drawing/2014/main" id="{73CF7414-93F3-4883-9AE2-A86AC3A8A8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40" y="7021902"/>
            <a:ext cx="7890781" cy="5451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6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B19D2-EB94-2D41-3973-BB27606F14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9962" y="1565258"/>
            <a:ext cx="6347249" cy="889686"/>
          </a:xfrm>
        </p:spPr>
        <p:txBody>
          <a:bodyPr/>
          <a:lstStyle/>
          <a:p>
            <a:r>
              <a:rPr lang="en-US" sz="6600" b="0" dirty="0"/>
              <a:t>INFRASTRUCTURE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65B70-ACF8-A596-1FD1-1A783F1F1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6189" y="2909766"/>
            <a:ext cx="23299292" cy="476261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b="0" dirty="0">
                <a:latin typeface="Franklin Gothic Book" panose="020B0503020102020204" pitchFamily="34" charset="0"/>
              </a:rPr>
              <a:t>Replacement of steel gas lines with non-corrosive plastic, installation of new underground water valves, various sewer line repairs, replacement of aging switchgear and generators, and various critical upgrades to the steam and chilled water systems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Book" panose="020B0503020102020204" pitchFamily="34" charset="0"/>
              </a:rPr>
              <a:t>Gas, Sewer and Water Line Repairs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Book" panose="020B0503020102020204" pitchFamily="34" charset="0"/>
              </a:rPr>
              <a:t>New Switchgear and Generators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b="0" dirty="0">
                <a:latin typeface="Franklin Gothic Book" panose="020B0503020102020204" pitchFamily="34" charset="0"/>
              </a:rPr>
              <a:t>Work in the Steam and Chilled Water Plant</a:t>
            </a:r>
          </a:p>
          <a:p>
            <a:pPr algn="l"/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7" y="7672378"/>
            <a:ext cx="4016266" cy="4448432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08" y="7672377"/>
            <a:ext cx="3623034" cy="444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644" y="7672377"/>
            <a:ext cx="3519519" cy="4448432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110" y="7692333"/>
            <a:ext cx="3948371" cy="444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outdoor, ground, rock, water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429" y="7672377"/>
            <a:ext cx="4183557" cy="444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19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DD59DA-4064-42A8-9E45-0E7971D759C1}"/>
              </a:ext>
            </a:extLst>
          </p:cNvPr>
          <p:cNvSpPr txBox="1">
            <a:spLocks/>
          </p:cNvSpPr>
          <p:nvPr/>
        </p:nvSpPr>
        <p:spPr>
          <a:xfrm>
            <a:off x="250398" y="2023986"/>
            <a:ext cx="5889143" cy="889686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rgbClr val="FFC72C"/>
                </a:solidFill>
                <a:latin typeface="Franklin Gothic Demi Cond" panose="020B06030201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Building Systems</a:t>
            </a:r>
          </a:p>
          <a:p>
            <a:endParaRPr lang="en-US" sz="480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22261B4-3049-4888-A70D-A23D607969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399" y="3174929"/>
            <a:ext cx="6094417" cy="9144000"/>
          </a:xfrm>
        </p:spPr>
        <p:txBody>
          <a:bodyPr/>
          <a:lstStyle/>
          <a:p>
            <a:pPr algn="l"/>
            <a:r>
              <a:rPr lang="en-US" sz="3800" b="0" dirty="0">
                <a:latin typeface="Franklin Gothic Demi" panose="020B0703020102020204" pitchFamily="34" charset="0"/>
              </a:rPr>
              <a:t>Several roofs are being restored, a more economical alternative compared to replacement. </a:t>
            </a:r>
          </a:p>
          <a:p>
            <a:pPr algn="l"/>
            <a:r>
              <a:rPr lang="en-US" sz="3800" b="0" dirty="0">
                <a:latin typeface="Franklin Gothic Demi" panose="020B0703020102020204" pitchFamily="34" charset="0"/>
              </a:rPr>
              <a:t>Elevators are being modernized in Fine Arts and Steely Library, and three buildings are receiving new fire alarm systems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800" b="0" dirty="0">
                <a:latin typeface="Franklin Gothic Demi" panose="020B0703020102020204" pitchFamily="34" charset="0"/>
              </a:rPr>
              <a:t>Roofs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800" b="0" dirty="0">
                <a:latin typeface="Franklin Gothic Demi" panose="020B0703020102020204" pitchFamily="34" charset="0"/>
              </a:rPr>
              <a:t>Elevators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800" b="0" dirty="0">
                <a:latin typeface="Franklin Gothic Demi" panose="020B0703020102020204" pitchFamily="34" charset="0"/>
              </a:rPr>
              <a:t>Fire Alarms Systems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800" b="0" dirty="0">
                <a:latin typeface="Franklin Gothic Demi" panose="020B0703020102020204" pitchFamily="34" charset="0"/>
              </a:rPr>
              <a:t>Façade Repairs</a:t>
            </a:r>
          </a:p>
        </p:txBody>
      </p:sp>
      <p:pic>
        <p:nvPicPr>
          <p:cNvPr id="14" name="Picture 13" descr="International Union of Elevator Constructors Local #33">
            <a:extLst>
              <a:ext uri="{FF2B5EF4-FFF2-40B4-BE49-F238E27FC236}">
                <a16:creationId xmlns:a16="http://schemas.microsoft.com/office/drawing/2014/main" id="{C532F36B-70FF-46CD-A609-5297864AE4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65" y="442590"/>
            <a:ext cx="11588819" cy="531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outdoor, building, concrete, ground&#10;&#10;Description automatically generated">
            <a:extLst>
              <a:ext uri="{FF2B5EF4-FFF2-40B4-BE49-F238E27FC236}">
                <a16:creationId xmlns:a16="http://schemas.microsoft.com/office/drawing/2014/main" id="{75B925C4-08BB-45D9-91F6-ADD8AF28343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7" b="13116"/>
          <a:stretch/>
        </p:blipFill>
        <p:spPr bwMode="auto">
          <a:xfrm>
            <a:off x="15225113" y="6029127"/>
            <a:ext cx="5350141" cy="7260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14C3B9-5B53-4B89-BADE-1E3CF389D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43" y="6029127"/>
            <a:ext cx="5217802" cy="72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C67C7-F7B0-4193-97A9-8EDCBC775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630" y="1986863"/>
            <a:ext cx="5486400" cy="1036256"/>
          </a:xfrm>
        </p:spPr>
        <p:txBody>
          <a:bodyPr/>
          <a:lstStyle/>
          <a:p>
            <a:r>
              <a:rPr lang="en-US" sz="4800" dirty="0">
                <a:solidFill>
                  <a:srgbClr val="FFC72C"/>
                </a:solidFill>
              </a:rPr>
              <a:t>CAMPUS GROUNDS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DCE74-FBE9-4324-8313-CB8B53A34192}"/>
              </a:ext>
            </a:extLst>
          </p:cNvPr>
          <p:cNvSpPr txBox="1"/>
          <p:nvPr/>
        </p:nvSpPr>
        <p:spPr>
          <a:xfrm>
            <a:off x="196385" y="2890945"/>
            <a:ext cx="6083558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4400" b="0" dirty="0">
                <a:solidFill>
                  <a:schemeClr val="bg1"/>
                </a:solidFill>
                <a:latin typeface="Franklin Gothic Demi" panose="020B0703020102020204" pitchFamily="34" charset="0"/>
              </a:rPr>
              <a:t>Nearly $2M will be spent replacing deteriorated concrete, replacing light poles and bollards and repaving campus roads. </a:t>
            </a:r>
          </a:p>
          <a:p>
            <a:pPr marL="0" indent="0" algn="l">
              <a:buNone/>
            </a:pPr>
            <a:endParaRPr lang="en-US" sz="4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 algn="l">
              <a:buNone/>
            </a:pPr>
            <a:r>
              <a:rPr lang="en-US" sz="4400" b="0" dirty="0">
                <a:solidFill>
                  <a:schemeClr val="bg1"/>
                </a:solidFill>
                <a:latin typeface="Franklin Gothic Demi" panose="020B0703020102020204" pitchFamily="34" charset="0"/>
              </a:rPr>
              <a:t>These improvements ensure a safe campus.</a:t>
            </a:r>
          </a:p>
          <a:p>
            <a:pPr marL="0" indent="0" algn="l">
              <a:buNone/>
            </a:pPr>
            <a:endParaRPr lang="en-US" sz="4400" b="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chemeClr val="bg1"/>
                </a:solidFill>
                <a:latin typeface="Franklin Gothic Demi" panose="020B0703020102020204" pitchFamily="34" charset="0"/>
              </a:rPr>
              <a:t>Concrete Repairs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chemeClr val="bg1"/>
                </a:solidFill>
                <a:latin typeface="Franklin Gothic Demi" panose="020B0703020102020204" pitchFamily="34" charset="0"/>
              </a:rPr>
              <a:t>Lighting Replacement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chemeClr val="bg1"/>
                </a:solidFill>
                <a:latin typeface="Franklin Gothic Demi" panose="020B0703020102020204" pitchFamily="34" charset="0"/>
              </a:rPr>
              <a:t>Road Paving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D0D924-EF1A-49AD-A0CC-81195661E2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691" y="1676438"/>
            <a:ext cx="4294478" cy="5354148"/>
          </a:xfrm>
          <a:prstGeom prst="rect">
            <a:avLst/>
          </a:prstGeom>
          <a:noFill/>
        </p:spPr>
      </p:pic>
      <p:pic>
        <p:nvPicPr>
          <p:cNvPr id="18" name="Picture 17" descr="A picture containing outdoor, building, tree, urban design&#10;&#10;Description automatically generated">
            <a:extLst>
              <a:ext uri="{FF2B5EF4-FFF2-40B4-BE49-F238E27FC236}">
                <a16:creationId xmlns:a16="http://schemas.microsoft.com/office/drawing/2014/main" id="{BE233F33-C1F1-4497-A8F5-C021A309F1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48" y="7447452"/>
            <a:ext cx="4480944" cy="535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65BE48-24A9-4A90-B47A-38F088B184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696" y="7447452"/>
            <a:ext cx="5733048" cy="5354148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257480-9342-4B6A-91AD-6E956BEC6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95" y="1676437"/>
            <a:ext cx="5733049" cy="54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9939"/>
      </p:ext>
    </p:extLst>
  </p:cSld>
  <p:clrMapOvr>
    <a:masterClrMapping/>
  </p:clrMapOvr>
</p:sld>
</file>

<file path=ppt/theme/theme1.xml><?xml version="1.0" encoding="utf-8"?>
<a:theme xmlns:a="http://schemas.openxmlformats.org/drawingml/2006/main" name="Series - Yellow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Series - Black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ries - Yellow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ries - Black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ries - Dark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ries -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ries - Grey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eries - Whi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ries - White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s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19030E58E74B8AFB43E6791C2EA5" ma:contentTypeVersion="11" ma:contentTypeDescription="Create a new document." ma:contentTypeScope="" ma:versionID="59c2be549ab117d6c61ad8b4fe921d7f">
  <xsd:schema xmlns:xsd="http://www.w3.org/2001/XMLSchema" xmlns:xs="http://www.w3.org/2001/XMLSchema" xmlns:p="http://schemas.microsoft.com/office/2006/metadata/properties" xmlns:ns3="633a0540-d053-4588-957b-5d755e7d35ac" xmlns:ns4="5785bdf1-4458-4e96-a268-80c240c14dc6" targetNamespace="http://schemas.microsoft.com/office/2006/metadata/properties" ma:root="true" ma:fieldsID="afab713dd6369e7cab050ac61905e2ce" ns3:_="" ns4:_="">
    <xsd:import namespace="633a0540-d053-4588-957b-5d755e7d35ac"/>
    <xsd:import namespace="5785bdf1-4458-4e96-a268-80c240c14d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a0540-d053-4588-957b-5d755e7d3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5bdf1-4458-4e96-a268-80c240c14d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E9ADB7-C08C-475C-8970-0C8A279536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3a0540-d053-4588-957b-5d755e7d35ac"/>
    <ds:schemaRef ds:uri="5785bdf1-4458-4e96-a268-80c240c14d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069E5C-E987-4A37-9966-DFA3B886C8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C6F4B9-9474-4275-A1B0-A95FB9266CB3}">
  <ds:schemaRefs>
    <ds:schemaRef ds:uri="http://schemas.microsoft.com/office/2006/metadata/properties"/>
    <ds:schemaRef ds:uri="633a0540-d053-4588-957b-5d755e7d35a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785bdf1-4458-4e96-a268-80c240c14dc6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1569</TotalTime>
  <Words>432</Words>
  <Application>Microsoft Office PowerPoint</Application>
  <PresentationFormat>Custom</PresentationFormat>
  <Paragraphs>67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Arial</vt:lpstr>
      <vt:lpstr>Avenir Book</vt:lpstr>
      <vt:lpstr>Avenir Next Condensed</vt:lpstr>
      <vt:lpstr>Calibri</vt:lpstr>
      <vt:lpstr>Franklin Gothic Book</vt:lpstr>
      <vt:lpstr>Franklin Gothic Demi</vt:lpstr>
      <vt:lpstr>Franklin Gothic Demi Cond</vt:lpstr>
      <vt:lpstr>Franklin Gothic Medium</vt:lpstr>
      <vt:lpstr>Series - Yellow</vt:lpstr>
      <vt:lpstr>Series - Yellow Concrete</vt:lpstr>
      <vt:lpstr>Series - Black</vt:lpstr>
      <vt:lpstr>Series - Dark Concrete</vt:lpstr>
      <vt:lpstr>Series - Concrete</vt:lpstr>
      <vt:lpstr>Series - Grey</vt:lpstr>
      <vt:lpstr>Series - White</vt:lpstr>
      <vt:lpstr>Series - White Concrete</vt:lpstr>
      <vt:lpstr>Titles</vt:lpstr>
      <vt:lpstr>Custom Design</vt:lpstr>
      <vt:lpstr>1_Series -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Katie Schuler</cp:lastModifiedBy>
  <cp:revision>97</cp:revision>
  <dcterms:created xsi:type="dcterms:W3CDTF">2022-08-02T11:23:04Z</dcterms:created>
  <dcterms:modified xsi:type="dcterms:W3CDTF">2023-07-11T14:22:04Z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0x0101007B3E19030E58E74B8AFB43E6791C2EA5</vt:lpwstr>
  </property>
</Properties>
</file>