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96" r:id="rId3"/>
    <p:sldId id="258" r:id="rId4"/>
    <p:sldId id="289" r:id="rId5"/>
    <p:sldId id="291" r:id="rId6"/>
    <p:sldId id="297" r:id="rId7"/>
    <p:sldId id="294" r:id="rId8"/>
    <p:sldId id="295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FBBCED2-BDCD-47AF-BC91-9CA923578076}">
          <p14:sldIdLst>
            <p14:sldId id="257"/>
            <p14:sldId id="296"/>
            <p14:sldId id="258"/>
            <p14:sldId id="289"/>
            <p14:sldId id="291"/>
            <p14:sldId id="297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75" autoAdjust="0"/>
    <p:restoredTop sz="69231" autoAdjust="0"/>
  </p:normalViewPr>
  <p:slideViewPr>
    <p:cSldViewPr snapToGrid="0" snapToObjects="1">
      <p:cViewPr varScale="1">
        <p:scale>
          <a:sx n="62" d="100"/>
          <a:sy n="62" d="100"/>
        </p:scale>
        <p:origin x="34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BCC7E6-CBCD-8049-A319-D5EE110E878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9D3029-BF28-734F-ABB3-A6D2E642E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92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7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A2FFA-9519-E947-A77B-3629CB77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7/18/2023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A114-198C-2A45-8320-BA9851F6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E5775B4-F0E7-4A48-BF5D-AF263FA2D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9DD850-EB65-E74F-922F-F4E9D2D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EA889-A0CE-A941-8DDA-4DB8664F5642}"/>
              </a:ext>
            </a:extLst>
          </p:cNvPr>
          <p:cNvGrpSpPr/>
          <p:nvPr userDrawn="1"/>
        </p:nvGrpSpPr>
        <p:grpSpPr>
          <a:xfrm>
            <a:off x="504918" y="7345394"/>
            <a:ext cx="603504" cy="402336"/>
            <a:chOff x="906957" y="5127686"/>
            <a:chExt cx="603504" cy="402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D9B29-B374-DE4D-BDC9-04764A7F62B8}"/>
                </a:ext>
              </a:extLst>
            </p:cNvPr>
            <p:cNvSpPr/>
            <p:nvPr userDrawn="1"/>
          </p:nvSpPr>
          <p:spPr>
            <a:xfrm>
              <a:off x="906957" y="5131272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5B77AF-2853-E148-91FA-CD57B509FF2A}"/>
                </a:ext>
              </a:extLst>
            </p:cNvPr>
            <p:cNvSpPr/>
            <p:nvPr userDrawn="1"/>
          </p:nvSpPr>
          <p:spPr>
            <a:xfrm>
              <a:off x="1108125" y="5328854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44623E-5CCB-694E-8878-814010C76B70}"/>
                </a:ext>
              </a:extLst>
            </p:cNvPr>
            <p:cNvSpPr/>
            <p:nvPr userDrawn="1"/>
          </p:nvSpPr>
          <p:spPr>
            <a:xfrm>
              <a:off x="1309293" y="5127686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90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64" y="2956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baseline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11145406" cy="484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rgbClr val="0033A0"/>
                </a:solidFill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163956-4C83-984C-A689-1F794DE74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0183" y="748477"/>
            <a:ext cx="9376067" cy="29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 TITLE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542A45-D4A1-80A8-56F2-5B1D287C8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996" y="6446291"/>
            <a:ext cx="843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/>
                </a:solidFill>
              </a:defRPr>
            </a:lvl1pPr>
          </a:lstStyle>
          <a:p>
            <a:r>
              <a:rPr lang="en-US" dirty="0">
                <a:latin typeface="Helvetica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75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A315-6C17-0B47-8B21-CEA03B245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1" y="1364100"/>
            <a:ext cx="1024742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TRANSITION SLIDE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30D9-14CB-694B-8997-602B06B7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8320" y="3843775"/>
            <a:ext cx="8544560" cy="1569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transition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2FB7-6D54-AC4D-83AE-3BD293BC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30090399-1C1E-BD4A-8E6A-FE5581517C0F}" type="datetime1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7F5E-0CCF-9847-A64A-8EEA223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5291" y="6447155"/>
            <a:ext cx="46441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D915-7298-9442-B8B6-23BFF06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4658" y="6446291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4429-E73B-2340-B580-E078B542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C029-675D-7A44-A487-3FF32FE84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E1BC-F6A3-EA4E-B3E5-A565CACB9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69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9AB4A-BF54-FA45-9D55-ED7E8C819D4C}"/>
              </a:ext>
            </a:extLst>
          </p:cNvPr>
          <p:cNvCxnSpPr/>
          <p:nvPr userDrawn="1"/>
        </p:nvCxnSpPr>
        <p:spPr>
          <a:xfrm>
            <a:off x="6055056" y="1526429"/>
            <a:ext cx="0" cy="4464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23D19F-B1C3-B945-8ABB-858B92E5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7/18/2023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642EC9-0F95-A74D-A043-CFE26461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086A300-7DB0-5B4E-A6E2-FA87E1A0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1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36C5-7AE9-514B-86BE-D8C6A4B25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2973" y="1418332"/>
            <a:ext cx="6221787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 b="0" i="0">
                <a:latin typeface="Helvetica" pitchFamily="2" charset="0"/>
              </a:defRPr>
            </a:lvl2pPr>
            <a:lvl3pPr>
              <a:defRPr sz="2000" b="0" i="0">
                <a:latin typeface="Helvetica" pitchFamily="2" charset="0"/>
              </a:defRPr>
            </a:lvl3pPr>
            <a:lvl4pPr>
              <a:defRPr sz="1800" b="0" i="0">
                <a:latin typeface="Helvetica" pitchFamily="2" charset="0"/>
              </a:defRPr>
            </a:lvl4pPr>
            <a:lvl5pPr>
              <a:defRPr sz="18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PHOTO/Graphic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17435-89D2-1F4E-A337-D4EF05657D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4258784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b="0" i="0" cap="none" baseline="0">
                <a:solidFill>
                  <a:srgbClr val="0033A0"/>
                </a:solidFill>
                <a:latin typeface="Helvetica" pitchFamily="2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FA85E-7020-944A-93D6-38523D0F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F0B0244-DDA8-354B-831E-B982B73B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7/18/2023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E4EE142-64BB-C541-B03B-A0D0D0FA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47CC76F-1256-034D-9B97-4F8365FA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7C9EE3-2405-8C46-8F1C-9CB7FA2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4330CA1-C44D-C84F-9915-8950D209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7/18/2023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FCA695-0ECC-AC44-B73B-FF825B1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E64D6BC-B304-4644-A724-A84DE862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2C740-F8C1-FF46-8CA9-BD5F4BF0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6D56DF8E-A258-7144-8E54-7BB18F4B4455}" type="datetime1">
              <a:rPr lang="en-US" smtClean="0"/>
              <a:t>7/18/2023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1F79D-61BE-A741-9261-0739EE05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5291" y="6447155"/>
            <a:ext cx="46441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footer to add department / title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ACF0-3D9F-FB45-A2F7-2DEB2564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4658" y="6446291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F86FC-35DC-2846-A754-69CEAC93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0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5A66-0C4D-E74B-A752-506B36EED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996" y="6446291"/>
            <a:ext cx="843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/>
                </a:solidFill>
              </a:defRPr>
            </a:lvl1pPr>
          </a:lstStyle>
          <a:p>
            <a:r>
              <a:rPr lang="en-US" dirty="0">
                <a:latin typeface="Helvetica" pitchFamily="2" charset="0"/>
              </a:rPr>
              <a:t> 1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F49C8A26-9D16-E04A-980E-5DD0108F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739F3-1551-AA48-B130-A5C00E7AFF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75320" y="7043604"/>
            <a:ext cx="1493900" cy="43871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36C05F-ED3A-A549-A054-FE051762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3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2" r:id="rId4"/>
    <p:sldLayoutId id="2147483656" r:id="rId5"/>
    <p:sldLayoutId id="2147483660" r:id="rId6"/>
    <p:sldLayoutId id="2147483659" r:id="rId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000" b="0" i="0" kern="1200" cap="all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b="0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95" y="2371921"/>
            <a:ext cx="11284811" cy="927572"/>
          </a:xfrm>
        </p:spPr>
        <p:txBody>
          <a:bodyPr/>
          <a:lstStyle/>
          <a:p>
            <a:r>
              <a:rPr lang="en-US" sz="6000" dirty="0"/>
              <a:t>UNIVERSITY </a:t>
            </a:r>
            <a:br>
              <a:rPr lang="en-US" sz="6000" dirty="0"/>
            </a:br>
            <a:r>
              <a:rPr lang="en-US" sz="6000" dirty="0"/>
              <a:t>OF KENTUCKY</a:t>
            </a:r>
            <a:br>
              <a:rPr lang="en-US" sz="5400" dirty="0"/>
            </a:br>
            <a:r>
              <a:rPr lang="en-US" sz="3000" dirty="0"/>
              <a:t>FY 2024-30 Capital Plan and request</a:t>
            </a:r>
            <a:br>
              <a:rPr lang="en-US" sz="3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9C6F-ECC6-AA47-99B8-36EBA5F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95" y="5391940"/>
            <a:ext cx="10371794" cy="80459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Capital planning advisory board | July 20,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z="1400" b="1" smtClean="0"/>
              <a:pPr/>
              <a:t>1</a:t>
            </a:fld>
            <a:endParaRPr lang="en-US" sz="1400" b="1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1BF2A8D-6084-F171-C37C-965AE66E2823}"/>
              </a:ext>
            </a:extLst>
          </p:cNvPr>
          <p:cNvSpPr txBox="1">
            <a:spLocks/>
          </p:cNvSpPr>
          <p:nvPr/>
        </p:nvSpPr>
        <p:spPr>
          <a:xfrm>
            <a:off x="534295" y="4964040"/>
            <a:ext cx="6467835" cy="639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cap="all" baseline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Angie Martin,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VICE PRESIDENT FOR FINANCIAL PLANNING AND CHIEF BUDGET OFFICER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Mary Vosevich,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Vice President for Facilities Management and Chief Facilities Officer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8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5" y="449940"/>
            <a:ext cx="10674254" cy="42745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university of Kentucky 2024-26 top priorities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0585B7-38B7-85A8-98F4-33617CD7FECD}"/>
              </a:ext>
            </a:extLst>
          </p:cNvPr>
          <p:cNvSpPr txBox="1">
            <a:spLocks/>
          </p:cNvSpPr>
          <p:nvPr/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2</a:t>
            </a:fld>
            <a:endParaRPr lang="en-US" sz="1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22259-2125-75C8-C917-B4BA588D3443}"/>
              </a:ext>
            </a:extLst>
          </p:cNvPr>
          <p:cNvGrpSpPr/>
          <p:nvPr/>
        </p:nvGrpSpPr>
        <p:grpSpPr>
          <a:xfrm>
            <a:off x="12804933" y="1720006"/>
            <a:ext cx="1909350" cy="4144081"/>
            <a:chOff x="5123324" y="-715081"/>
            <a:chExt cx="1909350" cy="41440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BE976F-0367-D4C8-0901-C7AB541BE12C}"/>
                </a:ext>
              </a:extLst>
            </p:cNvPr>
            <p:cNvGrpSpPr/>
            <p:nvPr/>
          </p:nvGrpSpPr>
          <p:grpSpPr>
            <a:xfrm>
              <a:off x="5123324" y="-715081"/>
              <a:ext cx="1909350" cy="4144081"/>
              <a:chOff x="-3134648" y="-1415536"/>
              <a:chExt cx="1909350" cy="414408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F26018-54DD-B15F-6157-32FF0DE18D5D}"/>
                  </a:ext>
                </a:extLst>
              </p:cNvPr>
              <p:cNvSpPr/>
              <p:nvPr/>
            </p:nvSpPr>
            <p:spPr>
              <a:xfrm>
                <a:off x="-3112033" y="1045028"/>
                <a:ext cx="353465" cy="299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0B4D00-C26F-31AB-C58A-5489879F9E16}"/>
                  </a:ext>
                </a:extLst>
              </p:cNvPr>
              <p:cNvSpPr/>
              <p:nvPr/>
            </p:nvSpPr>
            <p:spPr>
              <a:xfrm>
                <a:off x="-2606168" y="1047589"/>
                <a:ext cx="353465" cy="299677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BAE411-6C85-C06A-2D96-F8DA927D5033}"/>
                  </a:ext>
                </a:extLst>
              </p:cNvPr>
              <p:cNvSpPr/>
              <p:nvPr/>
            </p:nvSpPr>
            <p:spPr>
              <a:xfrm>
                <a:off x="-2084628" y="1047589"/>
                <a:ext cx="353465" cy="2996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354780-4AEC-2377-408A-00F0BC614EFB}"/>
                  </a:ext>
                </a:extLst>
              </p:cNvPr>
              <p:cNvSpPr/>
              <p:nvPr/>
            </p:nvSpPr>
            <p:spPr>
              <a:xfrm>
                <a:off x="-1578763" y="1050150"/>
                <a:ext cx="353465" cy="2996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7AC2FB-94EC-D899-2660-80DB90E70E75}"/>
                  </a:ext>
                </a:extLst>
              </p:cNvPr>
              <p:cNvSpPr/>
              <p:nvPr/>
            </p:nvSpPr>
            <p:spPr>
              <a:xfrm>
                <a:off x="-3134648" y="-1415536"/>
                <a:ext cx="353465" cy="29967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848A789-58F6-7AEC-8D16-C377D973F172}"/>
                  </a:ext>
                </a:extLst>
              </p:cNvPr>
              <p:cNvSpPr/>
              <p:nvPr/>
            </p:nvSpPr>
            <p:spPr>
              <a:xfrm>
                <a:off x="-2606168" y="1499665"/>
                <a:ext cx="353465" cy="29967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9EA7EA1-12A5-0DFA-7894-2A7BC6EB0D7E}"/>
                  </a:ext>
                </a:extLst>
              </p:cNvPr>
              <p:cNvSpPr/>
              <p:nvPr/>
            </p:nvSpPr>
            <p:spPr>
              <a:xfrm>
                <a:off x="-2084628" y="1499665"/>
                <a:ext cx="353465" cy="29967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235450-F975-EB3E-C1B4-F58A9EAADF85}"/>
                  </a:ext>
                </a:extLst>
              </p:cNvPr>
              <p:cNvSpPr/>
              <p:nvPr/>
            </p:nvSpPr>
            <p:spPr>
              <a:xfrm>
                <a:off x="-1578763" y="1502226"/>
                <a:ext cx="353465" cy="2996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262661B-51CE-B19E-EC15-7650C323DAD4}"/>
                  </a:ext>
                </a:extLst>
              </p:cNvPr>
              <p:cNvSpPr/>
              <p:nvPr/>
            </p:nvSpPr>
            <p:spPr>
              <a:xfrm>
                <a:off x="-3112033" y="1954303"/>
                <a:ext cx="353465" cy="2996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77F19B-37D2-29A6-89D2-CB8D407268D5}"/>
                  </a:ext>
                </a:extLst>
              </p:cNvPr>
              <p:cNvSpPr/>
              <p:nvPr/>
            </p:nvSpPr>
            <p:spPr>
              <a:xfrm>
                <a:off x="-2606168" y="1956864"/>
                <a:ext cx="353465" cy="29967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29DD2C-F7A2-118E-FEE5-F21F0717177B}"/>
                  </a:ext>
                </a:extLst>
              </p:cNvPr>
              <p:cNvSpPr/>
              <p:nvPr/>
            </p:nvSpPr>
            <p:spPr>
              <a:xfrm>
                <a:off x="-2084628" y="1956864"/>
                <a:ext cx="353465" cy="2996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5E9C0C-635F-0694-D40A-6A676DB90EE9}"/>
                  </a:ext>
                </a:extLst>
              </p:cNvPr>
              <p:cNvSpPr/>
              <p:nvPr/>
            </p:nvSpPr>
            <p:spPr>
              <a:xfrm>
                <a:off x="-1578763" y="1959425"/>
                <a:ext cx="353465" cy="299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0E7CBA-90CC-1872-3A10-3C28D43CEA41}"/>
                  </a:ext>
                </a:extLst>
              </p:cNvPr>
              <p:cNvSpPr/>
              <p:nvPr/>
            </p:nvSpPr>
            <p:spPr>
              <a:xfrm>
                <a:off x="-3112033" y="2423746"/>
                <a:ext cx="353465" cy="299677"/>
              </a:xfrm>
              <a:prstGeom prst="rect">
                <a:avLst/>
              </a:prstGeom>
              <a:solidFill>
                <a:srgbClr val="333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6C6C6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FBD8E1-21BB-BEFA-8ED8-2A36696A3F05}"/>
                  </a:ext>
                </a:extLst>
              </p:cNvPr>
              <p:cNvSpPr/>
              <p:nvPr/>
            </p:nvSpPr>
            <p:spPr>
              <a:xfrm>
                <a:off x="-2606168" y="2426307"/>
                <a:ext cx="353465" cy="299677"/>
              </a:xfrm>
              <a:prstGeom prst="rect">
                <a:avLst/>
              </a:prstGeom>
              <a:solidFill>
                <a:srgbClr val="698E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2B5C34-7F12-FF9F-425A-F95E299770F5}"/>
                  </a:ext>
                </a:extLst>
              </p:cNvPr>
              <p:cNvSpPr/>
              <p:nvPr/>
            </p:nvSpPr>
            <p:spPr>
              <a:xfrm>
                <a:off x="-2084628" y="2426307"/>
                <a:ext cx="353465" cy="299677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5EDD40C-7409-332D-4AA1-96737945E5CA}"/>
                  </a:ext>
                </a:extLst>
              </p:cNvPr>
              <p:cNvSpPr/>
              <p:nvPr/>
            </p:nvSpPr>
            <p:spPr>
              <a:xfrm>
                <a:off x="-1578763" y="2428868"/>
                <a:ext cx="353465" cy="2996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EC43C1-15C1-6CEE-F028-0FD20F3899B0}"/>
                  </a:ext>
                </a:extLst>
              </p:cNvPr>
              <p:cNvSpPr/>
              <p:nvPr/>
            </p:nvSpPr>
            <p:spPr>
              <a:xfrm>
                <a:off x="-2606168" y="578146"/>
                <a:ext cx="353465" cy="299677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4338DF3-93EB-18FF-99A2-4424732D6EAC}"/>
                  </a:ext>
                </a:extLst>
              </p:cNvPr>
              <p:cNvSpPr/>
              <p:nvPr/>
            </p:nvSpPr>
            <p:spPr>
              <a:xfrm>
                <a:off x="-2050796" y="578146"/>
                <a:ext cx="353465" cy="2996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563FCD-820A-7BF0-0FAD-AD7374397606}"/>
                </a:ext>
              </a:extLst>
            </p:cNvPr>
            <p:cNvSpPr/>
            <p:nvPr/>
          </p:nvSpPr>
          <p:spPr>
            <a:xfrm>
              <a:off x="5145939" y="1378921"/>
              <a:ext cx="353465" cy="149839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5FA08F-62A2-E62C-61E7-3EB22C4489C5}"/>
                </a:ext>
              </a:extLst>
            </p:cNvPr>
            <p:cNvSpPr/>
            <p:nvPr/>
          </p:nvSpPr>
          <p:spPr>
            <a:xfrm>
              <a:off x="6679209" y="1378921"/>
              <a:ext cx="353465" cy="149839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C1DF57-155C-496A-60BD-8C1883823323}"/>
              </a:ext>
            </a:extLst>
          </p:cNvPr>
          <p:cNvGrpSpPr/>
          <p:nvPr/>
        </p:nvGrpSpPr>
        <p:grpSpPr>
          <a:xfrm>
            <a:off x="1091715" y="1148343"/>
            <a:ext cx="10219009" cy="968573"/>
            <a:chOff x="1091715" y="1148343"/>
            <a:chExt cx="10219009" cy="96857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55C7F-5D71-C74D-7720-25FF63D426CB}"/>
                </a:ext>
              </a:extLst>
            </p:cNvPr>
            <p:cNvSpPr/>
            <p:nvPr/>
          </p:nvSpPr>
          <p:spPr>
            <a:xfrm>
              <a:off x="1858613" y="1262341"/>
              <a:ext cx="8892210" cy="61215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D56CFD-76F2-B6F7-C33B-DA178B00F092}"/>
                </a:ext>
              </a:extLst>
            </p:cNvPr>
            <p:cNvSpPr txBox="1">
              <a:spLocks/>
            </p:cNvSpPr>
            <p:nvPr/>
          </p:nvSpPr>
          <p:spPr>
            <a:xfrm>
              <a:off x="1091715" y="1185705"/>
              <a:ext cx="10159378" cy="3458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911D28FA-6675-710A-4063-08FDF895710D}"/>
                </a:ext>
              </a:extLst>
            </p:cNvPr>
            <p:cNvSpPr txBox="1">
              <a:spLocks/>
            </p:cNvSpPr>
            <p:nvPr/>
          </p:nvSpPr>
          <p:spPr>
            <a:xfrm>
              <a:off x="2037517" y="1328853"/>
              <a:ext cx="9273207" cy="682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Construct/Improve Medical/Administrative Facility 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99A42C7F-B70F-B47D-4A0B-1200FC26F2D1}"/>
                </a:ext>
              </a:extLst>
            </p:cNvPr>
            <p:cNvSpPr txBox="1">
              <a:spLocks/>
            </p:cNvSpPr>
            <p:nvPr/>
          </p:nvSpPr>
          <p:spPr>
            <a:xfrm>
              <a:off x="1145512" y="1148343"/>
              <a:ext cx="623649" cy="9685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6000" dirty="0">
                  <a:solidFill>
                    <a:srgbClr val="0033A0"/>
                  </a:solidFill>
                </a:rPr>
                <a:t>I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BF101E-6CA1-CE97-EF85-2EFAB387CC91}"/>
              </a:ext>
            </a:extLst>
          </p:cNvPr>
          <p:cNvGrpSpPr/>
          <p:nvPr/>
        </p:nvGrpSpPr>
        <p:grpSpPr>
          <a:xfrm>
            <a:off x="881276" y="2071834"/>
            <a:ext cx="10429448" cy="825162"/>
            <a:chOff x="881276" y="2353825"/>
            <a:chExt cx="10429448" cy="8251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7468F-9E4C-FC8C-ED6D-5898A844ED22}"/>
                </a:ext>
              </a:extLst>
            </p:cNvPr>
            <p:cNvSpPr/>
            <p:nvPr/>
          </p:nvSpPr>
          <p:spPr>
            <a:xfrm>
              <a:off x="1858613" y="2425089"/>
              <a:ext cx="8892210" cy="61215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2BD4566-7B62-AC16-CD95-DACAB6EF6127}"/>
                </a:ext>
              </a:extLst>
            </p:cNvPr>
            <p:cNvGrpSpPr/>
            <p:nvPr/>
          </p:nvGrpSpPr>
          <p:grpSpPr>
            <a:xfrm>
              <a:off x="1091715" y="2353825"/>
              <a:ext cx="10219009" cy="825162"/>
              <a:chOff x="793545" y="1123315"/>
              <a:chExt cx="10219009" cy="825162"/>
            </a:xfrm>
          </p:grpSpPr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6D2E633A-C2DE-E106-0B82-B9001A9463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545" y="1123315"/>
                <a:ext cx="10159378" cy="3458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822BAF51-9C5F-4F94-F0A9-28629475A9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347" y="1266463"/>
                <a:ext cx="9273207" cy="6820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Asset Preservation</a:t>
                </a:r>
              </a:p>
            </p:txBody>
          </p:sp>
        </p:grpSp>
        <p:sp>
          <p:nvSpPr>
            <p:cNvPr id="67" name="Title 1">
              <a:extLst>
                <a:ext uri="{FF2B5EF4-FFF2-40B4-BE49-F238E27FC236}">
                  <a16:creationId xmlns:a16="http://schemas.microsoft.com/office/drawing/2014/main" id="{003BDA33-8090-D07D-5CB1-CBC3E999555C}"/>
                </a:ext>
              </a:extLst>
            </p:cNvPr>
            <p:cNvSpPr txBox="1">
              <a:spLocks/>
            </p:cNvSpPr>
            <p:nvPr/>
          </p:nvSpPr>
          <p:spPr>
            <a:xfrm>
              <a:off x="881276" y="2429537"/>
              <a:ext cx="887885" cy="7296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5900" dirty="0">
                  <a:solidFill>
                    <a:srgbClr val="0033A0"/>
                  </a:solidFill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A27BA5-C6F9-8566-A2AB-00B92CACCBE5}"/>
              </a:ext>
            </a:extLst>
          </p:cNvPr>
          <p:cNvGrpSpPr/>
          <p:nvPr/>
        </p:nvGrpSpPr>
        <p:grpSpPr>
          <a:xfrm>
            <a:off x="541959" y="2947642"/>
            <a:ext cx="10768765" cy="934203"/>
            <a:chOff x="541959" y="3486112"/>
            <a:chExt cx="10768765" cy="9342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82F439-72C6-4475-D51A-74EB66FFD5F6}"/>
                </a:ext>
              </a:extLst>
            </p:cNvPr>
            <p:cNvSpPr/>
            <p:nvPr/>
          </p:nvSpPr>
          <p:spPr>
            <a:xfrm>
              <a:off x="1858613" y="3573752"/>
              <a:ext cx="8892210" cy="61215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18E693C-4DA4-EE6E-2F4E-6931FBC7B2FA}"/>
                </a:ext>
              </a:extLst>
            </p:cNvPr>
            <p:cNvGrpSpPr/>
            <p:nvPr/>
          </p:nvGrpSpPr>
          <p:grpSpPr>
            <a:xfrm>
              <a:off x="541959" y="3486112"/>
              <a:ext cx="10768765" cy="934203"/>
              <a:chOff x="243789" y="1304718"/>
              <a:chExt cx="10768765" cy="93420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B53D3BD-EF0C-184B-798F-718ED3FF9976}"/>
                  </a:ext>
                </a:extLst>
              </p:cNvPr>
              <p:cNvGrpSpPr/>
              <p:nvPr/>
            </p:nvGrpSpPr>
            <p:grpSpPr>
              <a:xfrm>
                <a:off x="793545" y="1332040"/>
                <a:ext cx="10219009" cy="825162"/>
                <a:chOff x="793545" y="1123315"/>
                <a:chExt cx="10219009" cy="825162"/>
              </a:xfrm>
            </p:grpSpPr>
            <p:sp>
              <p:nvSpPr>
                <p:cNvPr id="75" name="Content Placeholder 2">
                  <a:extLst>
                    <a:ext uri="{FF2B5EF4-FFF2-40B4-BE49-F238E27FC236}">
                      <a16:creationId xmlns:a16="http://schemas.microsoft.com/office/drawing/2014/main" id="{73F180BB-E32D-D6CB-F8F0-97EAC09344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93545" y="1123315"/>
                  <a:ext cx="10159378" cy="3458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70000" lnSpcReduction="20000"/>
                </a:bodyPr>
                <a:lstStyle>
                  <a:lvl1pPr marL="0" indent="0" algn="l" defTabSz="914377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400" b="0" i="0" kern="1200" cap="none" baseline="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800080" indent="-342891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20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257269" indent="-342891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8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57309" indent="-28574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6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114498" indent="-28574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6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537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</a:pP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Content Placeholder 2">
                  <a:extLst>
                    <a:ext uri="{FF2B5EF4-FFF2-40B4-BE49-F238E27FC236}">
                      <a16:creationId xmlns:a16="http://schemas.microsoft.com/office/drawing/2014/main" id="{6558E242-67CB-72FB-E7DC-025BAF78B62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39347" y="1266463"/>
                  <a:ext cx="9273207" cy="68201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377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Tx/>
                    <a:buNone/>
                    <a:defRPr sz="2400" b="0" i="0" kern="1200" cap="none" baseline="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800080" indent="-342891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20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257269" indent="-342891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8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57309" indent="-28574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6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114498" indent="-28574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Wingdings" pitchFamily="2" charset="2"/>
                    <a:buChar char="§"/>
                    <a:defRPr sz="1600" b="0" i="0" kern="1200">
                      <a:solidFill>
                        <a:srgbClr val="0033A0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537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914377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</a:pPr>
                  <a:r>
                    <a: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Construct Agricultural Research Facility 1</a:t>
                  </a:r>
                </a:p>
              </p:txBody>
            </p:sp>
          </p:grpSp>
          <p:sp>
            <p:nvSpPr>
              <p:cNvPr id="73" name="Title 1">
                <a:extLst>
                  <a:ext uri="{FF2B5EF4-FFF2-40B4-BE49-F238E27FC236}">
                    <a16:creationId xmlns:a16="http://schemas.microsoft.com/office/drawing/2014/main" id="{F35F7A49-9A63-8C9E-82E6-1F317AF1EA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789" y="1304718"/>
                <a:ext cx="1248468" cy="93420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0" i="0" kern="1200" cap="all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6000" dirty="0">
                    <a:solidFill>
                      <a:srgbClr val="0033A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93527E-D6AB-A61A-BAD2-48DF44612333}"/>
              </a:ext>
            </a:extLst>
          </p:cNvPr>
          <p:cNvGrpSpPr/>
          <p:nvPr/>
        </p:nvGrpSpPr>
        <p:grpSpPr>
          <a:xfrm>
            <a:off x="541959" y="3878094"/>
            <a:ext cx="10768765" cy="955231"/>
            <a:chOff x="541959" y="4723547"/>
            <a:chExt cx="10768765" cy="9552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34CC75-59D1-9880-1B6B-04BF41217882}"/>
                </a:ext>
              </a:extLst>
            </p:cNvPr>
            <p:cNvSpPr/>
            <p:nvPr/>
          </p:nvSpPr>
          <p:spPr>
            <a:xfrm>
              <a:off x="1858613" y="4835207"/>
              <a:ext cx="8892210" cy="612157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6A05911-F5FC-2F5B-AD3D-6D776E6319E7}"/>
                </a:ext>
              </a:extLst>
            </p:cNvPr>
            <p:cNvGrpSpPr/>
            <p:nvPr/>
          </p:nvGrpSpPr>
          <p:grpSpPr>
            <a:xfrm>
              <a:off x="1091715" y="4723547"/>
              <a:ext cx="10219009" cy="825162"/>
              <a:chOff x="793545" y="1123315"/>
              <a:chExt cx="10219009" cy="825162"/>
            </a:xfrm>
          </p:grpSpPr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685EBE42-7B8A-76DC-723C-911AC94F9E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545" y="1123315"/>
                <a:ext cx="10159378" cy="3458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D3A38F61-8C4F-4EA6-C553-EAEDA81DFD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347" y="1266463"/>
                <a:ext cx="9273207" cy="6820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Construct Research Facility</a:t>
                </a:r>
              </a:p>
            </p:txBody>
          </p:sp>
        </p:grpSp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3B67AB30-B087-7E1D-516E-BFEAF092B34B}"/>
                </a:ext>
              </a:extLst>
            </p:cNvPr>
            <p:cNvSpPr txBox="1">
              <a:spLocks/>
            </p:cNvSpPr>
            <p:nvPr/>
          </p:nvSpPr>
          <p:spPr>
            <a:xfrm>
              <a:off x="541959" y="4826742"/>
              <a:ext cx="1237761" cy="852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6000" dirty="0">
                  <a:solidFill>
                    <a:srgbClr val="0033A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30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0585B7-38B7-85A8-98F4-33617CD7FECD}"/>
              </a:ext>
            </a:extLst>
          </p:cNvPr>
          <p:cNvSpPr txBox="1">
            <a:spLocks/>
          </p:cNvSpPr>
          <p:nvPr/>
        </p:nvSpPr>
        <p:spPr>
          <a:xfrm>
            <a:off x="9960528" y="6517459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3</a:t>
            </a:fld>
            <a:endParaRPr lang="en-US" sz="14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890BE7-054D-B2F3-843E-4CC5281958D0}"/>
              </a:ext>
            </a:extLst>
          </p:cNvPr>
          <p:cNvGrpSpPr/>
          <p:nvPr/>
        </p:nvGrpSpPr>
        <p:grpSpPr>
          <a:xfrm>
            <a:off x="1099484" y="686031"/>
            <a:ext cx="9902120" cy="808980"/>
            <a:chOff x="1875561" y="1272572"/>
            <a:chExt cx="9521444" cy="8089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470CC5-9664-6D51-027F-53787C02831C}"/>
                </a:ext>
              </a:extLst>
            </p:cNvPr>
            <p:cNvSpPr/>
            <p:nvPr/>
          </p:nvSpPr>
          <p:spPr>
            <a:xfrm>
              <a:off x="2422604" y="1497091"/>
              <a:ext cx="8974401" cy="374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B6CF790D-32FE-4FD4-1CC7-7ADBDEFFDE89}"/>
                </a:ext>
              </a:extLst>
            </p:cNvPr>
            <p:cNvSpPr txBox="1">
              <a:spLocks/>
            </p:cNvSpPr>
            <p:nvPr/>
          </p:nvSpPr>
          <p:spPr>
            <a:xfrm>
              <a:off x="1875561" y="1272572"/>
              <a:ext cx="8495653" cy="289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05F34A24-A1FD-4A4E-A2C4-B3BBCB39E8E5}"/>
                </a:ext>
              </a:extLst>
            </p:cNvPr>
            <p:cNvSpPr txBox="1">
              <a:spLocks/>
            </p:cNvSpPr>
            <p:nvPr/>
          </p:nvSpPr>
          <p:spPr>
            <a:xfrm>
              <a:off x="2452454" y="1506635"/>
              <a:ext cx="7210020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Construct/Improve Medical/Administrative Facility 3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DEF2BDD3-F000-F0A4-4B4D-2E828D5574C3}"/>
                </a:ext>
              </a:extLst>
            </p:cNvPr>
            <p:cNvSpPr txBox="1">
              <a:spLocks/>
            </p:cNvSpPr>
            <p:nvPr/>
          </p:nvSpPr>
          <p:spPr>
            <a:xfrm>
              <a:off x="1999241" y="1387815"/>
              <a:ext cx="367915" cy="693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4000" dirty="0">
                  <a:solidFill>
                    <a:srgbClr val="0033A0"/>
                  </a:solidFill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31396C-7C39-F64D-222E-0F73AA732D32}"/>
              </a:ext>
            </a:extLst>
          </p:cNvPr>
          <p:cNvGrpSpPr/>
          <p:nvPr/>
        </p:nvGrpSpPr>
        <p:grpSpPr>
          <a:xfrm>
            <a:off x="848937" y="3654390"/>
            <a:ext cx="10152667" cy="808980"/>
            <a:chOff x="1625014" y="1272572"/>
            <a:chExt cx="9771991" cy="80898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ECB98C2-7EB0-9004-F5FE-B10CCD8CA31A}"/>
                </a:ext>
              </a:extLst>
            </p:cNvPr>
            <p:cNvSpPr/>
            <p:nvPr/>
          </p:nvSpPr>
          <p:spPr>
            <a:xfrm>
              <a:off x="2422604" y="1497091"/>
              <a:ext cx="8974401" cy="374669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1AEF7656-4106-1504-6BC8-7E5E4EB31DB6}"/>
                </a:ext>
              </a:extLst>
            </p:cNvPr>
            <p:cNvSpPr txBox="1">
              <a:spLocks/>
            </p:cNvSpPr>
            <p:nvPr/>
          </p:nvSpPr>
          <p:spPr>
            <a:xfrm>
              <a:off x="1875561" y="1272572"/>
              <a:ext cx="8495653" cy="289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9512FA6-62BA-2A88-E039-9318F5B8D0F8}"/>
                </a:ext>
              </a:extLst>
            </p:cNvPr>
            <p:cNvSpPr txBox="1">
              <a:spLocks/>
            </p:cNvSpPr>
            <p:nvPr/>
          </p:nvSpPr>
          <p:spPr>
            <a:xfrm>
              <a:off x="2452454" y="1506635"/>
              <a:ext cx="7210020" cy="365125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 Agricultural Research Facility 1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89E984A7-8B4B-D948-3F6C-2C95A4313901}"/>
                </a:ext>
              </a:extLst>
            </p:cNvPr>
            <p:cNvSpPr txBox="1">
              <a:spLocks/>
            </p:cNvSpPr>
            <p:nvPr/>
          </p:nvSpPr>
          <p:spPr>
            <a:xfrm>
              <a:off x="1625014" y="1387815"/>
              <a:ext cx="797592" cy="693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4000" dirty="0">
                  <a:solidFill>
                    <a:srgbClr val="0033A0"/>
                  </a:solidFill>
                </a:rPr>
                <a:t>3</a:t>
              </a:r>
            </a:p>
          </p:txBody>
        </p:sp>
      </p:grpSp>
      <p:pic>
        <p:nvPicPr>
          <p:cNvPr id="41" name="Picture 6" descr="College of Medicine | Clinical Partnerships | University of Kentucky  College of Medicine">
            <a:extLst>
              <a:ext uri="{FF2B5EF4-FFF2-40B4-BE49-F238E27FC236}">
                <a16:creationId xmlns:a16="http://schemas.microsoft.com/office/drawing/2014/main" id="{456D3B79-77D8-2C4A-FF97-E041B5F7C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/>
          <a:stretch/>
        </p:blipFill>
        <p:spPr bwMode="auto">
          <a:xfrm>
            <a:off x="7388830" y="1063670"/>
            <a:ext cx="3612774" cy="234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C73E4CB-2CA4-8520-BDF5-F565068E1ADA}"/>
              </a:ext>
            </a:extLst>
          </p:cNvPr>
          <p:cNvSpPr txBox="1">
            <a:spLocks/>
          </p:cNvSpPr>
          <p:nvPr/>
        </p:nvSpPr>
        <p:spPr>
          <a:xfrm>
            <a:off x="1583556" y="1394495"/>
            <a:ext cx="5675607" cy="2007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Expansion of Albert B. Chandler Hospital to eventually provide 700 +/- beds as well as needed clinical support spaces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Scope: $2 billion ($800 million Agency Bonds and $1.2 billion Restricted Funds)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Design team selections are currently underway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Completion scheduled for Q3 of 2029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CD5351A-6FB8-C316-C090-3015F0673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829" y="3992658"/>
            <a:ext cx="3612774" cy="2363901"/>
          </a:xfrm>
          <a:prstGeom prst="rect">
            <a:avLst/>
          </a:prstGeom>
        </p:spPr>
      </p:pic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4C6BB95-8547-AC2B-5B57-AC3C8038FCA6}"/>
              </a:ext>
            </a:extLst>
          </p:cNvPr>
          <p:cNvSpPr txBox="1">
            <a:spLocks/>
          </p:cNvSpPr>
          <p:nvPr/>
        </p:nvSpPr>
        <p:spPr>
          <a:xfrm>
            <a:off x="1583556" y="4348765"/>
            <a:ext cx="5675607" cy="2007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New facility to replace aging lab research and classroom facilities for the Martin-Gatton College of Agriculture, Food and Environment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Scope:  $250 million ($200 million State Bonds and $50 million Restricted Funds)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Design team selections are currently underway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Completion scheduled for Q2 of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E98FF-F8A7-2F11-6DDC-7459B088A771}"/>
              </a:ext>
            </a:extLst>
          </p:cNvPr>
          <p:cNvSpPr txBox="1"/>
          <p:nvPr/>
        </p:nvSpPr>
        <p:spPr>
          <a:xfrm>
            <a:off x="660400" y="1286733"/>
            <a:ext cx="1030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Black" panose="020B0A04020102020204" pitchFamily="34" charset="0"/>
              </a:rPr>
              <a:t>PRIORITY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B629B-57DB-507D-0626-A7904ABECA57}"/>
              </a:ext>
            </a:extLst>
          </p:cNvPr>
          <p:cNvSpPr txBox="1"/>
          <p:nvPr/>
        </p:nvSpPr>
        <p:spPr>
          <a:xfrm>
            <a:off x="660400" y="4253578"/>
            <a:ext cx="1030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Black" panose="020B0A04020102020204" pitchFamily="34" charset="0"/>
              </a:rPr>
              <a:t>PRIORITY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FAADB-BDB8-4ABA-3567-A464FFDEE060}"/>
              </a:ext>
            </a:extLst>
          </p:cNvPr>
          <p:cNvGrpSpPr/>
          <p:nvPr/>
        </p:nvGrpSpPr>
        <p:grpSpPr>
          <a:xfrm>
            <a:off x="272870" y="29440"/>
            <a:ext cx="9892360" cy="599188"/>
            <a:chOff x="1875561" y="1272572"/>
            <a:chExt cx="9521442" cy="5991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95E201-A274-0DB4-ED55-0945052A596A}"/>
                </a:ext>
              </a:extLst>
            </p:cNvPr>
            <p:cNvSpPr/>
            <p:nvPr/>
          </p:nvSpPr>
          <p:spPr>
            <a:xfrm>
              <a:off x="2422604" y="1497091"/>
              <a:ext cx="8974399" cy="374669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0B3E4A28-0A1E-96AF-7605-502ECE52F10A}"/>
                </a:ext>
              </a:extLst>
            </p:cNvPr>
            <p:cNvSpPr txBox="1">
              <a:spLocks/>
            </p:cNvSpPr>
            <p:nvPr/>
          </p:nvSpPr>
          <p:spPr>
            <a:xfrm>
              <a:off x="1875561" y="1272572"/>
              <a:ext cx="8495652" cy="289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1B707D5-BE27-13BB-2BD5-3B668C7973EF}"/>
                </a:ext>
              </a:extLst>
            </p:cNvPr>
            <p:cNvSpPr txBox="1">
              <a:spLocks/>
            </p:cNvSpPr>
            <p:nvPr/>
          </p:nvSpPr>
          <p:spPr>
            <a:xfrm>
              <a:off x="2452454" y="1506635"/>
              <a:ext cx="7210018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kumimoji="0" lang="en-US" sz="3100" b="0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604020202020204" pitchFamily="34" charset="0"/>
                  <a:ea typeface="+mj-ea"/>
                  <a:cs typeface="+mj-cs"/>
                </a:rPr>
                <a:t>Reauthorization requests</a:t>
              </a:r>
              <a:endPara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97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0585B7-38B7-85A8-98F4-33617CD7FECD}"/>
              </a:ext>
            </a:extLst>
          </p:cNvPr>
          <p:cNvSpPr txBox="1">
            <a:spLocks/>
          </p:cNvSpPr>
          <p:nvPr/>
        </p:nvSpPr>
        <p:spPr>
          <a:xfrm>
            <a:off x="9960528" y="6517459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4</a:t>
            </a:fld>
            <a:endParaRPr lang="en-US" sz="14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EF017-4B1A-B4ED-F5B8-7D9C9ACEFB34}"/>
              </a:ext>
            </a:extLst>
          </p:cNvPr>
          <p:cNvGrpSpPr/>
          <p:nvPr/>
        </p:nvGrpSpPr>
        <p:grpSpPr>
          <a:xfrm>
            <a:off x="754144" y="1108761"/>
            <a:ext cx="10510886" cy="914400"/>
            <a:chOff x="754144" y="963621"/>
            <a:chExt cx="10510886" cy="914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1BA0AF-E838-67CC-9539-B2C64BFCBC8D}"/>
                </a:ext>
              </a:extLst>
            </p:cNvPr>
            <p:cNvSpPr/>
            <p:nvPr/>
          </p:nvSpPr>
          <p:spPr>
            <a:xfrm>
              <a:off x="1753385" y="1233011"/>
              <a:ext cx="9511645" cy="4836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10ACF421-F804-C384-64C7-D11FA3F4FB69}"/>
                </a:ext>
              </a:extLst>
            </p:cNvPr>
            <p:cNvSpPr txBox="1">
              <a:spLocks/>
            </p:cNvSpPr>
            <p:nvPr/>
          </p:nvSpPr>
          <p:spPr>
            <a:xfrm>
              <a:off x="1923068" y="1313773"/>
              <a:ext cx="9125146" cy="3401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Preserve and extend the useful life of existing facilities</a:t>
              </a:r>
            </a:p>
          </p:txBody>
        </p:sp>
        <p:pic>
          <p:nvPicPr>
            <p:cNvPr id="19" name="Graphic 18" descr="Modern architecture with solid fill">
              <a:extLst>
                <a:ext uri="{FF2B5EF4-FFF2-40B4-BE49-F238E27FC236}">
                  <a16:creationId xmlns:a16="http://schemas.microsoft.com/office/drawing/2014/main" id="{95BD6D86-8724-88BD-8BDF-9E8171EA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4144" y="963621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98EAA5-F964-FDB7-CF6C-BC2E0FBFD477}"/>
              </a:ext>
            </a:extLst>
          </p:cNvPr>
          <p:cNvGrpSpPr/>
          <p:nvPr/>
        </p:nvGrpSpPr>
        <p:grpSpPr>
          <a:xfrm>
            <a:off x="501116" y="2026309"/>
            <a:ext cx="10763914" cy="1197204"/>
            <a:chOff x="501116" y="2026309"/>
            <a:chExt cx="10763914" cy="11972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6102A7-BA2A-A810-F8D9-30F33B601922}"/>
                </a:ext>
              </a:extLst>
            </p:cNvPr>
            <p:cNvSpPr/>
            <p:nvPr/>
          </p:nvSpPr>
          <p:spPr>
            <a:xfrm>
              <a:off x="1753385" y="2026309"/>
              <a:ext cx="9511645" cy="11972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Classroom with solid fill">
              <a:extLst>
                <a:ext uri="{FF2B5EF4-FFF2-40B4-BE49-F238E27FC236}">
                  <a16:creationId xmlns:a16="http://schemas.microsoft.com/office/drawing/2014/main" id="{C624D2A4-3881-E302-F06F-B71661C7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1116" y="2032172"/>
              <a:ext cx="1185478" cy="1185478"/>
            </a:xfrm>
            <a:prstGeom prst="rect">
              <a:avLst/>
            </a:prstGeom>
          </p:spPr>
        </p:pic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D62CF72-48C8-EC96-7DB3-1F108938149C}"/>
                </a:ext>
              </a:extLst>
            </p:cNvPr>
            <p:cNvSpPr txBox="1">
              <a:spLocks/>
            </p:cNvSpPr>
            <p:nvPr/>
          </p:nvSpPr>
          <p:spPr>
            <a:xfrm>
              <a:off x="1923068" y="2121335"/>
              <a:ext cx="9125146" cy="1102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the utilization of space by providing a more flexible array of classrooms to serve our growing student population, creating spaces that are responding to Kentucky’s workforce needs, especially in the STEM+H disciplines (science, technology, engineering, math and health)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4E658E-B7F3-AF45-9FF1-215B6EFE2CC8}"/>
              </a:ext>
            </a:extLst>
          </p:cNvPr>
          <p:cNvSpPr txBox="1">
            <a:spLocks/>
          </p:cNvSpPr>
          <p:nvPr/>
        </p:nvSpPr>
        <p:spPr>
          <a:xfrm>
            <a:off x="1682342" y="985134"/>
            <a:ext cx="9294828" cy="427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FOR THE ASSET PRESERVATION POOL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12C95A-55FC-9D47-70C5-6B453BDC4CC2}"/>
              </a:ext>
            </a:extLst>
          </p:cNvPr>
          <p:cNvGrpSpPr/>
          <p:nvPr/>
        </p:nvGrpSpPr>
        <p:grpSpPr>
          <a:xfrm>
            <a:off x="772194" y="3364947"/>
            <a:ext cx="10492836" cy="1211288"/>
            <a:chOff x="772194" y="3495573"/>
            <a:chExt cx="10492836" cy="1211288"/>
          </a:xfrm>
        </p:grpSpPr>
        <p:pic>
          <p:nvPicPr>
            <p:cNvPr id="15" name="Graphic 14" descr="Scientist female with solid fill">
              <a:extLst>
                <a:ext uri="{FF2B5EF4-FFF2-40B4-BE49-F238E27FC236}">
                  <a16:creationId xmlns:a16="http://schemas.microsoft.com/office/drawing/2014/main" id="{2413F893-E6BC-1EB5-89FF-5D96ACC9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194" y="3495573"/>
              <a:ext cx="914400" cy="9144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B61C92-251A-2BB3-3BE4-55F11EC35260}"/>
                </a:ext>
              </a:extLst>
            </p:cNvPr>
            <p:cNvSpPr/>
            <p:nvPr/>
          </p:nvSpPr>
          <p:spPr>
            <a:xfrm>
              <a:off x="1753385" y="3509657"/>
              <a:ext cx="9511645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0EDE9A00-8A9A-1147-1E97-5914B5FBEBFA}"/>
                </a:ext>
              </a:extLst>
            </p:cNvPr>
            <p:cNvSpPr txBox="1">
              <a:spLocks/>
            </p:cNvSpPr>
            <p:nvPr/>
          </p:nvSpPr>
          <p:spPr>
            <a:xfrm>
              <a:off x="1923068" y="3604683"/>
              <a:ext cx="9125146" cy="1102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better space to increase research collaboration among faculty, staff and students across and among disciplines where ingenuity can unfold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77AF9A-D7D3-BD58-C805-A9A5F30D7A7C}"/>
              </a:ext>
            </a:extLst>
          </p:cNvPr>
          <p:cNvGrpSpPr/>
          <p:nvPr/>
        </p:nvGrpSpPr>
        <p:grpSpPr>
          <a:xfrm>
            <a:off x="876671" y="4452952"/>
            <a:ext cx="10388359" cy="669346"/>
            <a:chOff x="876671" y="4598092"/>
            <a:chExt cx="10388359" cy="669346"/>
          </a:xfrm>
        </p:grpSpPr>
        <p:pic>
          <p:nvPicPr>
            <p:cNvPr id="12" name="Graphic 11" descr="Hammer with solid fill">
              <a:extLst>
                <a:ext uri="{FF2B5EF4-FFF2-40B4-BE49-F238E27FC236}">
                  <a16:creationId xmlns:a16="http://schemas.microsoft.com/office/drawing/2014/main" id="{434F791F-0D8B-C531-BA03-4BD19218E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6671" y="4598092"/>
              <a:ext cx="669346" cy="66934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736CF1-D7A0-243F-8C57-C48DF65CDD38}"/>
                </a:ext>
              </a:extLst>
            </p:cNvPr>
            <p:cNvSpPr/>
            <p:nvPr/>
          </p:nvSpPr>
          <p:spPr>
            <a:xfrm>
              <a:off x="1753385" y="4598092"/>
              <a:ext cx="9511645" cy="5624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6B44FD55-4F4F-C1E0-47E9-416D4ABFC1C2}"/>
                </a:ext>
              </a:extLst>
            </p:cNvPr>
            <p:cNvSpPr txBox="1">
              <a:spLocks/>
            </p:cNvSpPr>
            <p:nvPr/>
          </p:nvSpPr>
          <p:spPr>
            <a:xfrm>
              <a:off x="1923068" y="4693118"/>
              <a:ext cx="9125146" cy="4674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Efficiently manage repair and maintenance costs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DEDAA9-BE9F-12F7-BB6B-26E02EB10ED8}"/>
              </a:ext>
            </a:extLst>
          </p:cNvPr>
          <p:cNvGrpSpPr/>
          <p:nvPr/>
        </p:nvGrpSpPr>
        <p:grpSpPr>
          <a:xfrm>
            <a:off x="686586" y="5198853"/>
            <a:ext cx="10578444" cy="1272278"/>
            <a:chOff x="686586" y="5358507"/>
            <a:chExt cx="10578444" cy="1272278"/>
          </a:xfrm>
        </p:grpSpPr>
        <p:pic>
          <p:nvPicPr>
            <p:cNvPr id="10" name="Graphic 9" descr="Renewable Energy with solid fill">
              <a:extLst>
                <a:ext uri="{FF2B5EF4-FFF2-40B4-BE49-F238E27FC236}">
                  <a16:creationId xmlns:a16="http://schemas.microsoft.com/office/drawing/2014/main" id="{0166A8E0-FC94-BBF6-457B-9AA59C3C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6586" y="5358507"/>
              <a:ext cx="914400" cy="914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9D1847-C678-FF30-8472-3BCEE4DAFE1B}"/>
                </a:ext>
              </a:extLst>
            </p:cNvPr>
            <p:cNvSpPr/>
            <p:nvPr/>
          </p:nvSpPr>
          <p:spPr>
            <a:xfrm>
              <a:off x="1753385" y="5359234"/>
              <a:ext cx="9511645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6C28CE2F-C15D-B805-BD36-04FE46424AD5}"/>
                </a:ext>
              </a:extLst>
            </p:cNvPr>
            <p:cNvSpPr txBox="1">
              <a:spLocks/>
            </p:cNvSpPr>
            <p:nvPr/>
          </p:nvSpPr>
          <p:spPr>
            <a:xfrm>
              <a:off x="1923068" y="5528607"/>
              <a:ext cx="9125146" cy="1102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 existing infrastructure to improve energy efficient systems that reduce operating costs and lower future maintenance expenses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F6890E-7235-273E-AF70-5EBAFE122A9E}"/>
              </a:ext>
            </a:extLst>
          </p:cNvPr>
          <p:cNvGrpSpPr/>
          <p:nvPr/>
        </p:nvGrpSpPr>
        <p:grpSpPr>
          <a:xfrm>
            <a:off x="139700" y="54524"/>
            <a:ext cx="10336860" cy="890473"/>
            <a:chOff x="139700" y="54524"/>
            <a:chExt cx="10336860" cy="8904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5AE983-D047-7BCA-F5B2-3B68BE0DBDD9}"/>
                </a:ext>
              </a:extLst>
            </p:cNvPr>
            <p:cNvGrpSpPr/>
            <p:nvPr/>
          </p:nvGrpSpPr>
          <p:grpSpPr>
            <a:xfrm>
              <a:off x="323893" y="54524"/>
              <a:ext cx="10152667" cy="808980"/>
              <a:chOff x="1625014" y="1272572"/>
              <a:chExt cx="9771989" cy="80898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022073F-32FE-82C0-7B71-0B99B5A476D9}"/>
                  </a:ext>
                </a:extLst>
              </p:cNvPr>
              <p:cNvSpPr/>
              <p:nvPr/>
            </p:nvSpPr>
            <p:spPr>
              <a:xfrm>
                <a:off x="2422604" y="1497091"/>
                <a:ext cx="8974399" cy="374669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0028ADAD-0880-E5E5-F392-F02E34BFD2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5561" y="1272572"/>
                <a:ext cx="8495652" cy="289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8AE34515-18C9-5737-44C9-2B3169310D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52453" y="1506635"/>
                <a:ext cx="8169305" cy="3651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kumimoji="0" lang="en-US" sz="3100" b="0" i="0" u="none" strike="noStrike" kern="1200" cap="all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lack" panose="020B0604020202020204" pitchFamily="34" charset="0"/>
                    <a:ea typeface="+mj-ea"/>
                    <a:cs typeface="+mj-cs"/>
                  </a:rPr>
                  <a:t>Asset Preservation  </a:t>
                </a:r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05DDB60C-D0C3-B9B7-154B-9D2CF62F1B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014" y="1387815"/>
                <a:ext cx="797592" cy="69373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0" i="0" kern="1200" cap="all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4000" dirty="0">
                    <a:solidFill>
                      <a:srgbClr val="0033A0"/>
                    </a:solidFill>
                  </a:rPr>
                  <a:t> 2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9B7A19-441C-9A54-2445-E6EEF413C7B8}"/>
                </a:ext>
              </a:extLst>
            </p:cNvPr>
            <p:cNvSpPr txBox="1"/>
            <p:nvPr/>
          </p:nvSpPr>
          <p:spPr>
            <a:xfrm>
              <a:off x="139700" y="667998"/>
              <a:ext cx="1054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PRIORITY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5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0585B7-38B7-85A8-98F4-33617CD7FECD}"/>
              </a:ext>
            </a:extLst>
          </p:cNvPr>
          <p:cNvSpPr txBox="1">
            <a:spLocks/>
          </p:cNvSpPr>
          <p:nvPr/>
        </p:nvSpPr>
        <p:spPr>
          <a:xfrm>
            <a:off x="9960528" y="6517459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5</a:t>
            </a:fld>
            <a:endParaRPr lang="en-US" sz="1400" b="1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CF790D-32FE-4FD4-1CC7-7ADBDEFFDE89}"/>
              </a:ext>
            </a:extLst>
          </p:cNvPr>
          <p:cNvSpPr txBox="1">
            <a:spLocks/>
          </p:cNvSpPr>
          <p:nvPr/>
        </p:nvSpPr>
        <p:spPr>
          <a:xfrm>
            <a:off x="10599084" y="-1433055"/>
            <a:ext cx="8835317" cy="289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58C78F-6AE8-D0BF-32F8-D6D53ECA4B32}"/>
              </a:ext>
            </a:extLst>
          </p:cNvPr>
          <p:cNvGrpSpPr/>
          <p:nvPr/>
        </p:nvGrpSpPr>
        <p:grpSpPr>
          <a:xfrm>
            <a:off x="679864" y="1061620"/>
            <a:ext cx="10205850" cy="374669"/>
            <a:chOff x="679864" y="910550"/>
            <a:chExt cx="10205850" cy="374669"/>
          </a:xfrm>
          <a:solidFill>
            <a:schemeClr val="tx2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470CC5-9664-6D51-027F-53787C02831C}"/>
                </a:ext>
              </a:extLst>
            </p:cNvPr>
            <p:cNvSpPr/>
            <p:nvPr/>
          </p:nvSpPr>
          <p:spPr>
            <a:xfrm>
              <a:off x="679864" y="910550"/>
              <a:ext cx="10205850" cy="374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05F34A24-A1FD-4A4E-A2C4-B3BBCB39E8E5}"/>
                </a:ext>
              </a:extLst>
            </p:cNvPr>
            <p:cNvSpPr txBox="1">
              <a:spLocks/>
            </p:cNvSpPr>
            <p:nvPr/>
          </p:nvSpPr>
          <p:spPr>
            <a:xfrm>
              <a:off x="752434" y="920094"/>
              <a:ext cx="984665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Multi-Disciplinary Science Building: $15 million.  Completion scheduled June 2024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CA72A7-CE7C-D7EE-E373-08F04E38F90F}"/>
              </a:ext>
            </a:extLst>
          </p:cNvPr>
          <p:cNvGrpSpPr/>
          <p:nvPr/>
        </p:nvGrpSpPr>
        <p:grpSpPr>
          <a:xfrm>
            <a:off x="679864" y="1661675"/>
            <a:ext cx="10205850" cy="374669"/>
            <a:chOff x="679864" y="910550"/>
            <a:chExt cx="10205850" cy="374669"/>
          </a:xfrm>
          <a:solidFill>
            <a:schemeClr val="tx2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7EBCCB-37EF-2B1F-F8CB-16B71728ABC3}"/>
                </a:ext>
              </a:extLst>
            </p:cNvPr>
            <p:cNvSpPr/>
            <p:nvPr/>
          </p:nvSpPr>
          <p:spPr>
            <a:xfrm>
              <a:off x="679864" y="910550"/>
              <a:ext cx="10205850" cy="374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D50E400-0A1A-DBE8-5502-2D58427AB890}"/>
                </a:ext>
              </a:extLst>
            </p:cNvPr>
            <p:cNvSpPr txBox="1">
              <a:spLocks/>
            </p:cNvSpPr>
            <p:nvPr/>
          </p:nvSpPr>
          <p:spPr>
            <a:xfrm>
              <a:off x="752434" y="920094"/>
              <a:ext cx="984665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White Hall Classroom Building: $83 million.  Completion scheduled April 2026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01CB34-2B8E-5F1A-4605-C9ED453704F9}"/>
              </a:ext>
            </a:extLst>
          </p:cNvPr>
          <p:cNvGrpSpPr/>
          <p:nvPr/>
        </p:nvGrpSpPr>
        <p:grpSpPr>
          <a:xfrm>
            <a:off x="679864" y="2254095"/>
            <a:ext cx="10205850" cy="374669"/>
            <a:chOff x="679864" y="910550"/>
            <a:chExt cx="10205850" cy="374669"/>
          </a:xfrm>
          <a:solidFill>
            <a:schemeClr val="tx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2BAB2-C37D-9696-36BF-F469AE06D2AC}"/>
                </a:ext>
              </a:extLst>
            </p:cNvPr>
            <p:cNvSpPr/>
            <p:nvPr/>
          </p:nvSpPr>
          <p:spPr>
            <a:xfrm>
              <a:off x="679864" y="910550"/>
              <a:ext cx="10205850" cy="374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34F8E12-0155-6AAF-C5D3-9F59E72F7E52}"/>
                </a:ext>
              </a:extLst>
            </p:cNvPr>
            <p:cNvSpPr txBox="1">
              <a:spLocks/>
            </p:cNvSpPr>
            <p:nvPr/>
          </p:nvSpPr>
          <p:spPr>
            <a:xfrm>
              <a:off x="752434" y="920094"/>
              <a:ext cx="984665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Pence Hall: $32 million. Completion scheduled May 2025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E1EBD-061F-4E1B-5B8F-449A20F35FFD}"/>
              </a:ext>
            </a:extLst>
          </p:cNvPr>
          <p:cNvGrpSpPr/>
          <p:nvPr/>
        </p:nvGrpSpPr>
        <p:grpSpPr>
          <a:xfrm>
            <a:off x="679864" y="2862706"/>
            <a:ext cx="10205850" cy="374669"/>
            <a:chOff x="679864" y="910550"/>
            <a:chExt cx="10205850" cy="374669"/>
          </a:xfrm>
          <a:solidFill>
            <a:schemeClr val="tx2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F318EF-CE8F-E853-D0C7-D71AE1783947}"/>
                </a:ext>
              </a:extLst>
            </p:cNvPr>
            <p:cNvSpPr/>
            <p:nvPr/>
          </p:nvSpPr>
          <p:spPr>
            <a:xfrm>
              <a:off x="679864" y="910550"/>
              <a:ext cx="10205850" cy="374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AE3DB6A-CCE9-603E-A652-EACE4DAA275F}"/>
                </a:ext>
              </a:extLst>
            </p:cNvPr>
            <p:cNvSpPr txBox="1">
              <a:spLocks/>
            </p:cNvSpPr>
            <p:nvPr/>
          </p:nvSpPr>
          <p:spPr>
            <a:xfrm>
              <a:off x="752434" y="920094"/>
              <a:ext cx="984665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Patterson Office Tower: $3.5 million. Completion scheduled January 2025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4D8C77-9D1F-AF49-EC88-0E7F06B87722}"/>
              </a:ext>
            </a:extLst>
          </p:cNvPr>
          <p:cNvGrpSpPr/>
          <p:nvPr/>
        </p:nvGrpSpPr>
        <p:grpSpPr>
          <a:xfrm>
            <a:off x="679864" y="3465305"/>
            <a:ext cx="10205850" cy="374669"/>
            <a:chOff x="679864" y="910550"/>
            <a:chExt cx="10205850" cy="374669"/>
          </a:xfrm>
          <a:solidFill>
            <a:schemeClr val="tx2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1E0032-5D06-22F9-20DB-3B587540BD3F}"/>
                </a:ext>
              </a:extLst>
            </p:cNvPr>
            <p:cNvSpPr/>
            <p:nvPr/>
          </p:nvSpPr>
          <p:spPr>
            <a:xfrm>
              <a:off x="679864" y="910550"/>
              <a:ext cx="10205850" cy="374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4BC00001-9C75-ECCD-252A-074F11DB0FA6}"/>
                </a:ext>
              </a:extLst>
            </p:cNvPr>
            <p:cNvSpPr txBox="1">
              <a:spLocks/>
            </p:cNvSpPr>
            <p:nvPr/>
          </p:nvSpPr>
          <p:spPr>
            <a:xfrm>
              <a:off x="752434" y="920094"/>
              <a:ext cx="984665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Miller Hall: $4.5 million. Completion scheduled November 2024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FC28F9D-25CD-8081-7855-4C5D6660EBFB}"/>
              </a:ext>
            </a:extLst>
          </p:cNvPr>
          <p:cNvSpPr/>
          <p:nvPr/>
        </p:nvSpPr>
        <p:spPr>
          <a:xfrm>
            <a:off x="679864" y="4031180"/>
            <a:ext cx="10205850" cy="374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E6C0468-64B1-2DE4-231B-560533F32C24}"/>
              </a:ext>
            </a:extLst>
          </p:cNvPr>
          <p:cNvSpPr txBox="1">
            <a:spLocks/>
          </p:cNvSpPr>
          <p:nvPr/>
        </p:nvSpPr>
        <p:spPr>
          <a:xfrm>
            <a:off x="752434" y="4040724"/>
            <a:ext cx="984665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Infrastructure/Building System Improvements: $25 million. Various completion dates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9A44BBC-5219-FE30-E4EC-7C08688F7CB6}"/>
              </a:ext>
            </a:extLst>
          </p:cNvPr>
          <p:cNvSpPr txBox="1">
            <a:spLocks/>
          </p:cNvSpPr>
          <p:nvPr/>
        </p:nvSpPr>
        <p:spPr>
          <a:xfrm>
            <a:off x="679864" y="4624921"/>
            <a:ext cx="10998200" cy="374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$98,775,000 in Asset Preservation Funds is currently committed for 21 projects.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2FEBCC-EAF9-F55B-DA02-C081027A455D}"/>
              </a:ext>
            </a:extLst>
          </p:cNvPr>
          <p:cNvGrpSpPr/>
          <p:nvPr/>
        </p:nvGrpSpPr>
        <p:grpSpPr>
          <a:xfrm>
            <a:off x="139700" y="54524"/>
            <a:ext cx="10336860" cy="890473"/>
            <a:chOff x="139700" y="54524"/>
            <a:chExt cx="10336860" cy="89047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F0E8D65-9DE7-FE68-5086-F542E5C365B7}"/>
                </a:ext>
              </a:extLst>
            </p:cNvPr>
            <p:cNvGrpSpPr/>
            <p:nvPr/>
          </p:nvGrpSpPr>
          <p:grpSpPr>
            <a:xfrm>
              <a:off x="323893" y="54524"/>
              <a:ext cx="10152667" cy="808980"/>
              <a:chOff x="1625014" y="1272572"/>
              <a:chExt cx="9771989" cy="80898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63D7DE-C732-332E-35B7-3808787B1F43}"/>
                  </a:ext>
                </a:extLst>
              </p:cNvPr>
              <p:cNvSpPr/>
              <p:nvPr/>
            </p:nvSpPr>
            <p:spPr>
              <a:xfrm>
                <a:off x="2422604" y="1497091"/>
                <a:ext cx="8974399" cy="374669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BD88560-F22D-5BD2-E90C-E4F979833D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5561" y="1272572"/>
                <a:ext cx="8495652" cy="289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96EF313C-CD53-10F7-7D52-C77B21F71D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52453" y="1506635"/>
                <a:ext cx="8169305" cy="3651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kumimoji="0" lang="en-US" sz="3100" b="0" i="0" u="none" strike="noStrike" kern="1200" cap="all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lack" panose="020B0604020202020204" pitchFamily="34" charset="0"/>
                    <a:ea typeface="+mj-ea"/>
                    <a:cs typeface="+mj-cs"/>
                  </a:rPr>
                  <a:t>Asset Preservation 2022-24 Projects: an Update</a:t>
                </a:r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2E5EF9A7-C92A-0EB5-C844-1422BC0AE3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014" y="1387815"/>
                <a:ext cx="797592" cy="69373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0" i="0" kern="1200" cap="all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4000" dirty="0">
                    <a:solidFill>
                      <a:srgbClr val="0033A0"/>
                    </a:solidFill>
                  </a:rPr>
                  <a:t>2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8F2F7C-A872-9242-7949-68393FAEDB38}"/>
                </a:ext>
              </a:extLst>
            </p:cNvPr>
            <p:cNvSpPr txBox="1"/>
            <p:nvPr/>
          </p:nvSpPr>
          <p:spPr>
            <a:xfrm>
              <a:off x="139700" y="667998"/>
              <a:ext cx="1054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PRIORITY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73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0585B7-38B7-85A8-98F4-33617CD7FECD}"/>
              </a:ext>
            </a:extLst>
          </p:cNvPr>
          <p:cNvSpPr txBox="1">
            <a:spLocks/>
          </p:cNvSpPr>
          <p:nvPr/>
        </p:nvSpPr>
        <p:spPr>
          <a:xfrm>
            <a:off x="9960528" y="6517459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6</a:t>
            </a:fld>
            <a:endParaRPr lang="en-US" sz="1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EBCCB-37EF-2B1F-F8CB-16B71728ABC3}"/>
              </a:ext>
            </a:extLst>
          </p:cNvPr>
          <p:cNvSpPr/>
          <p:nvPr/>
        </p:nvSpPr>
        <p:spPr>
          <a:xfrm>
            <a:off x="3380435" y="1154891"/>
            <a:ext cx="7666053" cy="374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50E400-0A1A-DBE8-5502-2D58427AB890}"/>
              </a:ext>
            </a:extLst>
          </p:cNvPr>
          <p:cNvSpPr txBox="1">
            <a:spLocks/>
          </p:cNvSpPr>
          <p:nvPr/>
        </p:nvSpPr>
        <p:spPr>
          <a:xfrm>
            <a:off x="3438337" y="1164435"/>
            <a:ext cx="6929251" cy="3651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projects currently identified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4F8E12-0155-6AAF-C5D3-9F59E72F7E52}"/>
              </a:ext>
            </a:extLst>
          </p:cNvPr>
          <p:cNvSpPr txBox="1">
            <a:spLocks/>
          </p:cNvSpPr>
          <p:nvPr/>
        </p:nvSpPr>
        <p:spPr>
          <a:xfrm>
            <a:off x="5568777" y="1711753"/>
            <a:ext cx="5601450" cy="872405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Systems improvements ― mechanical, electrical, plumbing, building envelope, life safety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0E8D65-9DE7-FE68-5086-F542E5C365B7}"/>
              </a:ext>
            </a:extLst>
          </p:cNvPr>
          <p:cNvGrpSpPr/>
          <p:nvPr/>
        </p:nvGrpSpPr>
        <p:grpSpPr>
          <a:xfrm>
            <a:off x="323893" y="54524"/>
            <a:ext cx="10152667" cy="808980"/>
            <a:chOff x="1625014" y="1272572"/>
            <a:chExt cx="9771989" cy="8089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63D7DE-C732-332E-35B7-3808787B1F43}"/>
                </a:ext>
              </a:extLst>
            </p:cNvPr>
            <p:cNvSpPr/>
            <p:nvPr/>
          </p:nvSpPr>
          <p:spPr>
            <a:xfrm>
              <a:off x="2422604" y="1497091"/>
              <a:ext cx="8974399" cy="374669"/>
            </a:xfrm>
            <a:prstGeom prst="rect">
              <a:avLst/>
            </a:prstGeom>
            <a:solidFill>
              <a:srgbClr val="003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0BD88560-F22D-5BD2-E90C-E4F979833D08}"/>
                </a:ext>
              </a:extLst>
            </p:cNvPr>
            <p:cNvSpPr txBox="1">
              <a:spLocks/>
            </p:cNvSpPr>
            <p:nvPr/>
          </p:nvSpPr>
          <p:spPr>
            <a:xfrm>
              <a:off x="1875561" y="1272572"/>
              <a:ext cx="8495652" cy="289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96EF313C-CD53-10F7-7D52-C77B21F71DD3}"/>
                </a:ext>
              </a:extLst>
            </p:cNvPr>
            <p:cNvSpPr txBox="1">
              <a:spLocks/>
            </p:cNvSpPr>
            <p:nvPr/>
          </p:nvSpPr>
          <p:spPr>
            <a:xfrm>
              <a:off x="2452454" y="1506635"/>
              <a:ext cx="7210018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kumimoji="0" lang="en-US" sz="3100" b="0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604020202020204" pitchFamily="34" charset="0"/>
                  <a:ea typeface="+mj-ea"/>
                  <a:cs typeface="+mj-cs"/>
                </a:rPr>
                <a:t>Asset Preservation 2024-26</a:t>
              </a:r>
              <a:endPara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2E5EF9A7-C92A-0EB5-C844-1422BC0AE3EF}"/>
                </a:ext>
              </a:extLst>
            </p:cNvPr>
            <p:cNvSpPr txBox="1">
              <a:spLocks/>
            </p:cNvSpPr>
            <p:nvPr/>
          </p:nvSpPr>
          <p:spPr>
            <a:xfrm>
              <a:off x="1625014" y="1387815"/>
              <a:ext cx="797592" cy="693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0" i="0" kern="1200" cap="all" baseline="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4000" dirty="0">
                  <a:solidFill>
                    <a:srgbClr val="0033A0"/>
                  </a:solidFill>
                </a:rPr>
                <a:t> 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8F2F7C-A872-9242-7949-68393FAEDB38}"/>
              </a:ext>
            </a:extLst>
          </p:cNvPr>
          <p:cNvSpPr txBox="1"/>
          <p:nvPr/>
        </p:nvSpPr>
        <p:spPr>
          <a:xfrm>
            <a:off x="127000" y="667998"/>
            <a:ext cx="106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Black" panose="020B0A04020102020204" pitchFamily="34" charset="0"/>
              </a:rPr>
              <a:t>PRIORITY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C665FF4-2E2D-CA14-2A5F-7E965A71BA54}"/>
              </a:ext>
            </a:extLst>
          </p:cNvPr>
          <p:cNvSpPr txBox="1">
            <a:spLocks/>
          </p:cNvSpPr>
          <p:nvPr/>
        </p:nvSpPr>
        <p:spPr>
          <a:xfrm>
            <a:off x="716149" y="1164435"/>
            <a:ext cx="2415319" cy="23705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UK’s State Bond request for </a:t>
            </a: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2024-26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48A8E5B-38CF-8EAF-9B17-B8711FFF1447}"/>
              </a:ext>
            </a:extLst>
          </p:cNvPr>
          <p:cNvSpPr txBox="1">
            <a:spLocks/>
          </p:cNvSpPr>
          <p:nvPr/>
        </p:nvSpPr>
        <p:spPr>
          <a:xfrm>
            <a:off x="5568777" y="2658815"/>
            <a:ext cx="5601450" cy="765088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Infrastructure Systems improvements ― steam, chilled water, electrical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44EDC4E-C56F-90E0-FB5F-E4471D1543B1}"/>
              </a:ext>
            </a:extLst>
          </p:cNvPr>
          <p:cNvSpPr txBox="1">
            <a:spLocks/>
          </p:cNvSpPr>
          <p:nvPr/>
        </p:nvSpPr>
        <p:spPr>
          <a:xfrm>
            <a:off x="5642918" y="3635243"/>
            <a:ext cx="6038336" cy="2094932"/>
          </a:xfrm>
          <a:prstGeom prst="rect">
            <a:avLst/>
          </a:prstGeom>
          <a:noFill/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renovations to multiple buildings being considered 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Kastle Hall: $54 million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Willard Medical Education/Science Building: $40 million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Erickson Hall: $36 million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Patterson Office Tower (2 additional floors): $10 million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McVey Hall: $47 million</a:t>
            </a:r>
          </a:p>
          <a:p>
            <a:pPr>
              <a:lnSpc>
                <a:spcPct val="110000"/>
              </a:lnSpc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Renewable Energy with solid fill">
            <a:extLst>
              <a:ext uri="{FF2B5EF4-FFF2-40B4-BE49-F238E27FC236}">
                <a16:creationId xmlns:a16="http://schemas.microsoft.com/office/drawing/2014/main" id="{3C107BF1-9909-F806-FC5D-A2B0D043F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384" y="2584159"/>
            <a:ext cx="914400" cy="914400"/>
          </a:xfrm>
          <a:prstGeom prst="rect">
            <a:avLst/>
          </a:prstGeom>
        </p:spPr>
      </p:pic>
      <p:pic>
        <p:nvPicPr>
          <p:cNvPr id="8" name="Graphic 7" descr="Modern architecture with solid fill">
            <a:extLst>
              <a:ext uri="{FF2B5EF4-FFF2-40B4-BE49-F238E27FC236}">
                <a16:creationId xmlns:a16="http://schemas.microsoft.com/office/drawing/2014/main" id="{2706F805-5FD7-7205-9F9A-110BC6156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7998" y="1621128"/>
            <a:ext cx="914400" cy="914400"/>
          </a:xfrm>
          <a:prstGeom prst="rect">
            <a:avLst/>
          </a:prstGeom>
        </p:spPr>
      </p:pic>
      <p:pic>
        <p:nvPicPr>
          <p:cNvPr id="38" name="Graphic 37" descr="Modern architecture with solid fill">
            <a:extLst>
              <a:ext uri="{FF2B5EF4-FFF2-40B4-BE49-F238E27FC236}">
                <a16:creationId xmlns:a16="http://schemas.microsoft.com/office/drawing/2014/main" id="{AE35FB70-E6E8-B8D4-A70C-84D372A4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7998" y="3632092"/>
            <a:ext cx="914400" cy="9144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6E9408-7314-755E-DE3B-3726BD6FD519}"/>
              </a:ext>
            </a:extLst>
          </p:cNvPr>
          <p:cNvSpPr txBox="1">
            <a:spLocks/>
          </p:cNvSpPr>
          <p:nvPr/>
        </p:nvSpPr>
        <p:spPr>
          <a:xfrm>
            <a:off x="4505714" y="1711754"/>
            <a:ext cx="983888" cy="6817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 million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8619-3B46-EA7B-640C-A8EC215FD207}"/>
              </a:ext>
            </a:extLst>
          </p:cNvPr>
          <p:cNvSpPr txBox="1">
            <a:spLocks/>
          </p:cNvSpPr>
          <p:nvPr/>
        </p:nvSpPr>
        <p:spPr>
          <a:xfrm>
            <a:off x="4505714" y="2725217"/>
            <a:ext cx="983888" cy="6817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 million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13BAC4-2C84-3D62-F78F-DB8BE6F81886}"/>
              </a:ext>
            </a:extLst>
          </p:cNvPr>
          <p:cNvSpPr txBox="1">
            <a:spLocks/>
          </p:cNvSpPr>
          <p:nvPr/>
        </p:nvSpPr>
        <p:spPr>
          <a:xfrm>
            <a:off x="4505714" y="3747883"/>
            <a:ext cx="983888" cy="6817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$187 million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443B47-611B-321A-156A-EB1430DE8917}"/>
              </a:ext>
            </a:extLst>
          </p:cNvPr>
          <p:cNvSpPr txBox="1">
            <a:spLocks/>
          </p:cNvSpPr>
          <p:nvPr/>
        </p:nvSpPr>
        <p:spPr>
          <a:xfrm>
            <a:off x="4493407" y="4770549"/>
            <a:ext cx="983888" cy="104536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0033A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$287 million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B237A-2151-54F9-F427-000D7C1DA303}"/>
              </a:ext>
            </a:extLst>
          </p:cNvPr>
          <p:cNvCxnSpPr>
            <a:cxnSpLocks/>
          </p:cNvCxnSpPr>
          <p:nvPr/>
        </p:nvCxnSpPr>
        <p:spPr>
          <a:xfrm>
            <a:off x="4997658" y="2525489"/>
            <a:ext cx="0" cy="142062"/>
          </a:xfrm>
          <a:prstGeom prst="straightConnector1">
            <a:avLst/>
          </a:prstGeom>
          <a:ln w="793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F4965E-B0EB-0683-161D-3192A78BC416}"/>
              </a:ext>
            </a:extLst>
          </p:cNvPr>
          <p:cNvCxnSpPr>
            <a:cxnSpLocks/>
          </p:cNvCxnSpPr>
          <p:nvPr/>
        </p:nvCxnSpPr>
        <p:spPr>
          <a:xfrm>
            <a:off x="4997658" y="3554424"/>
            <a:ext cx="0" cy="142062"/>
          </a:xfrm>
          <a:prstGeom prst="straightConnector1">
            <a:avLst/>
          </a:prstGeom>
          <a:ln w="793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645561-24FB-9700-FAE9-DCEAA8D8E684}"/>
              </a:ext>
            </a:extLst>
          </p:cNvPr>
          <p:cNvCxnSpPr>
            <a:cxnSpLocks/>
          </p:cNvCxnSpPr>
          <p:nvPr/>
        </p:nvCxnSpPr>
        <p:spPr>
          <a:xfrm>
            <a:off x="4997658" y="4570488"/>
            <a:ext cx="0" cy="142062"/>
          </a:xfrm>
          <a:prstGeom prst="straightConnector1">
            <a:avLst/>
          </a:prstGeom>
          <a:ln w="793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39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4D5D09-0C91-EEA9-79D8-33C8B85C3212}"/>
              </a:ext>
            </a:extLst>
          </p:cNvPr>
          <p:cNvGrpSpPr/>
          <p:nvPr/>
        </p:nvGrpSpPr>
        <p:grpSpPr>
          <a:xfrm>
            <a:off x="18139" y="40413"/>
            <a:ext cx="10390969" cy="888637"/>
            <a:chOff x="657245" y="40413"/>
            <a:chExt cx="10390969" cy="88863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E9888AE-4965-E9EC-7C92-BCD5CD3D4D1C}"/>
                </a:ext>
              </a:extLst>
            </p:cNvPr>
            <p:cNvGrpSpPr/>
            <p:nvPr/>
          </p:nvGrpSpPr>
          <p:grpSpPr>
            <a:xfrm>
              <a:off x="657245" y="40413"/>
              <a:ext cx="10390969" cy="808980"/>
              <a:chOff x="1395647" y="1272572"/>
              <a:chExt cx="10001356" cy="80898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06612ED-C5DB-F81B-F825-8932D64881B6}"/>
                  </a:ext>
                </a:extLst>
              </p:cNvPr>
              <p:cNvSpPr/>
              <p:nvPr/>
            </p:nvSpPr>
            <p:spPr>
              <a:xfrm>
                <a:off x="2422604" y="1497091"/>
                <a:ext cx="8974399" cy="374669"/>
              </a:xfrm>
              <a:prstGeom prst="rect">
                <a:avLst/>
              </a:prstGeom>
              <a:solidFill>
                <a:srgbClr val="0034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262FFE05-8EF8-1393-7552-B7FB87C70A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5561" y="1272572"/>
                <a:ext cx="8495652" cy="289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80E9570-A356-1818-5C4A-16F66FE0AB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52454" y="1506635"/>
                <a:ext cx="7210018" cy="3651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0" indent="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0" i="0" kern="1200" cap="none" baseline="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800080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257269" indent="-342891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8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57309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114498" indent="-28574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600" b="0" i="0" kern="1200">
                    <a:solidFill>
                      <a:srgbClr val="0033A0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kumimoji="0" lang="en-US" sz="3100" b="0" i="0" u="none" strike="noStrike" kern="1200" cap="all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lack" panose="020B0604020202020204" pitchFamily="34" charset="0"/>
                    <a:ea typeface="+mj-ea"/>
                    <a:cs typeface="+mj-cs"/>
                  </a:rPr>
                  <a:t>Construct research facility</a:t>
                </a:r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CDB1273E-8C8C-42BC-7565-1F8D7F5B9F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5647" y="1387815"/>
                <a:ext cx="1026960" cy="69373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0" i="0" kern="1200" cap="all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4000" dirty="0">
                    <a:solidFill>
                      <a:srgbClr val="0033A0"/>
                    </a:solidFill>
                  </a:rPr>
                  <a:t> 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AA1FA3-C6AC-0BAA-220B-C07CA6C7A160}"/>
                </a:ext>
              </a:extLst>
            </p:cNvPr>
            <p:cNvSpPr txBox="1"/>
            <p:nvPr/>
          </p:nvSpPr>
          <p:spPr>
            <a:xfrm>
              <a:off x="686586" y="652051"/>
              <a:ext cx="10669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PRIORITY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D59B8-31B8-FDDB-5310-A2174439F861}"/>
              </a:ext>
            </a:extLst>
          </p:cNvPr>
          <p:cNvGrpSpPr/>
          <p:nvPr/>
        </p:nvGrpSpPr>
        <p:grpSpPr>
          <a:xfrm>
            <a:off x="439084" y="1036105"/>
            <a:ext cx="10609130" cy="599188"/>
            <a:chOff x="1875561" y="1272572"/>
            <a:chExt cx="9521444" cy="5991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D63A4D-7B03-7F5A-CA30-BE081F83716B}"/>
                </a:ext>
              </a:extLst>
            </p:cNvPr>
            <p:cNvSpPr/>
            <p:nvPr/>
          </p:nvSpPr>
          <p:spPr>
            <a:xfrm>
              <a:off x="2422604" y="1497091"/>
              <a:ext cx="8974401" cy="374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04EC96F4-B451-6A6B-5BA3-DB7EA44A1361}"/>
                </a:ext>
              </a:extLst>
            </p:cNvPr>
            <p:cNvSpPr txBox="1">
              <a:spLocks/>
            </p:cNvSpPr>
            <p:nvPr/>
          </p:nvSpPr>
          <p:spPr>
            <a:xfrm>
              <a:off x="1875561" y="1272572"/>
              <a:ext cx="8495653" cy="289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3E371CA9-5E3C-99A0-E9A5-E275129CEBB7}"/>
                </a:ext>
              </a:extLst>
            </p:cNvPr>
            <p:cNvSpPr txBox="1">
              <a:spLocks/>
            </p:cNvSpPr>
            <p:nvPr/>
          </p:nvSpPr>
          <p:spPr>
            <a:xfrm>
              <a:off x="2452454" y="1506635"/>
              <a:ext cx="7210020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400" b="0" i="0" kern="1200" cap="none" baseline="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800080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257269" indent="-342891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57309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114498" indent="-28574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i="0" kern="1200">
                  <a:solidFill>
                    <a:srgbClr val="0033A0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Facility Request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49DDB3C-A393-0B22-52D2-C906CC1D85DC}"/>
              </a:ext>
            </a:extLst>
          </p:cNvPr>
          <p:cNvSpPr txBox="1">
            <a:spLocks/>
          </p:cNvSpPr>
          <p:nvPr/>
        </p:nvSpPr>
        <p:spPr>
          <a:xfrm>
            <a:off x="1724208" y="1744568"/>
            <a:ext cx="5121091" cy="4326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300,000 +/- square feet building to expand research capabilities that advance the priorities and needs of the Commonwealth. 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Scope: $450 million ($350 million State Bonds, $100 million in Agency Bonds)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</a:rPr>
              <a:t>Research Priorities: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Cancer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Cardiovascular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Diabetes &amp; Obesity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Diversity and Inclusion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Energy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Materials Science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Neuroscience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Substance Use Disorders</a:t>
            </a: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3" name="Picture 32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3C7ECD8B-44D7-901B-DAEE-9C782D49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96" y="1413744"/>
            <a:ext cx="4054818" cy="270321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2F7A73-C995-3D56-E66B-3856AD02DC8A}"/>
              </a:ext>
            </a:extLst>
          </p:cNvPr>
          <p:cNvSpPr txBox="1">
            <a:spLocks/>
          </p:cNvSpPr>
          <p:nvPr/>
        </p:nvSpPr>
        <p:spPr>
          <a:xfrm>
            <a:off x="9960528" y="6517459"/>
            <a:ext cx="4605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z="1400" b="1" smtClean="0"/>
              <a:pPr/>
              <a:t>7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0226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95" y="1444349"/>
            <a:ext cx="11284811" cy="927572"/>
          </a:xfrm>
        </p:spPr>
        <p:txBody>
          <a:bodyPr/>
          <a:lstStyle/>
          <a:p>
            <a:r>
              <a:rPr lang="en-US" sz="6000" dirty="0"/>
              <a:t>Questions?</a:t>
            </a:r>
            <a:br>
              <a:rPr lang="en-US" sz="30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60528" y="6450023"/>
            <a:ext cx="460552" cy="365125"/>
          </a:xfrm>
          <a:prstGeom prst="rect">
            <a:avLst/>
          </a:prstGeom>
        </p:spPr>
        <p:txBody>
          <a:bodyPr/>
          <a:lstStyle/>
          <a:p>
            <a:fld id="{8A16B8CB-D56F-2744-807F-154426EF1DF6}" type="slidenum">
              <a:rPr lang="en-US" sz="1400" b="1" smtClean="0"/>
              <a:pPr/>
              <a:t>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3157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 Brand Color Set">
      <a:dk1>
        <a:srgbClr val="0033A0"/>
      </a:dk1>
      <a:lt1>
        <a:srgbClr val="FFFFFF"/>
      </a:lt1>
      <a:dk2>
        <a:srgbClr val="1B365D"/>
      </a:dk2>
      <a:lt2>
        <a:srgbClr val="DCDDDE"/>
      </a:lt2>
      <a:accent1>
        <a:srgbClr val="1E8AFF"/>
      </a:accent1>
      <a:accent2>
        <a:srgbClr val="FFA360"/>
      </a:accent2>
      <a:accent3>
        <a:srgbClr val="4CBCC0"/>
      </a:accent3>
      <a:accent4>
        <a:srgbClr val="FFC000"/>
      </a:accent4>
      <a:accent5>
        <a:srgbClr val="B1C9E8"/>
      </a:accent5>
      <a:accent6>
        <a:srgbClr val="D6D2C3"/>
      </a:accent6>
      <a:hlink>
        <a:srgbClr val="0C3AA7"/>
      </a:hlink>
      <a:folHlink>
        <a:srgbClr val="2247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Blue Speckle PowerPoint Template 16x9" id="{EDD7F30A-B8B4-7543-86C7-2433AB860907}" vid="{91E28251-BC54-7142-9F53-A4C9FF9332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 Blue Radial PowerPoint Template 16x9</Template>
  <TotalTime>2517</TotalTime>
  <Words>597</Words>
  <Application>Microsoft Office PowerPoint</Application>
  <PresentationFormat>Widescreen</PresentationFormat>
  <Paragraphs>92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Helvetica</vt:lpstr>
      <vt:lpstr>Wingdings</vt:lpstr>
      <vt:lpstr>Office Theme</vt:lpstr>
      <vt:lpstr>UNIVERSITY  OF KENTUCKY FY 2024-30 Capital Plan and request </vt:lpstr>
      <vt:lpstr> university of Kentucky 2024-26 top priorities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Holt, Godbey D.</dc:creator>
  <cp:lastModifiedBy>Baker, Elizabeth</cp:lastModifiedBy>
  <cp:revision>50</cp:revision>
  <cp:lastPrinted>2023-07-13T14:27:10Z</cp:lastPrinted>
  <dcterms:created xsi:type="dcterms:W3CDTF">2023-07-12T14:52:55Z</dcterms:created>
  <dcterms:modified xsi:type="dcterms:W3CDTF">2023-07-18T20:15:40Z</dcterms:modified>
</cp:coreProperties>
</file>