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6" r:id="rId5"/>
    <p:sldMasterId id="2147483701" r:id="rId6"/>
  </p:sldMasterIdLst>
  <p:notesMasterIdLst>
    <p:notesMasterId r:id="rId33"/>
  </p:notesMasterIdLst>
  <p:handoutMasterIdLst>
    <p:handoutMasterId r:id="rId34"/>
  </p:handoutMasterIdLst>
  <p:sldIdLst>
    <p:sldId id="701" r:id="rId7"/>
    <p:sldId id="400" r:id="rId8"/>
    <p:sldId id="710" r:id="rId9"/>
    <p:sldId id="401" r:id="rId10"/>
    <p:sldId id="402" r:id="rId11"/>
    <p:sldId id="430" r:id="rId12"/>
    <p:sldId id="431" r:id="rId13"/>
    <p:sldId id="644" r:id="rId14"/>
    <p:sldId id="702" r:id="rId15"/>
    <p:sldId id="673" r:id="rId16"/>
    <p:sldId id="714" r:id="rId17"/>
    <p:sldId id="678" r:id="rId18"/>
    <p:sldId id="715" r:id="rId19"/>
    <p:sldId id="688" r:id="rId20"/>
    <p:sldId id="716" r:id="rId21"/>
    <p:sldId id="717" r:id="rId22"/>
    <p:sldId id="712" r:id="rId23"/>
    <p:sldId id="427" r:id="rId24"/>
    <p:sldId id="428" r:id="rId25"/>
    <p:sldId id="713" r:id="rId26"/>
    <p:sldId id="708" r:id="rId27"/>
    <p:sldId id="709" r:id="rId28"/>
    <p:sldId id="422" r:id="rId29"/>
    <p:sldId id="426" r:id="rId30"/>
    <p:sldId id="258" r:id="rId31"/>
    <p:sldId id="278" r:id="rId3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1DC"/>
    <a:srgbClr val="FFFF99"/>
    <a:srgbClr val="3366CC"/>
    <a:srgbClr val="336699"/>
    <a:srgbClr val="003366"/>
    <a:srgbClr val="003399"/>
    <a:srgbClr val="006699"/>
    <a:srgbClr val="0066CC"/>
    <a:srgbClr val="3366A3"/>
    <a:srgbClr val="336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3098" autoAdjust="0"/>
  </p:normalViewPr>
  <p:slideViewPr>
    <p:cSldViewPr>
      <p:cViewPr varScale="1">
        <p:scale>
          <a:sx n="73" d="100"/>
          <a:sy n="73" d="100"/>
        </p:scale>
        <p:origin x="84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27B0D-5B4D-4B36-9BE9-F3F77B2F3CE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7DEC4BB7-76C6-4B2D-843F-B0EEDCF3FBBA}">
      <dgm:prSet phldrT="[Text]" custT="1"/>
      <dgm:spPr>
        <a:noFill/>
        <a:ln>
          <a:noFill/>
        </a:ln>
      </dgm:spPr>
      <dgm:t>
        <a:bodyPr lIns="0"/>
        <a:lstStyle/>
        <a:p>
          <a:pPr>
            <a:buNone/>
          </a:pP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Twitter: 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CPENews and CPEPres</a:t>
          </a:r>
        </a:p>
      </dgm:t>
    </dgm:pt>
    <dgm:pt modelId="{124948EA-7F95-4E4A-ACB8-5E4169CC5563}" type="parTrans" cxnId="{EF8E113A-2C7E-40DF-BE6B-29098C49353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5AEE1-3D30-4674-9DFE-0728EDB17FAF}" type="sibTrans" cxnId="{EF8E113A-2C7E-40DF-BE6B-29098C49353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9ED5-A195-4680-948A-7E5C11D6234E}">
      <dgm:prSet phldrT="[Text]" custT="1"/>
      <dgm:spPr>
        <a:noFill/>
        <a:ln>
          <a:noFill/>
        </a:ln>
      </dgm:spPr>
      <dgm:t>
        <a:bodyPr lIns="0"/>
        <a:lstStyle/>
        <a:p>
          <a:pPr>
            <a:buNone/>
          </a:pP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Data Center: 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cpe.ky.gov/data</a:t>
          </a:r>
        </a:p>
      </dgm:t>
    </dgm:pt>
    <dgm:pt modelId="{A0710C4D-0BC9-4055-9EBF-DC964BE24BA6}" type="parTrans" cxnId="{23CFA609-7BE9-4CAE-A522-39AC220FEF59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82AE3-64C9-47D1-8F39-0CA4C8A1B001}" type="sibTrans" cxnId="{23CFA609-7BE9-4CAE-A522-39AC220FEF59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4579D-1587-4892-97C6-0896AFDE9BFC}">
      <dgm:prSet phldrT="[Text]" custT="1"/>
      <dgm:spPr>
        <a:noFill/>
        <a:ln>
          <a:noFill/>
        </a:ln>
      </dgm:spPr>
      <dgm:t>
        <a:bodyPr lIns="0"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Newsletter: 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cpe.ky.gov/news/subscribe</a:t>
          </a:r>
        </a:p>
      </dgm:t>
    </dgm:pt>
    <dgm:pt modelId="{26A2B060-2336-4D82-BE6B-D189807907A8}" type="parTrans" cxnId="{C5F614B9-972E-492F-9604-82C753E3030F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2C27D-D445-4160-82FC-98E32F28EA95}" type="sibTrans" cxnId="{C5F614B9-972E-492F-9604-82C753E3030F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A814D-4852-4982-A3CC-66597AB84B90}" type="pres">
      <dgm:prSet presAssocID="{C3E27B0D-5B4D-4B36-9BE9-F3F77B2F3CE2}" presName="linear" presStyleCnt="0">
        <dgm:presLayoutVars>
          <dgm:dir/>
          <dgm:resizeHandles val="exact"/>
        </dgm:presLayoutVars>
      </dgm:prSet>
      <dgm:spPr/>
    </dgm:pt>
    <dgm:pt modelId="{72D6C2ED-EFBA-48F4-BFA9-3508BC6F6D3A}" type="pres">
      <dgm:prSet presAssocID="{7DEC4BB7-76C6-4B2D-843F-B0EEDCF3FBBA}" presName="comp" presStyleCnt="0"/>
      <dgm:spPr/>
    </dgm:pt>
    <dgm:pt modelId="{CFB65675-E265-4AE3-AFD5-AFA57B3DB456}" type="pres">
      <dgm:prSet presAssocID="{7DEC4BB7-76C6-4B2D-843F-B0EEDCF3FBBA}" presName="box" presStyleLbl="node1" presStyleIdx="0" presStyleCnt="3"/>
      <dgm:spPr/>
    </dgm:pt>
    <dgm:pt modelId="{74E8BFE6-5D55-42CB-A6BB-24876DBD5B47}" type="pres">
      <dgm:prSet presAssocID="{7DEC4BB7-76C6-4B2D-843F-B0EEDCF3FBBA}" presName="img" presStyleLbl="fgImgPlace1" presStyleIdx="0" presStyleCnt="3" custScaleX="57534" custScaleY="110972" custLinFactNeighborX="1019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6833603-A30C-45E1-96C9-D19F3EC0E37B}" type="pres">
      <dgm:prSet presAssocID="{7DEC4BB7-76C6-4B2D-843F-B0EEDCF3FBBA}" presName="text" presStyleLbl="node1" presStyleIdx="0" presStyleCnt="3">
        <dgm:presLayoutVars>
          <dgm:bulletEnabled val="1"/>
        </dgm:presLayoutVars>
      </dgm:prSet>
      <dgm:spPr/>
    </dgm:pt>
    <dgm:pt modelId="{FC6514E6-AD76-4796-BE8F-E15E7FA9E17B}" type="pres">
      <dgm:prSet presAssocID="{C205AEE1-3D30-4674-9DFE-0728EDB17FAF}" presName="spacer" presStyleCnt="0"/>
      <dgm:spPr/>
    </dgm:pt>
    <dgm:pt modelId="{563208FB-AE0D-4E1D-8437-29D550A9F5B0}" type="pres">
      <dgm:prSet presAssocID="{3AAB9ED5-A195-4680-948A-7E5C11D6234E}" presName="comp" presStyleCnt="0"/>
      <dgm:spPr/>
    </dgm:pt>
    <dgm:pt modelId="{EC154847-7452-4B03-A74E-879048E8C4A5}" type="pres">
      <dgm:prSet presAssocID="{3AAB9ED5-A195-4680-948A-7E5C11D6234E}" presName="box" presStyleLbl="node1" presStyleIdx="1" presStyleCnt="3"/>
      <dgm:spPr/>
    </dgm:pt>
    <dgm:pt modelId="{F2CDC992-AD11-443A-9E09-BB80D88B6E0F}" type="pres">
      <dgm:prSet presAssocID="{3AAB9ED5-A195-4680-948A-7E5C11D6234E}" presName="img" presStyleLbl="fgImgPlace1" presStyleIdx="1" presStyleCnt="3" custScaleX="57534" custScaleY="110972" custLinFactNeighborX="1019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D3EBABD-77F4-4A5F-8108-51893831FCE5}" type="pres">
      <dgm:prSet presAssocID="{3AAB9ED5-A195-4680-948A-7E5C11D6234E}" presName="text" presStyleLbl="node1" presStyleIdx="1" presStyleCnt="3">
        <dgm:presLayoutVars>
          <dgm:bulletEnabled val="1"/>
        </dgm:presLayoutVars>
      </dgm:prSet>
      <dgm:spPr/>
    </dgm:pt>
    <dgm:pt modelId="{DD0256F7-F957-49AC-8C71-40FECE23A389}" type="pres">
      <dgm:prSet presAssocID="{8F882AE3-64C9-47D1-8F39-0CA4C8A1B001}" presName="spacer" presStyleCnt="0"/>
      <dgm:spPr/>
    </dgm:pt>
    <dgm:pt modelId="{5DC38D8A-AC95-4722-9F5A-82F78E45B916}" type="pres">
      <dgm:prSet presAssocID="{E5D4579D-1587-4892-97C6-0896AFDE9BFC}" presName="comp" presStyleCnt="0"/>
      <dgm:spPr/>
    </dgm:pt>
    <dgm:pt modelId="{8ED68515-0614-4A70-AE5F-C33938D561F4}" type="pres">
      <dgm:prSet presAssocID="{E5D4579D-1587-4892-97C6-0896AFDE9BFC}" presName="box" presStyleLbl="node1" presStyleIdx="2" presStyleCnt="3"/>
      <dgm:spPr/>
    </dgm:pt>
    <dgm:pt modelId="{98E4FDDE-B12E-4E94-BF65-7F11835DCB5A}" type="pres">
      <dgm:prSet presAssocID="{E5D4579D-1587-4892-97C6-0896AFDE9BFC}" presName="img" presStyleLbl="fgImgPlace1" presStyleIdx="2" presStyleCnt="3" custScaleX="57534" custScaleY="110972" custLinFactNeighborX="1019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5085F3-C24A-4BA3-9DBB-1CE278FC6C72}" type="pres">
      <dgm:prSet presAssocID="{E5D4579D-1587-4892-97C6-0896AFDE9BFC}" presName="text" presStyleLbl="node1" presStyleIdx="2" presStyleCnt="3">
        <dgm:presLayoutVars>
          <dgm:bulletEnabled val="1"/>
        </dgm:presLayoutVars>
      </dgm:prSet>
      <dgm:spPr/>
    </dgm:pt>
  </dgm:ptLst>
  <dgm:cxnLst>
    <dgm:cxn modelId="{23CFA609-7BE9-4CAE-A522-39AC220FEF59}" srcId="{C3E27B0D-5B4D-4B36-9BE9-F3F77B2F3CE2}" destId="{3AAB9ED5-A195-4680-948A-7E5C11D6234E}" srcOrd="1" destOrd="0" parTransId="{A0710C4D-0BC9-4055-9EBF-DC964BE24BA6}" sibTransId="{8F882AE3-64C9-47D1-8F39-0CA4C8A1B001}"/>
    <dgm:cxn modelId="{CC99FE30-8173-4EE4-BD09-36203BD01F17}" type="presOf" srcId="{3AAB9ED5-A195-4680-948A-7E5C11D6234E}" destId="{EC154847-7452-4B03-A74E-879048E8C4A5}" srcOrd="0" destOrd="0" presId="urn:microsoft.com/office/officeart/2005/8/layout/vList4"/>
    <dgm:cxn modelId="{EF8E113A-2C7E-40DF-BE6B-29098C49353B}" srcId="{C3E27B0D-5B4D-4B36-9BE9-F3F77B2F3CE2}" destId="{7DEC4BB7-76C6-4B2D-843F-B0EEDCF3FBBA}" srcOrd="0" destOrd="0" parTransId="{124948EA-7F95-4E4A-ACB8-5E4169CC5563}" sibTransId="{C205AEE1-3D30-4674-9DFE-0728EDB17FAF}"/>
    <dgm:cxn modelId="{FD23C444-3C37-43BF-8EC9-5BA9D8A0CB59}" type="presOf" srcId="{7DEC4BB7-76C6-4B2D-843F-B0EEDCF3FBBA}" destId="{B6833603-A30C-45E1-96C9-D19F3EC0E37B}" srcOrd="1" destOrd="0" presId="urn:microsoft.com/office/officeart/2005/8/layout/vList4"/>
    <dgm:cxn modelId="{C1E6F244-0564-4A58-99E2-A88662D66085}" type="presOf" srcId="{C3E27B0D-5B4D-4B36-9BE9-F3F77B2F3CE2}" destId="{D48A814D-4852-4982-A3CC-66597AB84B90}" srcOrd="0" destOrd="0" presId="urn:microsoft.com/office/officeart/2005/8/layout/vList4"/>
    <dgm:cxn modelId="{E41A8580-E2D8-4BB1-9528-667C85E033F3}" type="presOf" srcId="{E5D4579D-1587-4892-97C6-0896AFDE9BFC}" destId="{8ED68515-0614-4A70-AE5F-C33938D561F4}" srcOrd="0" destOrd="0" presId="urn:microsoft.com/office/officeart/2005/8/layout/vList4"/>
    <dgm:cxn modelId="{C5F614B9-972E-492F-9604-82C753E3030F}" srcId="{C3E27B0D-5B4D-4B36-9BE9-F3F77B2F3CE2}" destId="{E5D4579D-1587-4892-97C6-0896AFDE9BFC}" srcOrd="2" destOrd="0" parTransId="{26A2B060-2336-4D82-BE6B-D189807907A8}" sibTransId="{0D02C27D-D445-4160-82FC-98E32F28EA95}"/>
    <dgm:cxn modelId="{87038ECA-07FD-49DE-BF9B-90116650B6B6}" type="presOf" srcId="{3AAB9ED5-A195-4680-948A-7E5C11D6234E}" destId="{ED3EBABD-77F4-4A5F-8108-51893831FCE5}" srcOrd="1" destOrd="0" presId="urn:microsoft.com/office/officeart/2005/8/layout/vList4"/>
    <dgm:cxn modelId="{886287DA-7773-49B9-95AF-92D9B5406FA9}" type="presOf" srcId="{E5D4579D-1587-4892-97C6-0896AFDE9BFC}" destId="{A95085F3-C24A-4BA3-9DBB-1CE278FC6C72}" srcOrd="1" destOrd="0" presId="urn:microsoft.com/office/officeart/2005/8/layout/vList4"/>
    <dgm:cxn modelId="{83E8B9F6-5478-4559-8819-CCEF795E5EFF}" type="presOf" srcId="{7DEC4BB7-76C6-4B2D-843F-B0EEDCF3FBBA}" destId="{CFB65675-E265-4AE3-AFD5-AFA57B3DB456}" srcOrd="0" destOrd="0" presId="urn:microsoft.com/office/officeart/2005/8/layout/vList4"/>
    <dgm:cxn modelId="{08DC1174-09F1-4595-8E92-E0EF9446B30F}" type="presParOf" srcId="{D48A814D-4852-4982-A3CC-66597AB84B90}" destId="{72D6C2ED-EFBA-48F4-BFA9-3508BC6F6D3A}" srcOrd="0" destOrd="0" presId="urn:microsoft.com/office/officeart/2005/8/layout/vList4"/>
    <dgm:cxn modelId="{76051DF2-BAB5-4273-B21E-6D6683B33E3A}" type="presParOf" srcId="{72D6C2ED-EFBA-48F4-BFA9-3508BC6F6D3A}" destId="{CFB65675-E265-4AE3-AFD5-AFA57B3DB456}" srcOrd="0" destOrd="0" presId="urn:microsoft.com/office/officeart/2005/8/layout/vList4"/>
    <dgm:cxn modelId="{B8A534CA-7CD3-4703-ABB5-0CD8E36CB30C}" type="presParOf" srcId="{72D6C2ED-EFBA-48F4-BFA9-3508BC6F6D3A}" destId="{74E8BFE6-5D55-42CB-A6BB-24876DBD5B47}" srcOrd="1" destOrd="0" presId="urn:microsoft.com/office/officeart/2005/8/layout/vList4"/>
    <dgm:cxn modelId="{6301AD03-B77B-4BC8-8E2A-1D50602B00D4}" type="presParOf" srcId="{72D6C2ED-EFBA-48F4-BFA9-3508BC6F6D3A}" destId="{B6833603-A30C-45E1-96C9-D19F3EC0E37B}" srcOrd="2" destOrd="0" presId="urn:microsoft.com/office/officeart/2005/8/layout/vList4"/>
    <dgm:cxn modelId="{E881C692-A175-4D2F-87A6-863B5B5605F4}" type="presParOf" srcId="{D48A814D-4852-4982-A3CC-66597AB84B90}" destId="{FC6514E6-AD76-4796-BE8F-E15E7FA9E17B}" srcOrd="1" destOrd="0" presId="urn:microsoft.com/office/officeart/2005/8/layout/vList4"/>
    <dgm:cxn modelId="{C55CBBF6-B82A-43ED-A268-95A4C62468C6}" type="presParOf" srcId="{D48A814D-4852-4982-A3CC-66597AB84B90}" destId="{563208FB-AE0D-4E1D-8437-29D550A9F5B0}" srcOrd="2" destOrd="0" presId="urn:microsoft.com/office/officeart/2005/8/layout/vList4"/>
    <dgm:cxn modelId="{D7207AA4-9502-4544-8111-9B68C2CF846F}" type="presParOf" srcId="{563208FB-AE0D-4E1D-8437-29D550A9F5B0}" destId="{EC154847-7452-4B03-A74E-879048E8C4A5}" srcOrd="0" destOrd="0" presId="urn:microsoft.com/office/officeart/2005/8/layout/vList4"/>
    <dgm:cxn modelId="{F04EE97C-37F0-4113-951E-EDE9B10FA4B1}" type="presParOf" srcId="{563208FB-AE0D-4E1D-8437-29D550A9F5B0}" destId="{F2CDC992-AD11-443A-9E09-BB80D88B6E0F}" srcOrd="1" destOrd="0" presId="urn:microsoft.com/office/officeart/2005/8/layout/vList4"/>
    <dgm:cxn modelId="{CED7AC5D-CDEF-47CC-87D1-313472F8F943}" type="presParOf" srcId="{563208FB-AE0D-4E1D-8437-29D550A9F5B0}" destId="{ED3EBABD-77F4-4A5F-8108-51893831FCE5}" srcOrd="2" destOrd="0" presId="urn:microsoft.com/office/officeart/2005/8/layout/vList4"/>
    <dgm:cxn modelId="{75D38BFA-1401-454C-816D-12C7A4969526}" type="presParOf" srcId="{D48A814D-4852-4982-A3CC-66597AB84B90}" destId="{DD0256F7-F957-49AC-8C71-40FECE23A389}" srcOrd="3" destOrd="0" presId="urn:microsoft.com/office/officeart/2005/8/layout/vList4"/>
    <dgm:cxn modelId="{7D81FE2F-B3E2-470D-9DEC-9829BB1FDAD6}" type="presParOf" srcId="{D48A814D-4852-4982-A3CC-66597AB84B90}" destId="{5DC38D8A-AC95-4722-9F5A-82F78E45B916}" srcOrd="4" destOrd="0" presId="urn:microsoft.com/office/officeart/2005/8/layout/vList4"/>
    <dgm:cxn modelId="{297847C3-F69F-4341-AED6-5C5311B66112}" type="presParOf" srcId="{5DC38D8A-AC95-4722-9F5A-82F78E45B916}" destId="{8ED68515-0614-4A70-AE5F-C33938D561F4}" srcOrd="0" destOrd="0" presId="urn:microsoft.com/office/officeart/2005/8/layout/vList4"/>
    <dgm:cxn modelId="{B54138EC-583E-4D1D-851C-7F43EC51DE1F}" type="presParOf" srcId="{5DC38D8A-AC95-4722-9F5A-82F78E45B916}" destId="{98E4FDDE-B12E-4E94-BF65-7F11835DCB5A}" srcOrd="1" destOrd="0" presId="urn:microsoft.com/office/officeart/2005/8/layout/vList4"/>
    <dgm:cxn modelId="{82C2FBB1-EE2A-4FE4-94C7-6DCEC4D42D8A}" type="presParOf" srcId="{5DC38D8A-AC95-4722-9F5A-82F78E45B916}" destId="{A95085F3-C24A-4BA3-9DBB-1CE278FC6C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5675-E265-4AE3-AFD5-AFA57B3DB456}">
      <dsp:nvSpPr>
        <dsp:cNvPr id="0" name=""/>
        <dsp:cNvSpPr/>
      </dsp:nvSpPr>
      <dsp:spPr>
        <a:xfrm>
          <a:off x="0" y="0"/>
          <a:ext cx="11125200" cy="144197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Twitter: 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CPENews and CPEPres</a:t>
          </a:r>
        </a:p>
      </dsp:txBody>
      <dsp:txXfrm>
        <a:off x="2369237" y="0"/>
        <a:ext cx="8755962" cy="1441979"/>
      </dsp:txXfrm>
    </dsp:sp>
    <dsp:sp modelId="{74E8BFE6-5D55-42CB-A6BB-24876DBD5B47}">
      <dsp:nvSpPr>
        <dsp:cNvPr id="0" name=""/>
        <dsp:cNvSpPr/>
      </dsp:nvSpPr>
      <dsp:spPr>
        <a:xfrm>
          <a:off x="843416" y="80912"/>
          <a:ext cx="1280154" cy="128015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54847-7452-4B03-A74E-879048E8C4A5}">
      <dsp:nvSpPr>
        <dsp:cNvPr id="0" name=""/>
        <dsp:cNvSpPr/>
      </dsp:nvSpPr>
      <dsp:spPr>
        <a:xfrm>
          <a:off x="0" y="1586177"/>
          <a:ext cx="11125200" cy="144197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Data Center: 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cpe.ky.gov/data</a:t>
          </a:r>
        </a:p>
      </dsp:txBody>
      <dsp:txXfrm>
        <a:off x="2369237" y="1586177"/>
        <a:ext cx="8755962" cy="1441979"/>
      </dsp:txXfrm>
    </dsp:sp>
    <dsp:sp modelId="{F2CDC992-AD11-443A-9E09-BB80D88B6E0F}">
      <dsp:nvSpPr>
        <dsp:cNvPr id="0" name=""/>
        <dsp:cNvSpPr/>
      </dsp:nvSpPr>
      <dsp:spPr>
        <a:xfrm>
          <a:off x="843416" y="1667089"/>
          <a:ext cx="1280154" cy="128015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68515-0614-4A70-AE5F-C33938D561F4}">
      <dsp:nvSpPr>
        <dsp:cNvPr id="0" name=""/>
        <dsp:cNvSpPr/>
      </dsp:nvSpPr>
      <dsp:spPr>
        <a:xfrm>
          <a:off x="0" y="3172354"/>
          <a:ext cx="11125200" cy="144197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Newsletter: 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cpe.ky.gov/news/subscribe</a:t>
          </a:r>
        </a:p>
      </dsp:txBody>
      <dsp:txXfrm>
        <a:off x="2369237" y="3172354"/>
        <a:ext cx="8755962" cy="1441979"/>
      </dsp:txXfrm>
    </dsp:sp>
    <dsp:sp modelId="{98E4FDDE-B12E-4E94-BF65-7F11835DCB5A}">
      <dsp:nvSpPr>
        <dsp:cNvPr id="0" name=""/>
        <dsp:cNvSpPr/>
      </dsp:nvSpPr>
      <dsp:spPr>
        <a:xfrm>
          <a:off x="843416" y="3253266"/>
          <a:ext cx="1280154" cy="128015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1"/>
            <a:ext cx="3043649" cy="466379"/>
          </a:xfrm>
          <a:prstGeom prst="rect">
            <a:avLst/>
          </a:prstGeom>
        </p:spPr>
        <p:txBody>
          <a:bodyPr vert="horz" lIns="88144" tIns="44073" rIns="88144" bIns="440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9" y="11"/>
            <a:ext cx="3043649" cy="466379"/>
          </a:xfrm>
          <a:prstGeom prst="rect">
            <a:avLst/>
          </a:prstGeom>
        </p:spPr>
        <p:txBody>
          <a:bodyPr vert="horz" lIns="88144" tIns="44073" rIns="88144" bIns="44073" rtlCol="0"/>
          <a:lstStyle>
            <a:lvl1pPr algn="r">
              <a:defRPr sz="1200"/>
            </a:lvl1pPr>
          </a:lstStyle>
          <a:p>
            <a:fld id="{3A67F5DF-345B-4092-8DDD-64850094F38A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42722"/>
            <a:ext cx="3043649" cy="466378"/>
          </a:xfrm>
          <a:prstGeom prst="rect">
            <a:avLst/>
          </a:prstGeom>
        </p:spPr>
        <p:txBody>
          <a:bodyPr vert="horz" lIns="88144" tIns="44073" rIns="88144" bIns="440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9" y="8842722"/>
            <a:ext cx="3043649" cy="466378"/>
          </a:xfrm>
          <a:prstGeom prst="rect">
            <a:avLst/>
          </a:prstGeom>
        </p:spPr>
        <p:txBody>
          <a:bodyPr vert="horz" lIns="88144" tIns="44073" rIns="88144" bIns="44073" rtlCol="0" anchor="b"/>
          <a:lstStyle>
            <a:lvl1pPr algn="r">
              <a:defRPr sz="1200"/>
            </a:lvl1pPr>
          </a:lstStyle>
          <a:p>
            <a:fld id="{FF0B84EC-A68D-47D9-8F59-D79A43BC4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3043343" cy="465455"/>
          </a:xfrm>
          <a:prstGeom prst="rect">
            <a:avLst/>
          </a:prstGeom>
        </p:spPr>
        <p:txBody>
          <a:bodyPr vert="horz" lIns="93178" tIns="46591" rIns="93178" bIns="4659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1"/>
            <a:ext cx="3043343" cy="465455"/>
          </a:xfrm>
          <a:prstGeom prst="rect">
            <a:avLst/>
          </a:prstGeom>
        </p:spPr>
        <p:txBody>
          <a:bodyPr vert="horz" lIns="93178" tIns="46591" rIns="93178" bIns="46591" rtlCol="0"/>
          <a:lstStyle>
            <a:lvl1pPr algn="r">
              <a:defRPr sz="1300"/>
            </a:lvl1pPr>
          </a:lstStyle>
          <a:p>
            <a:fld id="{A625B4C9-1643-4445-9CFD-68C1EBD8B800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8" tIns="46591" rIns="93178" bIns="465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178" tIns="46591" rIns="93178" bIns="465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6"/>
            <a:ext cx="3043343" cy="465455"/>
          </a:xfrm>
          <a:prstGeom prst="rect">
            <a:avLst/>
          </a:prstGeom>
        </p:spPr>
        <p:txBody>
          <a:bodyPr vert="horz" lIns="93178" tIns="46591" rIns="93178" bIns="4659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6"/>
            <a:ext cx="3043343" cy="465455"/>
          </a:xfrm>
          <a:prstGeom prst="rect">
            <a:avLst/>
          </a:prstGeom>
        </p:spPr>
        <p:txBody>
          <a:bodyPr vert="horz" lIns="93178" tIns="46591" rIns="93178" bIns="46591" rtlCol="0" anchor="b"/>
          <a:lstStyle>
            <a:lvl1pPr algn="r">
              <a:defRPr sz="1300"/>
            </a:lvl1pPr>
          </a:lstStyle>
          <a:p>
            <a:fld id="{4FCF766C-C5DE-4036-99C8-C6E8D8C1E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fld id="{AAD52DC0-41FB-45D6-A9C5-A08A456D52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6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fld id="{AAD52DC0-41FB-45D6-A9C5-A08A456D52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5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21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76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22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23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24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28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F766C-C5DE-4036-99C8-C6E8D8C1E12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5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fld id="{AAD52DC0-41FB-45D6-A9C5-A08A456D52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fld id="{AAD52DC0-41FB-45D6-A9C5-A08A456D52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3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5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47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66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fld id="{AAD52DC0-41FB-45D6-A9C5-A08A456D52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fld id="{AAD52DC0-41FB-45D6-A9C5-A08A456D52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2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18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02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9573" y="8572666"/>
            <a:ext cx="2921565" cy="451679"/>
          </a:xfrm>
          <a:prstGeom prst="rect">
            <a:avLst/>
          </a:prstGeom>
        </p:spPr>
        <p:txBody>
          <a:bodyPr lIns="88416" tIns="44208" rIns="88416" bIns="44208"/>
          <a:lstStyle/>
          <a:p>
            <a:pPr defTabSz="882762">
              <a:defRPr/>
            </a:pPr>
            <a:fld id="{AAD52DC0-41FB-45D6-A9C5-A08A456D52C4}" type="slidenum">
              <a:rPr lang="en-US" sz="1200">
                <a:solidFill>
                  <a:prstClr val="black"/>
                </a:solidFill>
                <a:latin typeface="Calibri"/>
              </a:rPr>
              <a:pPr defTabSz="882762">
                <a:defRPr/>
              </a:pPr>
              <a:t>19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75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mple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574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5489"/>
          <a:stretch/>
        </p:blipFill>
        <p:spPr>
          <a:xfrm>
            <a:off x="0" y="304800"/>
            <a:ext cx="12161520" cy="148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5" y="6135508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53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634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for Data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08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ight Side Phot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88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Left Side Phot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18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18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84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g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800600"/>
            <a:ext cx="11785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3"/>
            <a:ext cx="11785600" cy="4575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5440363"/>
            <a:ext cx="11785600" cy="655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" y="6248401"/>
            <a:ext cx="1018546" cy="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8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lide Photo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12192000" cy="1114428"/>
          </a:xfrm>
          <a:solidFill>
            <a:schemeClr val="bg1">
              <a:alpha val="82000"/>
            </a:schemeClr>
          </a:solidFill>
        </p:spPr>
        <p:txBody>
          <a:bodyPr anchor="t" anchorCtr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80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lide Photo with Top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 anchor="b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09"/>
            <a:ext cx="12192000" cy="1114428"/>
          </a:xfrm>
          <a:solidFill>
            <a:schemeClr val="bg1">
              <a:alpha val="82000"/>
            </a:schemeClr>
          </a:solidFill>
        </p:spPr>
        <p:txBody>
          <a:bodyPr anchor="t" anchorCtr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959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Divider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170331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24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200" y="152403"/>
            <a:ext cx="11785600" cy="6569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169213"/>
            <a:ext cx="11785600" cy="2170331"/>
          </a:xfrm>
          <a:solidFill>
            <a:schemeClr val="bg1">
              <a:alpha val="82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06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200400"/>
            <a:ext cx="5892800" cy="17526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94082" y="5040873"/>
            <a:ext cx="3779519" cy="548640"/>
            <a:chOff x="670561" y="5040872"/>
            <a:chExt cx="2834639" cy="54864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123488" y="5124675"/>
              <a:ext cx="23817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Twitter: CPENews</a:t>
              </a:r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CPEPres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1" y="5040872"/>
              <a:ext cx="411480" cy="5486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970000" y="5049048"/>
            <a:ext cx="3146080" cy="548640"/>
            <a:chOff x="3894525" y="5056752"/>
            <a:chExt cx="2359560" cy="548640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339127" y="5140556"/>
              <a:ext cx="1914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Website: http://cpe.ky.gov</a:t>
              </a:r>
            </a:p>
          </p:txBody>
        </p:sp>
        <p:pic>
          <p:nvPicPr>
            <p:cNvPr id="19" name="Picture 18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25" y="5056752"/>
              <a:ext cx="411480" cy="5486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8412480" y="5044960"/>
            <a:ext cx="2712725" cy="548640"/>
            <a:chOff x="6309360" y="5047487"/>
            <a:chExt cx="2034544" cy="548640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760615" y="5135663"/>
              <a:ext cx="15832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Facebook: KYCPE</a:t>
              </a:r>
            </a:p>
          </p:txBody>
        </p:sp>
        <p:pic>
          <p:nvPicPr>
            <p:cNvPr id="24" name="Picture 23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5047487"/>
              <a:ext cx="411480" cy="54864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5" y="617220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41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M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963240"/>
            <a:ext cx="7315200" cy="2738301"/>
          </a:xfr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804410"/>
            <a:ext cx="7315200" cy="129159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370760" cy="3370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5489"/>
          <a:stretch/>
        </p:blipFill>
        <p:spPr>
          <a:xfrm>
            <a:off x="0" y="304800"/>
            <a:ext cx="12161520" cy="148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98869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4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23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3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31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9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45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9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58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04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6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5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0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8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18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914400" y="396240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97997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99060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060371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4419600" y="388620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1642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990601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4060370"/>
            <a:ext cx="5791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88620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73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08163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151400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685800" y="397723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3400" y="6177332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12043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3110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687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431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97280"/>
            <a:ext cx="11612880" cy="5029200"/>
          </a:xfrm>
        </p:spPr>
        <p:txBody>
          <a:bodyPr tIns="27432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8A179-D5DE-4388-AB6D-AD438EE0EA50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08415695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12975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with Source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97DC8-D707-46CD-9E34-133DD291B628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805EC84-8F70-4384-9284-74DAAB7F2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8249678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4698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FB928740-0AEF-4854-BA8A-68845AB0CCF8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920262-9D26-4C2C-8254-5CC849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21776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36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3DBE769-8BB2-40F2-A494-5D3A4A16507E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84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996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47E9051E-0270-49FD-8B07-231BA1B27447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26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74319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EBD5C-DD2D-4EF9-9A9E-57AF0BAACDC2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E077DA-99C2-4BD7-932D-4DF3D2E6AE40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428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1219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2"/>
            <a:ext cx="10871200" cy="4495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33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0972800" cy="27432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092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915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349DC071-FD13-4E9F-862F-39C94098005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6368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59EA4-3BE9-4A5D-8E07-E24CB38CB5A3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2DC460-8DDE-4C50-B562-8F0B9864436E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582189-037C-42C0-AA17-AA6156FB0E64}"/>
              </a:ext>
            </a:extLst>
          </p:cNvPr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6D82AB-772B-4E1C-83EE-8DDC4A3BB36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9C8EA9-08BB-47EA-A344-287B2D16DD2B}"/>
              </a:ext>
            </a:extLst>
          </p:cNvPr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CF7AA9-DEC7-45B2-9DBA-2C146893FF3C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6C9A99A-1F2B-43AF-8BE4-E0423E774117}"/>
              </a:ext>
            </a:extLst>
          </p:cNvPr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4C8BBD-7535-4120-96FB-A32DF4E51059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284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CDA509-9E05-4E54-94D6-D89EE9F1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12192000" cy="109728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7036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4802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31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HE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9448800" cy="1219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2"/>
            <a:ext cx="10871200" cy="4495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940" y="129540"/>
            <a:ext cx="111252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11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867400"/>
            <a:ext cx="10972800" cy="304800"/>
          </a:xfrm>
        </p:spPr>
        <p:txBody>
          <a:bodyPr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9600" y="1447800"/>
            <a:ext cx="109728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3"/>
            <a:ext cx="5384800" cy="4602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3"/>
            <a:ext cx="5384800" cy="4602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418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3838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3"/>
            <a:ext cx="5386917" cy="3992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93838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33603"/>
            <a:ext cx="5389033" cy="3992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55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447800"/>
            <a:ext cx="10871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1600" y="1143000"/>
            <a:ext cx="512205" cy="2286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1200" y="1143000"/>
            <a:ext cx="11379200" cy="22860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8" r:id="rId4"/>
    <p:sldLayoutId id="2147483663" r:id="rId5"/>
    <p:sldLayoutId id="2147483665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7" r:id="rId13"/>
    <p:sldLayoutId id="214748365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5" r:id="rId20"/>
    <p:sldLayoutId id="2147483688" r:id="rId21"/>
    <p:sldLayoutId id="2147483700" r:id="rId2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2959-5146-4CE3-87AD-7939DF636B29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8A90-8199-4E29-91BE-6320CC702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prstGeom prst="rect">
            <a:avLst/>
          </a:prstGeom>
        </p:spPr>
        <p:txBody>
          <a:bodyPr vert="horz" lIns="182880" tIns="45720" rIns="182880" bIns="9144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19200"/>
            <a:ext cx="11612880" cy="5029200"/>
          </a:xfrm>
          <a:prstGeom prst="rect">
            <a:avLst/>
          </a:prstGeom>
        </p:spPr>
        <p:txBody>
          <a:bodyPr vert="horz" lIns="9144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2D66B-0445-4BC5-9EAB-C2A9A3FC6D2D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1E5B70-886E-481B-A93D-1F008B5327E7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55567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CEFE-A739-4C46-9BA2-0F693FB33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304800"/>
            <a:ext cx="5946648" cy="2738301"/>
          </a:xfrm>
        </p:spPr>
        <p:txBody>
          <a:bodyPr/>
          <a:lstStyle/>
          <a:p>
            <a:r>
              <a:rPr lang="en-US" dirty="0"/>
              <a:t>Capital Investment Priorities for Postsecondary Education</a:t>
            </a:r>
            <a:br>
              <a:rPr lang="en-US" dirty="0"/>
            </a:br>
            <a:r>
              <a:rPr lang="en-US" dirty="0"/>
              <a:t>2024-2026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01A21-A8EA-4986-A58D-21494341F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81400"/>
            <a:ext cx="5946648" cy="2581656"/>
          </a:xfrm>
        </p:spPr>
        <p:txBody>
          <a:bodyPr/>
          <a:lstStyle/>
          <a:p>
            <a:r>
              <a:rPr lang="en-US" sz="2000" dirty="0"/>
              <a:t>Kentucky Council on Postsecondary Education</a:t>
            </a:r>
          </a:p>
          <a:p>
            <a:endParaRPr lang="en-US" sz="1800" dirty="0"/>
          </a:p>
          <a:p>
            <a:endParaRPr lang="en-US" sz="1600" dirty="0"/>
          </a:p>
          <a:p>
            <a:r>
              <a:rPr lang="en-US" sz="1600" dirty="0"/>
              <a:t>Dr. Bill Payne, Vice President for Finance &amp; Administration</a:t>
            </a:r>
          </a:p>
          <a:p>
            <a:r>
              <a:rPr lang="en-US" sz="1600" dirty="0"/>
              <a:t>Shaun McKiernan, Executive Director for Finance &amp; Budget</a:t>
            </a:r>
          </a:p>
          <a:p>
            <a:r>
              <a:rPr lang="en-US" sz="1600" dirty="0"/>
              <a:t>Dr. Doyle Friskney, Senior Fellow </a:t>
            </a:r>
          </a:p>
          <a:p>
            <a:endParaRPr lang="en-US" sz="1600" dirty="0"/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7F2C351F-E9B9-49A5-B060-18FB108C6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>
            <a:fillRect/>
          </a:stretch>
        </p:blipFill>
        <p:spPr>
          <a:xfrm>
            <a:off x="6629400" y="0"/>
            <a:ext cx="5562600" cy="6858000"/>
          </a:xfrm>
        </p:spPr>
      </p:pic>
    </p:spTree>
    <p:extLst>
      <p:ext uri="{BB962C8B-B14F-4D97-AF65-F5344CB8AC3E}">
        <p14:creationId xmlns:p14="http://schemas.microsoft.com/office/powerpoint/2010/main" val="36237538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9E0F82BC-70B9-4D25-B9B5-29523FB3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Draft 2024-2026 Capital Request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endParaRPr lang="en-US" sz="3000" i="1" dirty="0">
              <a:solidFill>
                <a:schemeClr val="accent6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2060A-AC86-498A-A8BD-FC868B38AC80}"/>
              </a:ext>
            </a:extLst>
          </p:cNvPr>
          <p:cNvSpPr txBox="1"/>
          <p:nvPr/>
        </p:nvSpPr>
        <p:spPr>
          <a:xfrm>
            <a:off x="764628" y="5221813"/>
            <a:ext cx="1075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Estimated increase in construction costs on individual capital projects authorized during the 2022-2024 biennium. The requested $162.4 million represents 20% of $811.9 million authorized for new construction projects.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8E374-4DC5-42A5-B147-A16EB45EAEE1}"/>
              </a:ext>
            </a:extLst>
          </p:cNvPr>
          <p:cNvSpPr txBox="1"/>
          <p:nvPr/>
        </p:nvSpPr>
        <p:spPr>
          <a:xfrm>
            <a:off x="533400" y="5133201"/>
            <a:ext cx="23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4DB3C-0F1B-4CDD-AEA8-381F9302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109133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491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2EE7-50BF-401D-971D-7D83C07E24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447800"/>
            <a:ext cx="11049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latin typeface="+mn-lt"/>
                <a:cs typeface="Tahoma" panose="020B0604030504040204" pitchFamily="34" charset="0"/>
              </a:rPr>
              <a:t>Features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CPE staff is </a:t>
            </a:r>
            <a:r>
              <a:rPr lang="en-US" sz="2800" u="sng" dirty="0">
                <a:latin typeface="+mn-lt"/>
                <a:cs typeface="Tahoma" panose="020B0604030504040204" pitchFamily="34" charset="0"/>
              </a:rPr>
              <a:t>not</a:t>
            </a:r>
            <a:r>
              <a:rPr lang="en-US" sz="2800" dirty="0">
                <a:latin typeface="+mn-lt"/>
                <a:cs typeface="Tahoma" panose="020B0604030504040204" pitchFamily="34" charset="0"/>
              </a:rPr>
              <a:t> planning to include a request for new construction projects in the Council's 2024-2026 budget recommendation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However, campus officials will be free to propose funding for new projects to state policymakers and advocate for new and expanded space outside of the Council’s recommendation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i="1" dirty="0">
                <a:solidFill>
                  <a:srgbClr val="000000"/>
                </a:solidFill>
                <a:latin typeface="Calibri"/>
                <a:cs typeface="Tahoma" panose="020B0604030504040204" pitchFamily="34" charset="0"/>
              </a:rPr>
              <a:t>Rationale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While some institutions have legitimate need for added facilities space, CPE staff and institutions want to emphasize the importance of renovating and renewing existing facilities (asset preservation)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FB5BCDBF-6D82-4746-B65F-C305CB04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New Construction</a:t>
            </a:r>
            <a:endParaRPr lang="en-US" sz="3000" i="1" dirty="0">
              <a:solidFill>
                <a:schemeClr val="accent6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588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2EE7-50BF-401D-971D-7D83C07E24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447800"/>
            <a:ext cx="11049000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effectLst/>
                <a:latin typeface="+mn-lt"/>
                <a:cs typeface="Tahoma" panose="020B0604030504040204" pitchFamily="34" charset="0"/>
              </a:rPr>
              <a:t>Features</a:t>
            </a:r>
            <a:endParaRPr lang="en-US" sz="3200" dirty="0">
              <a:effectLst/>
              <a:latin typeface="+mn-lt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Request for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+mn-lt"/>
                <a:cs typeface="Tahoma" panose="020B0604030504040204" pitchFamily="34" charset="0"/>
              </a:rPr>
              <a:t>$162.4 million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 in bond funds that will allow institutions to </a:t>
            </a:r>
            <a:r>
              <a:rPr lang="en-US" sz="2800" dirty="0">
                <a:latin typeface="+mn-lt"/>
                <a:cs typeface="Tahoma" panose="020B0604030504040204" pitchFamily="34" charset="0"/>
              </a:rPr>
              <a:t>offset 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cost increases on individual capital projects authorized in the 2022-2024 biennium</a:t>
            </a:r>
          </a:p>
          <a:p>
            <a:pPr marL="822960" indent="-365760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CPE staff will recommend that the full amount be provided in 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fiscal 2024-25 to facilitate completion of projects already underway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effectLst/>
                <a:latin typeface="+mn-lt"/>
                <a:cs typeface="Tahoma" panose="020B0604030504040204" pitchFamily="34" charset="0"/>
              </a:rPr>
              <a:t>Rationale</a:t>
            </a:r>
            <a:endParaRPr lang="en-US" sz="3200" dirty="0">
              <a:effectLst/>
              <a:latin typeface="+mn-lt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If authorized, these funds would allow institutions to maintain the original scope of projects approved by the General Assembly in the current biennium (i.e., no scaling back, or phasing of projects)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6A30D5AF-5EF6-438D-A2AA-76A414B8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Construction Cost Increases</a:t>
            </a:r>
            <a:endParaRPr lang="en-US" sz="3000" i="1" dirty="0">
              <a:solidFill>
                <a:schemeClr val="accent6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235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2EE7-50BF-401D-971D-7D83C07E24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9042" y="1524000"/>
            <a:ext cx="469635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latin typeface="+mn-lt"/>
                <a:cs typeface="Tahoma" panose="020B0604030504040204" pitchFamily="34" charset="0"/>
              </a:rPr>
              <a:t>Allocation</a:t>
            </a:r>
            <a:endParaRPr lang="en-US" sz="3200" dirty="0">
              <a:effectLst/>
              <a:latin typeface="+mn-lt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+mn-lt"/>
                <a:cs typeface="Tahoma" panose="020B0604030504040204" pitchFamily="34" charset="0"/>
              </a:rPr>
              <a:t>Requested funds represent </a:t>
            </a:r>
            <a:r>
              <a:rPr lang="en-US" sz="26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20%</a:t>
            </a:r>
            <a:r>
              <a:rPr lang="en-US" sz="2600" dirty="0">
                <a:latin typeface="+mn-lt"/>
                <a:cs typeface="Tahoma" panose="020B0604030504040204" pitchFamily="34" charset="0"/>
              </a:rPr>
              <a:t> of </a:t>
            </a:r>
            <a:r>
              <a:rPr lang="en-US" sz="26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$811.9 million</a:t>
            </a:r>
            <a:r>
              <a:rPr lang="en-US" sz="2600" dirty="0">
                <a:latin typeface="+mn-lt"/>
                <a:cs typeface="Tahoma" panose="020B0604030504040204" pitchFamily="34" charset="0"/>
              </a:rPr>
              <a:t> in bond funds authorized for new construction projects in the 2022-2024 biennium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+mn-lt"/>
                <a:cs typeface="Tahoma" panose="020B0604030504040204" pitchFamily="34" charset="0"/>
              </a:rPr>
              <a:t>If funded, each institution would receive an allocation equal to 20% of previously approved bond funds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AE9642BF-9699-408A-BB25-44ED83C3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Construction Cost Increases </a:t>
            </a:r>
            <a:r>
              <a:rPr lang="en-US" sz="30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(Cont’d)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5DAA-B202-4ECE-A6F3-5512E131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1524000"/>
            <a:ext cx="6410325" cy="4937760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85888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2EE7-50BF-401D-971D-7D83C07E24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447800"/>
            <a:ext cx="11049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effectLst/>
                <a:latin typeface="+mn-lt"/>
                <a:cs typeface="Tahoma" panose="020B0604030504040204" pitchFamily="34" charset="0"/>
              </a:rPr>
              <a:t>Features</a:t>
            </a:r>
            <a:endParaRPr lang="en-US" sz="3200" dirty="0">
              <a:effectLst/>
              <a:latin typeface="+mn-lt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Request for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+mn-lt"/>
                <a:cs typeface="Tahoma" panose="020B0604030504040204" pitchFamily="34" charset="0"/>
              </a:rPr>
              <a:t>$700 million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 in bond funds to finance renovation and renewal projects at postsecondary institutions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If authorized, requested funds would be the second installment of $700 million provided to address a </a:t>
            </a:r>
            <a:r>
              <a:rPr lang="en-US" sz="2800" dirty="0">
                <a:solidFill>
                  <a:srgbClr val="C00000"/>
                </a:solidFill>
                <a:effectLst/>
                <a:latin typeface="+mn-lt"/>
                <a:cs typeface="Tahoma" panose="020B0604030504040204" pitchFamily="34" charset="0"/>
              </a:rPr>
              <a:t>$7.3 billion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 system total need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CPE staff will recommend that the funding be provided </a:t>
            </a:r>
            <a:r>
              <a:rPr lang="en-US" sz="2800" u="sng" dirty="0">
                <a:effectLst/>
                <a:latin typeface="+mn-lt"/>
                <a:cs typeface="Tahoma" panose="020B0604030504040204" pitchFamily="34" charset="0"/>
              </a:rPr>
              <a:t>without</a:t>
            </a:r>
            <a:r>
              <a:rPr lang="en-US" sz="2800" dirty="0">
                <a:effectLst/>
                <a:latin typeface="+mn-lt"/>
                <a:cs typeface="Tahoma" panose="020B0604030504040204" pitchFamily="34" charset="0"/>
              </a:rPr>
              <a:t> any required institutional match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effectLst/>
                <a:latin typeface="+mn-lt"/>
                <a:cs typeface="Tahoma" panose="020B0604030504040204" pitchFamily="34" charset="0"/>
              </a:rPr>
              <a:t>Rationale</a:t>
            </a:r>
            <a:endParaRPr lang="en-US" sz="3200" dirty="0">
              <a:effectLst/>
              <a:latin typeface="+mn-lt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Over the past decade, the state has provided 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$959 million</a:t>
            </a:r>
            <a:r>
              <a:rPr lang="en-US" sz="2800" dirty="0">
                <a:latin typeface="+mn-lt"/>
                <a:cs typeface="Tahoma" panose="020B0604030504040204" pitchFamily="34" charset="0"/>
              </a:rPr>
              <a:t> for asset preservation, or about 13% of the estimated $7.3 billion need</a:t>
            </a:r>
            <a:endParaRPr lang="en-US" sz="2800" dirty="0">
              <a:effectLst/>
              <a:latin typeface="+mn-lt"/>
              <a:cs typeface="Tahoma" panose="020B0604030504040204" pitchFamily="34" charset="0"/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D1F8517E-1F45-4FAD-9A3E-D75DF7D7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Asset Preservation</a:t>
            </a:r>
            <a:endParaRPr lang="en-US" sz="3000" i="1" dirty="0">
              <a:solidFill>
                <a:schemeClr val="accent6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322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2EE7-50BF-401D-971D-7D83C07E24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9042" y="1524000"/>
            <a:ext cx="469635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latin typeface="+mn-lt"/>
                <a:cs typeface="Tahoma" panose="020B0604030504040204" pitchFamily="34" charset="0"/>
              </a:rPr>
              <a:t>Allocation</a:t>
            </a:r>
            <a:endParaRPr lang="en-US" sz="3200" dirty="0">
              <a:effectLst/>
              <a:latin typeface="+mn-lt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+mn-lt"/>
                <a:cs typeface="Tahoma" panose="020B0604030504040204" pitchFamily="34" charset="0"/>
              </a:rPr>
              <a:t>In 2022-2024, the General Assembly appropriated </a:t>
            </a:r>
            <a:r>
              <a:rPr lang="en-US" sz="26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$350 million</a:t>
            </a:r>
            <a:r>
              <a:rPr lang="en-US" sz="2600" dirty="0">
                <a:latin typeface="+mn-lt"/>
                <a:cs typeface="Tahoma" panose="020B0604030504040204" pitchFamily="34" charset="0"/>
              </a:rPr>
              <a:t> each year for asset preservation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+mn-lt"/>
                <a:cs typeface="Tahoma" panose="020B0604030504040204" pitchFamily="34" charset="0"/>
              </a:rPr>
              <a:t>Allocated based on each institution’s share of total Category I &amp; II square feet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+mn-lt"/>
                <a:cs typeface="Tahoma" panose="020B0604030504040204" pitchFamily="34" charset="0"/>
              </a:rPr>
              <a:t>CPE staff will recommend that requested funds be allocated in similar fashion</a:t>
            </a:r>
            <a:endParaRPr lang="en-US" sz="2600" dirty="0">
              <a:effectLst/>
              <a:latin typeface="+mn-lt"/>
              <a:cs typeface="Tahoma" panose="020B0604030504040204" pitchFamily="34" charset="0"/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AE9642BF-9699-408A-BB25-44ED83C3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Asset Preservation </a:t>
            </a:r>
            <a:r>
              <a:rPr lang="en-US" sz="30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16040-3830-4E3C-B87C-345027B57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64" y="1524000"/>
            <a:ext cx="6412536" cy="4937760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40740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2EE7-50BF-401D-971D-7D83C07E24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447800"/>
            <a:ext cx="1104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>
                <a:latin typeface="+mn-lt"/>
                <a:cs typeface="Tahoma" panose="020B0604030504040204" pitchFamily="34" charset="0"/>
              </a:rPr>
              <a:t>Features</a:t>
            </a:r>
          </a:p>
          <a:p>
            <a:pPr marL="822960" indent="-36576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CPE staff will </a:t>
            </a:r>
            <a:r>
              <a:rPr lang="en-US" sz="2800" u="sng" dirty="0">
                <a:latin typeface="+mn-lt"/>
                <a:cs typeface="Tahoma" panose="020B0604030504040204" pitchFamily="34" charset="0"/>
              </a:rPr>
              <a:t>not</a:t>
            </a:r>
            <a:r>
              <a:rPr lang="en-US" sz="2800" dirty="0">
                <a:latin typeface="+mn-lt"/>
                <a:cs typeface="Tahoma" panose="020B0604030504040204" pitchFamily="34" charset="0"/>
              </a:rPr>
              <a:t> include a request for information technology and equipment in the Council’s 2024-2026 budget recommendation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i="1" dirty="0">
                <a:solidFill>
                  <a:srgbClr val="000000"/>
                </a:solidFill>
                <a:latin typeface="Calibri"/>
                <a:cs typeface="Tahoma" panose="020B0604030504040204" pitchFamily="34" charset="0"/>
              </a:rPr>
              <a:t>Rationale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0" indent="-36576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+mn-lt"/>
                <a:cs typeface="Tahoma" panose="020B0604030504040204" pitchFamily="34" charset="0"/>
              </a:rPr>
              <a:t>Other capital investment components are perceived to be a higher priority for state funding than information technology and equipment projects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FB5BCDBF-6D82-4746-B65F-C305CB04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Capital Investment Components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Information Technology Projects</a:t>
            </a:r>
            <a:endParaRPr lang="en-US" sz="3000" i="1" dirty="0">
              <a:solidFill>
                <a:schemeClr val="accent6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031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1214628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Asset Preservation Projects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BB1972-EB81-78CA-E575-6D673AEC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0"/>
            <a:ext cx="11612880" cy="1097280"/>
          </a:xfrm>
        </p:spPr>
        <p:txBody>
          <a:bodyPr/>
          <a:lstStyle/>
          <a:p>
            <a:r>
              <a:rPr lang="en-US" dirty="0"/>
              <a:t>Asset Preservation Projects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9168" y="1524000"/>
            <a:ext cx="11308080" cy="5029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ym typeface="Calibri"/>
              </a:rPr>
              <a:t>CPE staff was asked to identify capital projects that represent the highest priorities for the system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ym typeface="Calibri"/>
              </a:rPr>
              <a:t>At this time, CPE capital priority is for 2024-26 is a second round of $700 M for asset preservation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ym typeface="Calibri"/>
              </a:rPr>
              <a:t>Allocated based on each institution’s share of E&amp;G space (same as 2022-24)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ym typeface="Calibri"/>
              </a:rPr>
              <a:t>Our report includes the 99 asset preservation projects that include General Fund appropriations (total scope of </a:t>
            </a:r>
            <a:r>
              <a:rPr lang="en-US" sz="2800" dirty="0">
                <a:solidFill>
                  <a:srgbClr val="FF0000"/>
                </a:solidFill>
                <a:sym typeface="Calibri"/>
              </a:rPr>
              <a:t>$2.8 billion</a:t>
            </a:r>
            <a:r>
              <a:rPr lang="en-US" sz="2800" dirty="0">
                <a:sym typeface="Calibri"/>
              </a:rPr>
              <a:t>), though institutions submitted a total </a:t>
            </a:r>
            <a:r>
              <a:rPr lang="en-US" sz="2800" dirty="0">
                <a:solidFill>
                  <a:srgbClr val="FF0000"/>
                </a:solidFill>
                <a:sym typeface="Calibri"/>
              </a:rPr>
              <a:t>$6.9 billion</a:t>
            </a:r>
            <a:r>
              <a:rPr lang="en-US" sz="2800" dirty="0">
                <a:sym typeface="Calibri"/>
              </a:rPr>
              <a:t> in asset preservation projects for 2024-26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ym typeface="Calibri"/>
              </a:rPr>
              <a:t>Projects were prioritized by the institutions, though these rankings are subject to change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48EEA5-B38C-2FAE-3304-F181E6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Preservation Projects (Cont’d)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54965"/>
              </p:ext>
            </p:extLst>
          </p:nvPr>
        </p:nvGraphicFramePr>
        <p:xfrm>
          <a:off x="838200" y="1704004"/>
          <a:ext cx="5791200" cy="4185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Postsecondary</a:t>
                      </a:r>
                      <a:r>
                        <a:rPr lang="en-US" sz="18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2024-26 Total</a:t>
                      </a:r>
                      <a:r>
                        <a:rPr lang="en-US" sz="18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Scope 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Kentucky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Louisville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289,452,000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Kentucky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530,250,000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Kentucky State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Morehead State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215,997,000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Murray State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164,737,000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</a:t>
                      </a:r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Kentucky University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4585241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Kentucky</a:t>
                      </a:r>
                      <a:r>
                        <a:rPr lang="en-US" sz="18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750,800,000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6120346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359,200,000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8755168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$2,751,436,000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581400"/>
            <a:ext cx="414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Total scope of proposed asset preservation projects for 2024-26 included in the institutions’ six-year capital plan that include a request state General Fund support. Totals reflect the correction of several projects’ categorization in Version 3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2839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9120" y="0"/>
            <a:ext cx="11612880" cy="1097280"/>
          </a:xfrm>
        </p:spPr>
        <p:txBody>
          <a:bodyPr/>
          <a:lstStyle/>
          <a:p>
            <a:pPr lvl="0"/>
            <a:r>
              <a:rPr lang="en-US" dirty="0"/>
              <a:t>Overview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509715"/>
            <a:ext cx="11612880" cy="5029200"/>
          </a:xfrm>
        </p:spPr>
        <p:txBody>
          <a:bodyPr/>
          <a:lstStyle/>
          <a:p>
            <a:r>
              <a:rPr lang="en-US" sz="3600" dirty="0"/>
              <a:t>Background</a:t>
            </a:r>
          </a:p>
          <a:p>
            <a:r>
              <a:rPr lang="en-US" sz="3600" dirty="0"/>
              <a:t>Draft 2024 - 2026 Capital Request</a:t>
            </a:r>
          </a:p>
          <a:p>
            <a:r>
              <a:rPr lang="en-US" sz="3600" dirty="0"/>
              <a:t>Asset Preservation Projects</a:t>
            </a:r>
          </a:p>
          <a:p>
            <a:r>
              <a:rPr lang="en-US" sz="3600" dirty="0"/>
              <a:t>Information Technology Projects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1214628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Information Technology Projects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579120" y="0"/>
            <a:ext cx="11612880" cy="1097280"/>
          </a:xfrm>
        </p:spPr>
        <p:txBody>
          <a:bodyPr/>
          <a:lstStyle/>
          <a:p>
            <a:pPr lvl="0"/>
            <a:r>
              <a:rPr lang="en-US" dirty="0"/>
              <a:t>Information Technology Projects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Review of Campus Projects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120" y="1509715"/>
            <a:ext cx="1161288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CPE staff was asked to review information technology projects submitted by the institutions. An in-house evaluation committee was used</a:t>
            </a:r>
          </a:p>
          <a:p>
            <a:r>
              <a:rPr lang="en-US" sz="2800" dirty="0"/>
              <a:t>Review was limited given broad project descriptions. Most projects are pools that will allow institutions to make upgrades as needed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35 projects were submitted for 2024-26, addressing network, applications, and systems. (31 university projects - $268M, 4 for UK Hospital - $350M)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All projects were deemed “High Value”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Projects focused on infrastructure, security, and system and application upgrades which evaluators considered the most important</a:t>
            </a:r>
          </a:p>
          <a:p>
            <a:pPr lvl="1"/>
            <a:endParaRPr lang="en-US" dirty="0"/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579120" y="0"/>
            <a:ext cx="11612880" cy="1097280"/>
          </a:xfrm>
        </p:spPr>
        <p:txBody>
          <a:bodyPr/>
          <a:lstStyle/>
          <a:p>
            <a:pPr lvl="0"/>
            <a:r>
              <a:rPr lang="en-US" dirty="0"/>
              <a:t>Information Technology Projects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Review of Campus Projects (Cont’d)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120" y="1524000"/>
            <a:ext cx="1161288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Some institutions requested General Fund support for projects, but most proposed the use of institutional resources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2024-2026 draft budget proposal for the institutions does </a:t>
            </a:r>
            <a:r>
              <a:rPr lang="en-US" sz="2800" u="sng" dirty="0"/>
              <a:t>not</a:t>
            </a:r>
            <a:r>
              <a:rPr lang="en-US" sz="2800" dirty="0"/>
              <a:t> include a request for General Fund support for IT projects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Reviewers asked that consideration be given to allow a portion (5%) of asset preservation funds to be used for IT infrastructure upgrades because of the importance of these projects for campus operations and student success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Campus-requested IT projects can be found in your materials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0352" y="2362225"/>
            <a:ext cx="291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Business Value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Risk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0489" y="2177558"/>
            <a:ext cx="2972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Value =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Business Value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0672" y="4198204"/>
            <a:ext cx="29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Business Value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7510" y="4234935"/>
            <a:ext cx="311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Business Value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Risk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981470"/>
            <a:ext cx="0" cy="3514203"/>
          </a:xfrm>
          <a:prstGeom prst="line">
            <a:avLst/>
          </a:prstGeom>
          <a:ln w="34925">
            <a:solidFill>
              <a:srgbClr val="00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657600"/>
            <a:ext cx="6629400" cy="0"/>
          </a:xfrm>
          <a:prstGeom prst="line">
            <a:avLst/>
          </a:prstGeom>
          <a:ln w="34925">
            <a:solidFill>
              <a:srgbClr val="00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1" y="2595518"/>
            <a:ext cx="553998" cy="24336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Business Value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7400" y="5138604"/>
            <a:ext cx="2976" cy="66332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7700" y="587706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5600" y="138336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value rankings were determined by associating business value with the assessed risk of the proposed projects (COT methodology).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104866" y="1981470"/>
            <a:ext cx="2976" cy="66365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740174" y="6169450"/>
            <a:ext cx="1777077" cy="53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454452" y="6169448"/>
            <a:ext cx="1561832" cy="53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67001" y="5638800"/>
            <a:ext cx="679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Lower Risk                                                    Higher Risk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50758" y="1676400"/>
            <a:ext cx="461665" cy="4191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Lower  Value                      Higher Value</a:t>
            </a:r>
          </a:p>
        </p:txBody>
      </p:sp>
      <p:sp>
        <p:nvSpPr>
          <p:cNvPr id="27" name="Title 9"/>
          <p:cNvSpPr>
            <a:spLocks noGrp="1"/>
          </p:cNvSpPr>
          <p:nvPr>
            <p:ph type="title"/>
          </p:nvPr>
        </p:nvSpPr>
        <p:spPr>
          <a:xfrm>
            <a:off x="612576" y="0"/>
            <a:ext cx="11579424" cy="1097280"/>
          </a:xfrm>
        </p:spPr>
        <p:txBody>
          <a:bodyPr/>
          <a:lstStyle/>
          <a:p>
            <a:pPr lvl="0"/>
            <a:r>
              <a:rPr lang="en-US" dirty="0"/>
              <a:t>Information Technology Projects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Review Rubric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42E73925-407C-4CCF-A454-EFCFCEEEE987}" type="slidenum">
              <a:rPr lang="en-US" sz="900" smtClean="0"/>
              <a:pPr/>
              <a:t>23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88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9120" y="0"/>
            <a:ext cx="11612880" cy="1097280"/>
          </a:xfrm>
        </p:spPr>
        <p:txBody>
          <a:bodyPr/>
          <a:lstStyle/>
          <a:p>
            <a:pPr lvl="0"/>
            <a:r>
              <a:rPr lang="en-US" dirty="0"/>
              <a:t>Information Technology Projects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Update on 2022-2024 CPE Project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120" y="1524000"/>
            <a:ext cx="1115568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Upgrade </a:t>
            </a:r>
            <a:r>
              <a:rPr lang="en-US" sz="2800" dirty="0" err="1">
                <a:sym typeface="Calibri"/>
              </a:rPr>
              <a:t>KyRON</a:t>
            </a:r>
            <a:r>
              <a:rPr lang="en-US" sz="2800" dirty="0">
                <a:sym typeface="Calibri"/>
              </a:rPr>
              <a:t> Infrastructure – funded in 2022-24 budget</a:t>
            </a:r>
          </a:p>
          <a:p>
            <a:r>
              <a:rPr lang="en-US" sz="2800" dirty="0"/>
              <a:t>This project is funding technology equipment to connect public universities and KCTCS to Kentucky Wired</a:t>
            </a:r>
          </a:p>
          <a:p>
            <a:r>
              <a:rPr lang="en-US" sz="2800" dirty="0"/>
              <a:t>Project Scope: $1,000,000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The Kentucky Regional Optical Network connects the state’s postsecondary education community to national and international research through Internet2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/>
              <a:t>KyRON</a:t>
            </a:r>
            <a:r>
              <a:rPr lang="en-US" sz="2400" dirty="0"/>
              <a:t> was upgraded from 10 gigabit to 40 gigabit, migrated from Windstream to </a:t>
            </a:r>
            <a:r>
              <a:rPr lang="en-US" sz="2400" dirty="0" err="1"/>
              <a:t>KyWired</a:t>
            </a:r>
            <a:endParaRPr lang="en-US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Added a Second Internet2 network node in Cincinnati to provide redundancy to the Louisville Internet2 node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6670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224050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FAF50-5687-F391-E47C-6BE8B2B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7F4A53-545B-A562-3BCB-7795472F40E7}"/>
              </a:ext>
            </a:extLst>
          </p:cNvPr>
          <p:cNvGrpSpPr/>
          <p:nvPr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D4ED28-6CDB-9FAC-68A6-178C6E303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5" name="Picture 4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2900B86F-CD29-EFC3-E411-8B34FC8A4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2913EC0-534B-1B6F-8685-ACB9C07562BE}"/>
              </a:ext>
            </a:extLst>
          </p:cNvPr>
          <p:cNvGraphicFramePr/>
          <p:nvPr/>
        </p:nvGraphicFramePr>
        <p:xfrm>
          <a:off x="573906" y="1253066"/>
          <a:ext cx="11125200" cy="461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259F95D-AF71-A92C-CAA9-7E09D3F7F8A0}"/>
              </a:ext>
            </a:extLst>
          </p:cNvPr>
          <p:cNvSpPr txBox="1"/>
          <p:nvPr/>
        </p:nvSpPr>
        <p:spPr>
          <a:xfrm>
            <a:off x="0" y="152400"/>
            <a:ext cx="12192000" cy="1046440"/>
          </a:xfrm>
          <a:prstGeom prst="rect">
            <a:avLst/>
          </a:prstGeom>
          <a:noFill/>
        </p:spPr>
        <p:txBody>
          <a:bodyPr wrap="square" lIns="274320" tIns="27432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Stay Connected</a:t>
            </a:r>
          </a:p>
        </p:txBody>
      </p:sp>
    </p:spTree>
    <p:extLst>
      <p:ext uri="{BB962C8B-B14F-4D97-AF65-F5344CB8AC3E}">
        <p14:creationId xmlns:p14="http://schemas.microsoft.com/office/powerpoint/2010/main" val="1804430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1214628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Background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097280"/>
          </a:xfrm>
        </p:spPr>
        <p:txBody>
          <a:bodyPr/>
          <a:lstStyle/>
          <a:p>
            <a:pPr lvl="0"/>
            <a:r>
              <a:rPr lang="en-US" dirty="0"/>
              <a:t>Background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Fast Facts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471531"/>
            <a:ext cx="1161288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Kentucky Public Postsecondary Education System:</a:t>
            </a:r>
          </a:p>
          <a:p>
            <a:r>
              <a:rPr lang="en-US" sz="2800" dirty="0"/>
              <a:t>8 public universities</a:t>
            </a:r>
          </a:p>
          <a:p>
            <a:r>
              <a:rPr lang="en-US" sz="2800" dirty="0"/>
              <a:t>16 community and technical colleges</a:t>
            </a:r>
          </a:p>
          <a:p>
            <a:r>
              <a:rPr lang="en-US" sz="2800" dirty="0"/>
              <a:t>Over 28 million square feet in E&amp;G facilities</a:t>
            </a:r>
          </a:p>
          <a:p>
            <a:r>
              <a:rPr lang="en-US" sz="2800" dirty="0"/>
              <a:t>More than 30,000 faculty and staff</a:t>
            </a:r>
          </a:p>
          <a:p>
            <a:r>
              <a:rPr lang="en-US" sz="2800" dirty="0"/>
              <a:t>Over 196,000 students</a:t>
            </a:r>
          </a:p>
          <a:p>
            <a:r>
              <a:rPr lang="en-US" sz="2800" dirty="0"/>
              <a:t>500,000+ alumni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039" y="2133600"/>
            <a:ext cx="7466636" cy="39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72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097280"/>
          </a:xfrm>
        </p:spPr>
        <p:txBody>
          <a:bodyPr/>
          <a:lstStyle/>
          <a:p>
            <a:pPr lvl="0"/>
            <a:r>
              <a:rPr lang="en-US" dirty="0"/>
              <a:t>Background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Drivers of Facilities Need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02358"/>
              </p:ext>
            </p:extLst>
          </p:nvPr>
        </p:nvGraphicFramePr>
        <p:xfrm>
          <a:off x="723899" y="2074817"/>
          <a:ext cx="11048999" cy="1463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7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FTE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Undergraduate FTE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77,642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Graduate FTE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789" y="4582885"/>
            <a:ext cx="6668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Higher Education Research and Development Survey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60951-AA95-9F9C-8571-3FFCB2F34085}"/>
              </a:ext>
            </a:extLst>
          </p:cNvPr>
          <p:cNvSpPr txBox="1"/>
          <p:nvPr/>
        </p:nvSpPr>
        <p:spPr>
          <a:xfrm>
            <a:off x="617136" y="4953000"/>
            <a:ext cx="1135380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 the last six years, enrollment growth has slowed, with most institutions experiencing a decrease</a:t>
            </a:r>
            <a:endParaRPr lang="en-US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Campus capital plans reflect the need to maintain and modernize existing space and infrastructure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6FE25E14-CAAC-30D5-6890-3A965E657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200432"/>
              </p:ext>
            </p:extLst>
          </p:nvPr>
        </p:nvGraphicFramePr>
        <p:xfrm>
          <a:off x="723898" y="3542211"/>
          <a:ext cx="11048998" cy="1005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1918103116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1999-2021 %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Extramural Research (UK/UofL)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$124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$366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$437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50D02F-10FA-5971-9A71-DAF41774CFA9}"/>
              </a:ext>
            </a:extLst>
          </p:cNvPr>
          <p:cNvSpPr txBox="1"/>
          <p:nvPr/>
        </p:nvSpPr>
        <p:spPr>
          <a:xfrm>
            <a:off x="609600" y="1447800"/>
            <a:ext cx="1158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Historically, growth in enrollment and research have driven facilities needs</a:t>
            </a:r>
          </a:p>
        </p:txBody>
      </p:sp>
    </p:spTree>
    <p:extLst>
      <p:ext uri="{BB962C8B-B14F-4D97-AF65-F5344CB8AC3E}">
        <p14:creationId xmlns:p14="http://schemas.microsoft.com/office/powerpoint/2010/main" val="2722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8953500" y="5657850"/>
            <a:ext cx="5715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>
              <a:spcBef>
                <a:spcPct val="20000"/>
              </a:spcBef>
              <a:defRPr/>
            </a:pPr>
            <a:endParaRPr lang="en-US" sz="825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097280"/>
          </a:xfrm>
        </p:spPr>
        <p:txBody>
          <a:bodyPr/>
          <a:lstStyle/>
          <a:p>
            <a:pPr lvl="0"/>
            <a:r>
              <a:rPr lang="en-US" dirty="0"/>
              <a:t>Background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Facilities Need and State Investment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09600" y="1512227"/>
            <a:ext cx="5211762" cy="5029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Vanderweil Facilities Advisors (VFA) Study completed in 2007, updated in 2013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Identified investment needed to bring campus E&amp;G facilities up to industry standards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Over the past ten years, the state spent </a:t>
            </a:r>
            <a:r>
              <a:rPr lang="en-US" sz="2400" dirty="0">
                <a:solidFill>
                  <a:srgbClr val="FF0000"/>
                </a:solidFill>
              </a:rPr>
              <a:t>$959.0 M </a:t>
            </a:r>
            <a:r>
              <a:rPr lang="en-US" sz="2400" dirty="0"/>
              <a:t>on facilities renovation and renewal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This represents about </a:t>
            </a:r>
            <a:r>
              <a:rPr lang="en-US" sz="2400" dirty="0">
                <a:solidFill>
                  <a:srgbClr val="FF0000"/>
                </a:solidFill>
              </a:rPr>
              <a:t>13%</a:t>
            </a:r>
            <a:r>
              <a:rPr lang="en-US" sz="2400" dirty="0"/>
              <a:t> of the projected </a:t>
            </a:r>
            <a:r>
              <a:rPr lang="en-US" sz="2400" dirty="0">
                <a:solidFill>
                  <a:srgbClr val="FF0000"/>
                </a:solidFill>
              </a:rPr>
              <a:t>$7.3 billion</a:t>
            </a:r>
            <a:r>
              <a:rPr lang="en-US" sz="2400" dirty="0"/>
              <a:t> system total asset preservation need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36EE2-9751-A60A-7D8E-5E4C0425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93" y="1512227"/>
            <a:ext cx="4631615" cy="493757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53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8953500" y="5657850"/>
            <a:ext cx="5715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>
              <a:spcBef>
                <a:spcPct val="20000"/>
              </a:spcBef>
              <a:defRPr/>
            </a:pPr>
            <a:endParaRPr lang="en-US" sz="82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Background</a:t>
            </a:r>
            <a:br>
              <a:rPr lang="en-US" dirty="0"/>
            </a:br>
            <a:r>
              <a:rPr lang="en-US" i="1" dirty="0">
                <a:solidFill>
                  <a:srgbClr val="00D1DC"/>
                </a:solidFill>
              </a:rPr>
              <a:t>Facilities Need and State Investment (Cont’d)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600200"/>
            <a:ext cx="39624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the past 12 years, Kentucky has invested:</a:t>
            </a:r>
          </a:p>
          <a:p>
            <a:pPr marL="171450" indent="-171450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$1.2 billion in new and expanded E&amp;G facilities, $959.0 million in state funded asset preservation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 of asset preservation to new construction spending was 1-to-1.2, aligning with VFA study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1998-2000 to 2010-12, ration of asset preservation to new construction was $255.0 M to $1.3 B, or 1-to-5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90DAE-B3EB-0473-9670-335B6026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24" y="1515003"/>
            <a:ext cx="7100676" cy="4846320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56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55400" y="6416675"/>
            <a:ext cx="508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85800" y="3013501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800" b="1" dirty="0">
                <a:latin typeface="+mn-lt"/>
                <a:cs typeface="Tahoma" panose="020B0604030504040204" pitchFamily="34" charset="0"/>
              </a:rPr>
              <a:t>Draft 2024-2026 Capital Request</a:t>
            </a:r>
            <a:endParaRPr lang="en-US" sz="4800" dirty="0">
              <a:latin typeface="+mn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425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00800"/>
            <a:ext cx="508000" cy="365125"/>
          </a:xfrm>
        </p:spPr>
        <p:txBody>
          <a:bodyPr/>
          <a:lstStyle/>
          <a:p>
            <a:fld id="{97A87C2B-C0D7-465F-A2C1-383D1D493A0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2F74E-39E9-4691-A701-8112CC7315E7}"/>
              </a:ext>
            </a:extLst>
          </p:cNvPr>
          <p:cNvSpPr txBox="1"/>
          <p:nvPr/>
        </p:nvSpPr>
        <p:spPr>
          <a:xfrm>
            <a:off x="382314" y="1676400"/>
            <a:ext cx="11161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000" b="0" i="0" dirty="0">
                <a:solidFill>
                  <a:srgbClr val="363E4E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Collaborative process involving </a:t>
            </a:r>
            <a:r>
              <a:rPr lang="en-US" sz="3000" dirty="0">
                <a:solidFill>
                  <a:srgbClr val="363E4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CPE </a:t>
            </a:r>
            <a:r>
              <a:rPr lang="en-US" sz="3000" b="0" i="0" dirty="0">
                <a:solidFill>
                  <a:srgbClr val="363E4E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staff, campus presidents,</a:t>
            </a:r>
            <a:r>
              <a:rPr lang="en-US" sz="3000" dirty="0">
                <a:solidFill>
                  <a:srgbClr val="363E4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363E4E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 budget officers, and Council members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EC2C764-6C26-4AC7-A391-0BA7F22261EA}"/>
              </a:ext>
            </a:extLst>
          </p:cNvPr>
          <p:cNvSpPr/>
          <p:nvPr/>
        </p:nvSpPr>
        <p:spPr>
          <a:xfrm>
            <a:off x="515007" y="2743200"/>
            <a:ext cx="11161986" cy="232278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1897DFE-2FFE-4115-BE8A-0D00C1C96B8E}"/>
              </a:ext>
            </a:extLst>
          </p:cNvPr>
          <p:cNvSpPr/>
          <p:nvPr/>
        </p:nvSpPr>
        <p:spPr>
          <a:xfrm>
            <a:off x="697798" y="3352800"/>
            <a:ext cx="1208689" cy="114562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2023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0FE1715-CD05-4308-8679-DEB2BC255B74}"/>
              </a:ext>
            </a:extLst>
          </p:cNvPr>
          <p:cNvSpPr/>
          <p:nvPr/>
        </p:nvSpPr>
        <p:spPr>
          <a:xfrm>
            <a:off x="9261390" y="3352800"/>
            <a:ext cx="1208689" cy="114562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 2023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013C06F-BD28-4C0E-B94D-5637B8CDEBC2}"/>
              </a:ext>
            </a:extLst>
          </p:cNvPr>
          <p:cNvSpPr/>
          <p:nvPr/>
        </p:nvSpPr>
        <p:spPr>
          <a:xfrm>
            <a:off x="7136257" y="3352800"/>
            <a:ext cx="1208689" cy="114562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 2023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D0A8A2C-51F4-4638-B4BB-BB1DABDE07B7}"/>
              </a:ext>
            </a:extLst>
          </p:cNvPr>
          <p:cNvSpPr/>
          <p:nvPr/>
        </p:nvSpPr>
        <p:spPr>
          <a:xfrm>
            <a:off x="4990104" y="3352800"/>
            <a:ext cx="1208689" cy="114562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 2023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47EAC44-8DB8-4193-BCA6-8AC8147DBCE6}"/>
              </a:ext>
            </a:extLst>
          </p:cNvPr>
          <p:cNvSpPr/>
          <p:nvPr/>
        </p:nvSpPr>
        <p:spPr>
          <a:xfrm>
            <a:off x="2843951" y="3352800"/>
            <a:ext cx="1208689" cy="114562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BC44A-F365-42B2-98A6-BA72FE4F6730}"/>
              </a:ext>
            </a:extLst>
          </p:cNvPr>
          <p:cNvSpPr txBox="1"/>
          <p:nvPr/>
        </p:nvSpPr>
        <p:spPr>
          <a:xfrm>
            <a:off x="228600" y="4653406"/>
            <a:ext cx="2151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Review budget components from previous biennium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 budget timeline and key resource needs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AED39-2974-4990-84DF-45C5D0217115}"/>
              </a:ext>
            </a:extLst>
          </p:cNvPr>
          <p:cNvSpPr txBox="1"/>
          <p:nvPr/>
        </p:nvSpPr>
        <p:spPr>
          <a:xfrm>
            <a:off x="2360479" y="4653406"/>
            <a:ext cx="2211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 budget components and request amounts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Update Council members on progress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AE5F3-9CCC-4759-9279-8FA3B6413A1D}"/>
              </a:ext>
            </a:extLst>
          </p:cNvPr>
          <p:cNvSpPr txBox="1"/>
          <p:nvPr/>
        </p:nvSpPr>
        <p:spPr>
          <a:xfrm>
            <a:off x="4525603" y="4653406"/>
            <a:ext cx="2179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 budget components and request amounts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Update Council members on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E51AE-72DD-4CB1-B9B5-8F2F7C54ED62}"/>
              </a:ext>
            </a:extLst>
          </p:cNvPr>
          <p:cNvSpPr txBox="1"/>
          <p:nvPr/>
        </p:nvSpPr>
        <p:spPr>
          <a:xfrm>
            <a:off x="6629400" y="4653406"/>
            <a:ext cx="221482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Finalize request based on input from presidents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Work with institutions on messaging</a:t>
            </a:r>
          </a:p>
          <a:p>
            <a:pPr>
              <a:spcAft>
                <a:spcPts val="1200"/>
              </a:spcAft>
            </a:pP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855D6-69DB-42CA-8D22-18C67B6521B4}"/>
              </a:ext>
            </a:extLst>
          </p:cNvPr>
          <p:cNvSpPr txBox="1"/>
          <p:nvPr/>
        </p:nvSpPr>
        <p:spPr>
          <a:xfrm>
            <a:off x="8809383" y="4658139"/>
            <a:ext cx="2179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Finance Committee endorses request</a:t>
            </a:r>
          </a:p>
          <a:p>
            <a:pPr marL="182880" indent="-18288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Council approves 2024-26 biennial budget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70D0EF-E1FD-4852-8557-A649FE7DC9D2}"/>
              </a:ext>
            </a:extLst>
          </p:cNvPr>
          <p:cNvSpPr txBox="1"/>
          <p:nvPr/>
        </p:nvSpPr>
        <p:spPr>
          <a:xfrm>
            <a:off x="10684244" y="4920560"/>
            <a:ext cx="14045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CPE staff submits budget to OSBD and LRC staffs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00779B-4212-4427-80F5-65A04B31CE96}"/>
              </a:ext>
            </a:extLst>
          </p:cNvPr>
          <p:cNvCxnSpPr>
            <a:cxnSpLocks/>
          </p:cNvCxnSpPr>
          <p:nvPr/>
        </p:nvCxnSpPr>
        <p:spPr>
          <a:xfrm flipH="1" flipV="1">
            <a:off x="11275787" y="4467195"/>
            <a:ext cx="133184" cy="3971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6F82DD9-F4A9-4498-BAD3-6AE92C005752}"/>
              </a:ext>
            </a:extLst>
          </p:cNvPr>
          <p:cNvSpPr>
            <a:spLocks noChangeAspect="1"/>
          </p:cNvSpPr>
          <p:nvPr/>
        </p:nvSpPr>
        <p:spPr>
          <a:xfrm>
            <a:off x="10744200" y="3611217"/>
            <a:ext cx="618274" cy="594360"/>
          </a:xfrm>
          <a:prstGeom prst="flowChartConnector">
            <a:avLst/>
          </a:prstGeom>
          <a:solidFill>
            <a:schemeClr val="accent2"/>
          </a:solidFill>
          <a:ln w="190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A4CFEC-3CC5-41CB-8592-7EBFEC0077F3}"/>
              </a:ext>
            </a:extLst>
          </p:cNvPr>
          <p:cNvSpPr txBox="1"/>
          <p:nvPr/>
        </p:nvSpPr>
        <p:spPr>
          <a:xfrm>
            <a:off x="10725342" y="3739802"/>
            <a:ext cx="66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Oct 1</a:t>
            </a:r>
          </a:p>
        </p:txBody>
      </p:sp>
      <p:sp>
        <p:nvSpPr>
          <p:cNvPr id="27" name="Title 9">
            <a:extLst>
              <a:ext uri="{FF2B5EF4-FFF2-40B4-BE49-F238E27FC236}">
                <a16:creationId xmlns:a16="http://schemas.microsoft.com/office/drawing/2014/main" id="{F4C91CC2-FE28-4F36-B8C6-1E53B9B6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3"/>
            <a:ext cx="10972800" cy="951131"/>
          </a:xfrm>
        </p:spPr>
        <p:txBody>
          <a:bodyPr/>
          <a:lstStyle/>
          <a:p>
            <a:pPr lvl="0"/>
            <a:r>
              <a:rPr lang="en-US" dirty="0"/>
              <a:t>Draft 2024-2026 Capital Request</a:t>
            </a:r>
            <a:b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Process and Timeline</a:t>
            </a:r>
            <a:endParaRPr lang="en-US" sz="3000" i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286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D7FA721215D41B0CAB6B0A74D4AEA" ma:contentTypeVersion="10" ma:contentTypeDescription="Create a new document." ma:contentTypeScope="" ma:versionID="3a90e36b03808e65f2d4af3a4cdcccca">
  <xsd:schema xmlns:xsd="http://www.w3.org/2001/XMLSchema" xmlns:xs="http://www.w3.org/2001/XMLSchema" xmlns:p="http://schemas.microsoft.com/office/2006/metadata/properties" xmlns:ns2="29a91248-5eb0-4200-a816-ac826698a280" xmlns:ns3="a15875c0-074d-4170-8a2d-122cb0fd60b1" targetNamespace="http://schemas.microsoft.com/office/2006/metadata/properties" ma:root="true" ma:fieldsID="74eab5c8674002f0d1cf299b33ccf8d8" ns2:_="" ns3:_="">
    <xsd:import namespace="29a91248-5eb0-4200-a816-ac826698a280"/>
    <xsd:import namespace="a15875c0-074d-4170-8a2d-122cb0fd60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91248-5eb0-4200-a816-ac826698a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875c0-074d-4170-8a2d-122cb0fd6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F48A7F-C983-4251-A25D-252E2988F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91248-5eb0-4200-a816-ac826698a280"/>
    <ds:schemaRef ds:uri="a15875c0-074d-4170-8a2d-122cb0fd6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7DD4E-F5D4-4787-97D8-37BA2C21B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21A6E-0BC4-4DC8-992C-B692A84710B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a15875c0-074d-4170-8a2d-122cb0fd60b1"/>
    <ds:schemaRef ds:uri="29a91248-5eb0-4200-a816-ac826698a2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24124</TotalTime>
  <Words>1534</Words>
  <Application>Microsoft Office PowerPoint</Application>
  <PresentationFormat>Widescreen</PresentationFormat>
  <Paragraphs>227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Tahoma</vt:lpstr>
      <vt:lpstr>Wingdings</vt:lpstr>
      <vt:lpstr>Office Theme</vt:lpstr>
      <vt:lpstr>Custom Design</vt:lpstr>
      <vt:lpstr>1_Office Theme</vt:lpstr>
      <vt:lpstr>Capital Investment Priorities for Postsecondary Education 2024-2026</vt:lpstr>
      <vt:lpstr>Overview</vt:lpstr>
      <vt:lpstr>PowerPoint Presentation</vt:lpstr>
      <vt:lpstr>Background Fast Facts</vt:lpstr>
      <vt:lpstr>Background Drivers of Facilities Need</vt:lpstr>
      <vt:lpstr>Background Facilities Need and State Investment</vt:lpstr>
      <vt:lpstr>Background Facilities Need and State Investment (Cont’d)</vt:lpstr>
      <vt:lpstr>PowerPoint Presentation</vt:lpstr>
      <vt:lpstr>Draft 2024-2026 Capital Request Process and Timeline</vt:lpstr>
      <vt:lpstr>Draft 2024-2026 Capital Request Capital Investment Components</vt:lpstr>
      <vt:lpstr>Capital Investment Components New Construction</vt:lpstr>
      <vt:lpstr>Capital Investment Components Construction Cost Increases</vt:lpstr>
      <vt:lpstr>Capital Investment Components Construction Cost Increases (Cont’d)</vt:lpstr>
      <vt:lpstr>Capital Investment Components Asset Preservation</vt:lpstr>
      <vt:lpstr>Capital Investment Components Asset Preservation (Cont’d)</vt:lpstr>
      <vt:lpstr>Capital Investment Components Information Technology Projects</vt:lpstr>
      <vt:lpstr>PowerPoint Presentation</vt:lpstr>
      <vt:lpstr>Asset Preservation Projects</vt:lpstr>
      <vt:lpstr>Asset Preservation Projects (Cont’d)</vt:lpstr>
      <vt:lpstr>PowerPoint Presentation</vt:lpstr>
      <vt:lpstr>Information Technology Projects Review of Campus Projects</vt:lpstr>
      <vt:lpstr>Information Technology Projects Review of Campus Projects (Cont’d)</vt:lpstr>
      <vt:lpstr>Information Technology Projects Review Rubric</vt:lpstr>
      <vt:lpstr>Information Technology Projects Update on 2022-2024 CPE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McKiernan, Shaun P (CPE)</cp:lastModifiedBy>
  <cp:revision>1583</cp:revision>
  <cp:lastPrinted>2023-08-02T20:16:46Z</cp:lastPrinted>
  <dcterms:created xsi:type="dcterms:W3CDTF">2016-09-22T18:57:17Z</dcterms:created>
  <dcterms:modified xsi:type="dcterms:W3CDTF">2023-08-02T20:32:37Z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0x010100BD9D7FA721215D41B0CAB6B0A74D4AEA</vt:lpwstr>
  </property>
</Properties>
</file>