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9" r:id="rId4"/>
    <p:sldId id="261" r:id="rId5"/>
    <p:sldId id="262" r:id="rId6"/>
    <p:sldId id="266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AA580-2131-456C-914D-7AF8C630C9F9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A8C4E-C6D1-4965-B0B1-67823239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6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6B37-9519-4B54-ADC5-20AC3FC470B2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EBD-04A4-4632-AF3D-30627880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6B37-9519-4B54-ADC5-20AC3FC470B2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EBD-04A4-4632-AF3D-30627880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6B37-9519-4B54-ADC5-20AC3FC470B2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EBD-04A4-4632-AF3D-30627880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0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6B37-9519-4B54-ADC5-20AC3FC470B2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EBD-04A4-4632-AF3D-30627880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4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6B37-9519-4B54-ADC5-20AC3FC470B2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EBD-04A4-4632-AF3D-30627880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8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6B37-9519-4B54-ADC5-20AC3FC470B2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EBD-04A4-4632-AF3D-30627880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4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6B37-9519-4B54-ADC5-20AC3FC470B2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EBD-04A4-4632-AF3D-30627880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4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6B37-9519-4B54-ADC5-20AC3FC470B2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EBD-04A4-4632-AF3D-30627880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6B37-9519-4B54-ADC5-20AC3FC470B2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EBD-04A4-4632-AF3D-30627880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2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6B37-9519-4B54-ADC5-20AC3FC470B2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EBD-04A4-4632-AF3D-30627880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1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6B37-9519-4B54-ADC5-20AC3FC470B2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EBD-04A4-4632-AF3D-30627880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3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B6B37-9519-4B54-ADC5-20AC3FC470B2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9AEBD-04A4-4632-AF3D-30627880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1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ydlgweb.ky.gov/StateGrants/16_ADF.cf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aaronj.jones@ky.go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aronj.jones@ky.gov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87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1690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Flood Control Local Match Participation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General Information</a:t>
            </a:r>
          </a:p>
          <a:p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r>
              <a:rPr lang="en-US" sz="18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147A.029 Disbursement of funds for Local Match Participation Program</a:t>
            </a:r>
          </a:p>
          <a:p>
            <a:r>
              <a:rPr lang="en-US" sz="18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LMPP – </a:t>
            </a:r>
            <a:r>
              <a:rPr lang="en-US" sz="1800" dirty="0">
                <a:solidFill>
                  <a:schemeClr val="tx2"/>
                </a:solidFill>
                <a:latin typeface="Century Schoolbook" panose="02040604050505020304" pitchFamily="18" charset="0"/>
              </a:rPr>
              <a:t>system of grants used to assist local governments to meet non-Federal cost-share match requirements for flood-related projects, flood control planning, and mitigation activities</a:t>
            </a:r>
          </a:p>
          <a:p>
            <a:r>
              <a:rPr lang="en-US" sz="18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Funds may be used as matching funds with:</a:t>
            </a: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- </a:t>
            </a:r>
            <a:r>
              <a:rPr lang="en-US" sz="1800" dirty="0">
                <a:solidFill>
                  <a:schemeClr val="tx2"/>
                </a:solidFill>
                <a:latin typeface="Century Schoolbook" panose="02040604050505020304" pitchFamily="18" charset="0"/>
              </a:rPr>
              <a:t>US Army Corps of Engineers (USACE)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Century Schoolbook" panose="02040604050505020304" pitchFamily="18" charset="0"/>
              </a:rPr>
              <a:t>	- Federal Emergency Management Agency (FEMA)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Century Schoolbook" panose="02040604050505020304" pitchFamily="18" charset="0"/>
              </a:rPr>
              <a:t>	- Other federal government grant and loan programs requiring local matching funds</a:t>
            </a: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128" y="6285906"/>
            <a:ext cx="2383743" cy="50601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85906"/>
            <a:ext cx="4114800" cy="50601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0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1690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Flood Control LMPP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Types of Projects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Structural</a:t>
            </a:r>
            <a:endParaRPr lang="en-US" sz="8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- 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Relocation and/or demolition of public property in flood prone areas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	- Construction, reconstruction, or demolition of floodwalls, floodgates, levees, small dams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	- Elevation of structures located in flood plains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	- Debris removal from creeks and small rivers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	- Floodwater diversion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	- Disaster recovery (infrastructure &amp; public facilities)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Non-Structural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- 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Acquisition of public property in flood prone areas	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	- Flood Inundation Mapping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	- Elevation Studies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	- Stream Flow Gauges</a:t>
            </a: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</a:t>
            </a: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128" y="6285906"/>
            <a:ext cx="2383743" cy="50601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85906"/>
            <a:ext cx="4114800" cy="50601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1690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Flood Control LMPP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Matching Process</a:t>
            </a: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***ONE REQUIREMENT*** - Applicant must secure funding by a federal agency or sponsor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LMPP Traditional Match required by the federal sponsor: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- USACE 202 	95% - 5%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	- FEMA 		70% - 30%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LMPP Non-Traditional Match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- Federal Sponsor requested amount may vary per funding available and project scope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DLG will </a:t>
            </a:r>
            <a:r>
              <a:rPr lang="en-US" sz="1600" b="1" u="sng" dirty="0">
                <a:solidFill>
                  <a:schemeClr val="tx2"/>
                </a:solidFill>
                <a:latin typeface="Century Schoolbook" panose="02040604050505020304" pitchFamily="18" charset="0"/>
              </a:rPr>
              <a:t>NOT</a:t>
            </a: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 fund more than 50% of the total project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Federal Agencies – 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U.S. Army Corps of Engineers (USACE), Federal Emergency Management Agency (FEMA), US Geological Survey (USGS), Natural Resources Conservation Service (NRCS), USDA Rural Development (RD)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Federal Sponsored Funding – 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KY Transportation Cabinet (KYTC), KY Emergency Management (KYEM)</a:t>
            </a: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128" y="6285906"/>
            <a:ext cx="2383743" cy="50601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85906"/>
            <a:ext cx="4114800" cy="50601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17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1690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Flood Control LMPP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Application Process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Applications Accepted Year-Round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Eligible Applicants – Cities and Counties; Joint Applicants (City-County or Multiple Counties)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Documentation Required: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- Application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	- Authorizing Resolution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	- Copy of executed legally binding agreement with federal sponsor agency</a:t>
            </a: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Applications can be located on DLG’s website - State Grants - Flood Control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</a:t>
            </a: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  <a:hlinkClick r:id="rId3"/>
              </a:rPr>
              <a:t>https://kydlgweb.ky.gov/StateGrants/16_ADF.cfm</a:t>
            </a: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Applications may be submitted via email to: </a:t>
            </a: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  <a:hlinkClick r:id="rId4"/>
              </a:rPr>
              <a:t>aaronj.jones@ky.gov</a:t>
            </a: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 </a:t>
            </a: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4128" y="6285906"/>
            <a:ext cx="2383743" cy="50601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85906"/>
            <a:ext cx="4114800" cy="50601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83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1690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Flood Control LMPP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FY22-23 Projects – FEMA Disaster Recovery </a:t>
            </a:r>
          </a:p>
          <a:p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Boyd County – </a:t>
            </a:r>
            <a:r>
              <a:rPr lang="en-US" sz="1500" dirty="0">
                <a:solidFill>
                  <a:schemeClr val="tx2"/>
                </a:solidFill>
                <a:latin typeface="Century Schoolbook" panose="02040604050505020304" pitchFamily="18" charset="0"/>
              </a:rPr>
              <a:t>FEMA DR-4428 Public Assistance</a:t>
            </a:r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	$  86,855.00	</a:t>
            </a:r>
            <a:r>
              <a:rPr lang="en-US" sz="15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   581,261.00</a:t>
            </a:r>
          </a:p>
          <a:p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Boyd County – </a:t>
            </a:r>
            <a:r>
              <a:rPr lang="en-US" sz="1500" dirty="0">
                <a:solidFill>
                  <a:schemeClr val="tx2"/>
                </a:solidFill>
                <a:latin typeface="Century Schoolbook" panose="02040604050505020304" pitchFamily="18" charset="0"/>
              </a:rPr>
              <a:t>FEMA DR-4540 Public Assistance</a:t>
            </a:r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	$482,307.00	</a:t>
            </a:r>
            <a:r>
              <a:rPr lang="en-US" sz="15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$3,227,749.00</a:t>
            </a:r>
          </a:p>
          <a:p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Boyd County – </a:t>
            </a:r>
            <a:r>
              <a:rPr lang="en-US" sz="1500" dirty="0">
                <a:solidFill>
                  <a:schemeClr val="tx2"/>
                </a:solidFill>
                <a:latin typeface="Century Schoolbook" panose="02040604050505020304" pitchFamily="18" charset="0"/>
              </a:rPr>
              <a:t>FEMA DR-4595 Public Assistance</a:t>
            </a:r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	$242,748.00	</a:t>
            </a:r>
            <a:r>
              <a:rPr lang="en-US" sz="15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$7,226,443.00</a:t>
            </a:r>
          </a:p>
          <a:p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Carter County – </a:t>
            </a:r>
            <a:r>
              <a:rPr lang="en-US" sz="1500" dirty="0">
                <a:solidFill>
                  <a:schemeClr val="tx2"/>
                </a:solidFill>
                <a:latin typeface="Century Schoolbook" panose="02040604050505020304" pitchFamily="18" charset="0"/>
              </a:rPr>
              <a:t>FEMA DR-4595 Public Assistance </a:t>
            </a:r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$512,628.00	</a:t>
            </a:r>
            <a:r>
              <a:rPr lang="en-US" sz="15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$3,431,301.00</a:t>
            </a:r>
          </a:p>
          <a:p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Carter County – </a:t>
            </a:r>
            <a:r>
              <a:rPr lang="en-US" sz="1500" dirty="0">
                <a:solidFill>
                  <a:schemeClr val="tx2"/>
                </a:solidFill>
                <a:latin typeface="Century Schoolbook" panose="02040604050505020304" pitchFamily="18" charset="0"/>
              </a:rPr>
              <a:t>FEMA DR-4595 Hazard Mitigation Grant Program</a:t>
            </a:r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$185,810.00	</a:t>
            </a:r>
            <a:r>
              <a:rPr lang="en-US" sz="15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$1,243,513.00</a:t>
            </a:r>
          </a:p>
          <a:p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Elliott County – </a:t>
            </a:r>
            <a:r>
              <a:rPr lang="en-US" sz="1500" dirty="0">
                <a:solidFill>
                  <a:schemeClr val="tx2"/>
                </a:solidFill>
                <a:latin typeface="Century Schoolbook" panose="02040604050505020304" pitchFamily="18" charset="0"/>
              </a:rPr>
              <a:t>FEMA DR-4428 Public Assistance </a:t>
            </a:r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$  62,665.00	</a:t>
            </a:r>
            <a:r>
              <a:rPr lang="en-US" sz="15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   419,377.00</a:t>
            </a:r>
          </a:p>
          <a:p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Elliott County – </a:t>
            </a:r>
            <a:r>
              <a:rPr lang="en-US" sz="1500" dirty="0">
                <a:solidFill>
                  <a:schemeClr val="tx2"/>
                </a:solidFill>
                <a:latin typeface="Century Schoolbook" panose="02040604050505020304" pitchFamily="18" charset="0"/>
              </a:rPr>
              <a:t>FEMA DR-4595 Public Assistance </a:t>
            </a:r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  	$127,377.00	</a:t>
            </a:r>
            <a:r>
              <a:rPr lang="en-US" sz="15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   852,446.00</a:t>
            </a:r>
          </a:p>
          <a:p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Elliott County – </a:t>
            </a:r>
            <a:r>
              <a:rPr lang="en-US" sz="1500" dirty="0">
                <a:solidFill>
                  <a:schemeClr val="tx2"/>
                </a:solidFill>
                <a:latin typeface="Century Schoolbook" panose="02040604050505020304" pitchFamily="18" charset="0"/>
              </a:rPr>
              <a:t>FEMA DR-4595 Hazard Mitigation Grant Program </a:t>
            </a:r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$209,958.00	</a:t>
            </a:r>
            <a:r>
              <a:rPr lang="en-US" sz="15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   645,843.00</a:t>
            </a:r>
          </a:p>
          <a:p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Johnson County – </a:t>
            </a:r>
            <a:r>
              <a:rPr lang="en-US" sz="1500" dirty="0">
                <a:solidFill>
                  <a:schemeClr val="tx2"/>
                </a:solidFill>
                <a:latin typeface="Century Schoolbook" panose="02040604050505020304" pitchFamily="18" charset="0"/>
              </a:rPr>
              <a:t>FEMA DR-4595 Public Assistance</a:t>
            </a:r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$421,485.00	</a:t>
            </a:r>
            <a:r>
              <a:rPr lang="en-US" sz="15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$2,820,710.00</a:t>
            </a:r>
          </a:p>
          <a:p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Lawrence County – </a:t>
            </a:r>
            <a:r>
              <a:rPr lang="en-US" sz="1500" dirty="0">
                <a:solidFill>
                  <a:schemeClr val="tx2"/>
                </a:solidFill>
                <a:latin typeface="Century Schoolbook" panose="02040604050505020304" pitchFamily="18" charset="0"/>
              </a:rPr>
              <a:t>FEMA DR-4540 Public Assistance</a:t>
            </a:r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$156,379.00	</a:t>
            </a:r>
            <a:r>
              <a:rPr lang="en-US" sz="15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$1,202,914.00</a:t>
            </a:r>
          </a:p>
          <a:p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Morgan County – </a:t>
            </a:r>
            <a:r>
              <a:rPr lang="en-US" sz="1500" dirty="0">
                <a:solidFill>
                  <a:schemeClr val="tx2"/>
                </a:solidFill>
                <a:latin typeface="Century Schoolbook" panose="02040604050505020304" pitchFamily="18" charset="0"/>
              </a:rPr>
              <a:t>FEMA DR-4428 Public Assistance </a:t>
            </a:r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$  63,377.00	</a:t>
            </a:r>
            <a:r>
              <a:rPr lang="en-US" sz="15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   457,176.00</a:t>
            </a:r>
          </a:p>
          <a:p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Morgan County – </a:t>
            </a:r>
            <a:r>
              <a:rPr lang="en-US" sz="1500" dirty="0">
                <a:solidFill>
                  <a:schemeClr val="tx2"/>
                </a:solidFill>
                <a:latin typeface="Century Schoolbook" panose="02040604050505020304" pitchFamily="18" charset="0"/>
              </a:rPr>
              <a:t>FEMA DR-4540 Public Assistance</a:t>
            </a:r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$  84,469.00	</a:t>
            </a:r>
            <a:r>
              <a:rPr lang="en-US" sz="15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     86,469.00</a:t>
            </a:r>
          </a:p>
          <a:p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City of Paintsville – </a:t>
            </a:r>
            <a:r>
              <a:rPr lang="en-US" sz="1500" dirty="0">
                <a:solidFill>
                  <a:schemeClr val="tx2"/>
                </a:solidFill>
                <a:latin typeface="Century Schoolbook" panose="02040604050505020304" pitchFamily="18" charset="0"/>
              </a:rPr>
              <a:t>FEMA DR-4595 Public Assistance</a:t>
            </a:r>
            <a:r>
              <a:rPr lang="en-US" sz="15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$391,913.00	</a:t>
            </a:r>
            <a:r>
              <a:rPr lang="en-US" sz="15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$2,242,195.00</a:t>
            </a: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128" y="6285906"/>
            <a:ext cx="2383743" cy="50601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85906"/>
            <a:ext cx="4114800" cy="50601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1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1690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Flood Control LMPP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FY22-23 Projects – U.S. Army Corps of Engineers </a:t>
            </a: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City of Cumberland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 – Section 202 Lower Looney Creek</a:t>
            </a: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$  146,018.00	</a:t>
            </a:r>
            <a:r>
              <a:rPr lang="en-US" sz="16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$2,774,325.00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Johnson County – 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Section 202 Johnson County Flood Risk Management 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					$  139,744.00	</a:t>
            </a:r>
            <a:r>
              <a:rPr lang="en-US" sz="16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$1,790,249.00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Harlan County – 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Section 202 Non-Structural (Ongoing)</a:t>
            </a: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TBD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Martin County – 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Section 202 Non-Structural (Ongoing)</a:t>
            </a: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TBD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Pike County – 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Section 202 (</a:t>
            </a:r>
            <a:r>
              <a:rPr lang="en-US" sz="1600" dirty="0" err="1">
                <a:solidFill>
                  <a:schemeClr val="tx2"/>
                </a:solidFill>
                <a:latin typeface="Century Schoolbook" panose="02040604050505020304" pitchFamily="18" charset="0"/>
              </a:rPr>
              <a:t>Levisa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) (Ongoing)</a:t>
            </a: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TBD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Pike County – 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Section 202 (Tributaries) (Ongoing)</a:t>
            </a: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TBD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Livingston County – 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Section 14 Emergency Streambank Erosion</a:t>
            </a: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					$  219,308.00	</a:t>
            </a:r>
            <a:r>
              <a:rPr lang="en-US" sz="16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   493,874.00</a:t>
            </a: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City of Beattyville – 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KY River Beattyville-Lee County Feasibility Study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							$1,250,000.00	</a:t>
            </a:r>
            <a:r>
              <a:rPr lang="en-US" sz="1600" b="1" dirty="0">
                <a:solidFill>
                  <a:schemeClr val="tx2"/>
                </a:solidFill>
                <a:highlight>
                  <a:srgbClr val="FFFF00"/>
                </a:highlight>
                <a:latin typeface="Century Schoolbook" panose="02040604050505020304" pitchFamily="18" charset="0"/>
              </a:rPr>
              <a:t>$1,250,000.00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128" y="6285906"/>
            <a:ext cx="2383743" cy="50601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85906"/>
            <a:ext cx="4114800" cy="50601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54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1690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Flood Control LMPP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FY22-23 Projects – Non-Traditional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KY Aerial Photography &amp; Elevation Data Program – 2022 LiDAR Acquisition (FEMA &amp; USFS) (State Partners – COT) 			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$271,788.00	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highlight>
                  <a:srgbClr val="FFFF00"/>
                </a:highligh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$271,788.00</a:t>
            </a:r>
            <a:endParaRPr lang="en-US" sz="1600" b="1" dirty="0">
              <a:solidFill>
                <a:schemeClr val="tx2"/>
              </a:solidFill>
              <a:highlight>
                <a:srgbClr val="FFFF00"/>
              </a:highlight>
              <a:latin typeface="Century Schoolbook" panose="02040604050505020304" pitchFamily="18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Hopkins County 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(Ballard, Caldwell, Calloway, Campbell, Carlisle, Christian, Crittenden, Daviess, Fulton, Graves, Henderson, Hickman, Kenton, Livingston, Lyon, Marshall, McCracken, McLean, Todd, Trigg, Union, Webster)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KY Aerial Photography &amp; Elevation Data Program – 2023 LiDAR Acquisition (USFS &amp; USGS) (State Partners – KYDOW &amp; KYTC)	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$755,000.00	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highlight>
                  <a:srgbClr val="FFFF00"/>
                </a:highlight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$755,000.00</a:t>
            </a:r>
            <a:endParaRPr lang="en-US" sz="1600" b="1" dirty="0">
              <a:solidFill>
                <a:schemeClr val="tx2"/>
              </a:solidFill>
              <a:highlight>
                <a:srgbClr val="FFFF00"/>
              </a:highlight>
              <a:latin typeface="Century Schoolbook" panose="02040604050505020304" pitchFamily="18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Woodford County </a:t>
            </a:r>
            <a:r>
              <a:rPr lang="en-US" sz="1600" dirty="0">
                <a:solidFill>
                  <a:schemeClr val="tx2"/>
                </a:solidFill>
                <a:latin typeface="Century Schoolbook" panose="02040604050505020304" pitchFamily="18" charset="0"/>
              </a:rPr>
              <a:t>(Adair, Allen, Anderson, Barren, Bell, Bourbon, Boyle, Breathitt, Bullitt, Casey, Clark, Clay, Clinton, Cumberland, Edmonson, Floyd, Garrard, Green, Harlan, Harrison, Hart, Jackson, Jefferson, Johnson, Knott, Knox, Larue, Laurel, Leslie, Letcher, Lincoln, McCreary, Madison, Magoffin, Marion, Martin, Mercer, Metcalfe, Monroe, Oldham, Owsley, Perry, Pike, Pulaski, Rockcastle, Russell, Taylor, Washington, Wayne, Whitley, Wolfe)</a:t>
            </a: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128" y="6285906"/>
            <a:ext cx="2383743" cy="50601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85906"/>
            <a:ext cx="4114800" cy="50601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25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1690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Flood Control LMPP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Q &amp; A</a:t>
            </a: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 marL="0" indent="0" algn="ctr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Aaron Jones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Local Government Advisor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Department For Local Government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100 Airport Road, 3</a:t>
            </a:r>
            <a:r>
              <a:rPr lang="en-US" sz="1600" b="1" baseline="30000" dirty="0">
                <a:solidFill>
                  <a:schemeClr val="tx2"/>
                </a:solidFill>
                <a:latin typeface="Century Schoolbook" panose="02040604050505020304" pitchFamily="18" charset="0"/>
              </a:rPr>
              <a:t>rd</a:t>
            </a: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 Floor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Frankfort, KY 40601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502-892-3450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  <a:hlinkClick r:id="rId3"/>
              </a:rPr>
              <a:t>aaronj.jones@ky.gov</a:t>
            </a:r>
            <a:r>
              <a:rPr lang="en-US" sz="16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 </a:t>
            </a:r>
          </a:p>
          <a:p>
            <a:pPr marL="0" indent="0" algn="ctr">
              <a:buNone/>
            </a:pPr>
            <a:endParaRPr lang="en-US" sz="24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4128" y="6285906"/>
            <a:ext cx="2383743" cy="50601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85906"/>
            <a:ext cx="4114800" cy="50601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8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1001</Words>
  <Application>Microsoft Office PowerPoint</Application>
  <PresentationFormat>Widescreen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Flood Control Local Match Participation Program</vt:lpstr>
      <vt:lpstr>Flood Control LMPP</vt:lpstr>
      <vt:lpstr>Flood Control LMPP</vt:lpstr>
      <vt:lpstr>Flood Control LMPP</vt:lpstr>
      <vt:lpstr>Flood Control LMPP</vt:lpstr>
      <vt:lpstr>Flood Control LMPP</vt:lpstr>
      <vt:lpstr>Flood Control LMPP</vt:lpstr>
      <vt:lpstr>Flood Control LMPP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Aaron A (DLG)</dc:creator>
  <cp:lastModifiedBy>Jones, Aaron A (DLG)</cp:lastModifiedBy>
  <cp:revision>60</cp:revision>
  <dcterms:created xsi:type="dcterms:W3CDTF">2021-08-02T16:27:16Z</dcterms:created>
  <dcterms:modified xsi:type="dcterms:W3CDTF">2023-08-09T13:37:28Z</dcterms:modified>
</cp:coreProperties>
</file>