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8" r:id="rId6"/>
    <p:sldId id="259" r:id="rId7"/>
    <p:sldId id="260" r:id="rId8"/>
    <p:sldId id="272" r:id="rId9"/>
    <p:sldId id="273" r:id="rId10"/>
    <p:sldId id="274" r:id="rId11"/>
    <p:sldId id="275" r:id="rId12"/>
    <p:sldId id="276" r:id="rId13"/>
    <p:sldId id="277" r:id="rId14"/>
    <p:sldId id="278" r:id="rId15"/>
  </p:sldIdLst>
  <p:sldSz cx="12192000" cy="6858000"/>
  <p:notesSz cx="7023100" cy="93091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10945E-BA43-FDA2-49BE-55DDD583E272}" name="Johnson, Krissy R (CHFS OAS DFM)" initials="JKR(OD" userId="S::Krissy.Johnson@ky.gov::b368497e-4b94-49f7-a037-4e4509f0a99a" providerId="AD"/>
  <p188:author id="{F9676EA6-E52A-E774-F09D-50F893A471E7}" name="Brosko, Margaret (CHFS OAS)" initials="BM(O" userId="S::margaret.brosko@ky.gov::a1bdbca4-8334-4d44-9374-b8824f539b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120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9" autoAdjust="0"/>
    <p:restoredTop sz="94206" autoAdjust="0"/>
  </p:normalViewPr>
  <p:slideViewPr>
    <p:cSldViewPr snapToGrid="0">
      <p:cViewPr varScale="1">
        <p:scale>
          <a:sx n="77" d="100"/>
          <a:sy n="77" d="100"/>
        </p:scale>
        <p:origin x="475"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1E372E6A-ED10-41EE-A11D-AA92EE5D435B}" type="datetimeFigureOut">
              <a:rPr lang="en-US" smtClean="0"/>
              <a:t>5/12/2023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C9253144-9048-4CE3-A432-8BC33135F6AD}" type="slidenum">
              <a:rPr lang="en-US" smtClean="0"/>
              <a:t>‹#›</a:t>
            </a:fld>
            <a:endParaRPr lang="en-US"/>
          </a:p>
        </p:txBody>
      </p:sp>
    </p:spTree>
    <p:extLst>
      <p:ext uri="{BB962C8B-B14F-4D97-AF65-F5344CB8AC3E}">
        <p14:creationId xmlns:p14="http://schemas.microsoft.com/office/powerpoint/2010/main" val="287564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1E9CF12C-3E7E-4A2C-83C2-081B56701FE2}" type="datetime1">
              <a:rPr lang="en-US" smtClean="0"/>
              <a:t>5/12/2023</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
        <p:nvSpPr>
          <p:cNvPr id="7" name="TextBox 6">
            <a:extLst>
              <a:ext uri="{FF2B5EF4-FFF2-40B4-BE49-F238E27FC236}">
                <a16:creationId xmlns:a16="http://schemas.microsoft.com/office/drawing/2014/main" id="{0B8878BB-E90B-4368-8C02-DDF575015DAA}"/>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246F6FFB-8EE8-426E-B80B-B384D4BF2EFD}"/>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D6735375-96A8-4668-940F-0E2295CE2C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pic>
        <p:nvPicPr>
          <p:cNvPr id="13" name="Picture 12" descr="Text&#10;&#10;Description automatically generated with medium confidence">
            <a:extLst>
              <a:ext uri="{FF2B5EF4-FFF2-40B4-BE49-F238E27FC236}">
                <a16:creationId xmlns:a16="http://schemas.microsoft.com/office/drawing/2014/main" id="{9544BE49-577C-4BB1-BF89-0DCF189F481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323259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fld id="{5A11373E-07EB-4F0E-822B-EC4FB951BF0A}" type="datetime1">
              <a:rPr lang="en-US" smtClean="0"/>
              <a:t>5/12/2023</a:t>
            </a:fld>
            <a:endParaRPr lang="en-US"/>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84045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fld id="{DFDF402E-58E8-4305-AE41-D56FF8053D3C}" type="datetime1">
              <a:rPr lang="en-US" smtClean="0"/>
              <a:t>5/12/2023</a:t>
            </a:fld>
            <a:endParaRPr lang="en-US"/>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51989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4E41736-F673-4B14-9776-858B4D78CC77}"/>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a:xfrm>
            <a:off x="255403" y="6361776"/>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FA096516-FC95-455C-A5D5-7990EB75F2EA}"/>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B626BD3A-9F67-4923-B40B-8D99CB67E2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7611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147C054-8EBE-47BE-B3D7-58A452655B77}"/>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a:xfrm>
            <a:off x="255403" y="6356349"/>
            <a:ext cx="2743200" cy="365125"/>
          </a:xfrm>
        </p:spPr>
        <p:txBody>
          <a:bodyPr/>
          <a:lstStyle>
            <a:lvl1pPr algn="l">
              <a:defRPr/>
            </a:lvl1p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E4EE8464-5AD8-4D3B-BB03-7C65D0399542}"/>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9" name="Picture 8" descr="Text&#10;&#10;Description automatically generated with low confidence">
            <a:extLst>
              <a:ext uri="{FF2B5EF4-FFF2-40B4-BE49-F238E27FC236}">
                <a16:creationId xmlns:a16="http://schemas.microsoft.com/office/drawing/2014/main" id="{251DBC64-5E7B-4302-B589-4F286B18E9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268434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7E76915-6031-43EC-AAD3-36D2F11EC2F6}"/>
              </a:ext>
            </a:extLst>
          </p:cNvPr>
          <p:cNvSpPr txBox="1"/>
          <p:nvPr userDrawn="1"/>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a:xfrm>
            <a:off x="255403" y="6356350"/>
            <a:ext cx="2743200" cy="365125"/>
          </a:xfrm>
        </p:spPr>
        <p:txBody>
          <a:bodyPr/>
          <a:lstStyle>
            <a:lvl1pPr algn="l">
              <a:defRPr/>
            </a:lvl1pPr>
          </a:lstStyle>
          <a:p>
            <a:fld id="{5727CFF0-8AF3-4D5D-9D11-7D9475288EEF}" type="slidenum">
              <a:rPr lang="en-US" smtClean="0"/>
              <a:pPr/>
              <a:t>‹#›</a:t>
            </a:fld>
            <a:endParaRPr lang="en-US" dirty="0"/>
          </a:p>
        </p:txBody>
      </p:sp>
      <p:sp>
        <p:nvSpPr>
          <p:cNvPr id="8" name="TextBox 7">
            <a:extLst>
              <a:ext uri="{FF2B5EF4-FFF2-40B4-BE49-F238E27FC236}">
                <a16:creationId xmlns:a16="http://schemas.microsoft.com/office/drawing/2014/main" id="{67B8130C-B028-41B6-88B0-18B9FB087E6C}"/>
              </a:ext>
            </a:extLst>
          </p:cNvPr>
          <p:cNvSpPr txBox="1"/>
          <p:nvPr userDrawn="1"/>
        </p:nvSpPr>
        <p:spPr>
          <a:xfrm>
            <a:off x="0" y="-1"/>
            <a:ext cx="12192000" cy="307777"/>
          </a:xfrm>
          <a:prstGeom prst="rect">
            <a:avLst/>
          </a:prstGeom>
          <a:solidFill>
            <a:srgbClr val="003865"/>
          </a:solidFill>
        </p:spPr>
        <p:txBody>
          <a:bodyPr wrap="square" rtlCol="0">
            <a:spAutoFit/>
          </a:bodyPr>
          <a:lstStyle/>
          <a:p>
            <a:endParaRPr lang="en-US" sz="1400" dirty="0"/>
          </a:p>
        </p:txBody>
      </p:sp>
      <p:pic>
        <p:nvPicPr>
          <p:cNvPr id="10" name="Picture 9" descr="Text&#10;&#10;Description automatically generated with low confidence">
            <a:extLst>
              <a:ext uri="{FF2B5EF4-FFF2-40B4-BE49-F238E27FC236}">
                <a16:creationId xmlns:a16="http://schemas.microsoft.com/office/drawing/2014/main" id="{BAD79EFB-8A6C-45E0-9625-263C4AC509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67038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fld id="{AA225976-378E-4B07-8A88-6EE8D92918AB}" type="datetime1">
              <a:rPr lang="en-US" smtClean="0"/>
              <a:t>5/12/2023</a:t>
            </a:fld>
            <a:endParaRPr lang="en-US"/>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51462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fld id="{69FBDF09-0A45-4C9C-AF78-30ED6B08680E}" type="datetime1">
              <a:rPr lang="en-US" smtClean="0"/>
              <a:t>5/12/2023</a:t>
            </a:fld>
            <a:endParaRPr lang="en-US"/>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31665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fld id="{F2539F1F-5446-4681-A7DE-DF73F4C292F9}" type="datetime1">
              <a:rPr lang="en-US" smtClean="0"/>
              <a:t>5/12/2023</a:t>
            </a:fld>
            <a:endParaRPr lang="en-US"/>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6185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fld id="{A578E771-B548-4215-A42C-783956B5161F}" type="datetime1">
              <a:rPr lang="en-US" smtClean="0"/>
              <a:t>5/12/2023</a:t>
            </a:fld>
            <a:endParaRPr lang="en-US"/>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96990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fld id="{541051E1-1F9A-4074-AE80-E53D49DDBADB}" type="datetime1">
              <a:rPr lang="en-US" smtClean="0"/>
              <a:t>5/12/2023</a:t>
            </a:fld>
            <a:endParaRPr lang="en-US"/>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38317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FC24F-AA3F-4E15-B16B-86042A52FCAC}" type="datetime1">
              <a:rPr lang="en-US" smtClean="0"/>
              <a:t>5/12/2023</a:t>
            </a:fld>
            <a:endParaRPr lang="en-US"/>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a:p>
        </p:txBody>
      </p:sp>
    </p:spTree>
    <p:extLst>
      <p:ext uri="{BB962C8B-B14F-4D97-AF65-F5344CB8AC3E}">
        <p14:creationId xmlns:p14="http://schemas.microsoft.com/office/powerpoint/2010/main" val="199525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FEF89B-ADB2-4BEE-80F2-733CA21374E3}"/>
              </a:ext>
            </a:extLst>
          </p:cNvPr>
          <p:cNvSpPr txBox="1"/>
          <p:nvPr/>
        </p:nvSpPr>
        <p:spPr>
          <a:xfrm>
            <a:off x="0" y="3520160"/>
            <a:ext cx="12192000" cy="2123658"/>
          </a:xfrm>
          <a:prstGeom prst="rect">
            <a:avLst/>
          </a:prstGeom>
          <a:noFill/>
        </p:spPr>
        <p:txBody>
          <a:bodyPr wrap="square" rtlCol="0">
            <a:spAutoFit/>
          </a:bodyPr>
          <a:lstStyle/>
          <a:p>
            <a:pPr algn="ctr"/>
            <a:r>
              <a:rPr lang="en-US" sz="3600" dirty="0"/>
              <a:t>2024-2030 Capital Plan</a:t>
            </a:r>
            <a:br>
              <a:rPr lang="en-US" sz="4000" dirty="0"/>
            </a:br>
            <a:r>
              <a:rPr lang="en-US" sz="2400" dirty="0"/>
              <a:t>Astrud Masterson, OAS Exec Director</a:t>
            </a:r>
          </a:p>
          <a:p>
            <a:pPr algn="ctr"/>
            <a:r>
              <a:rPr lang="en-US" sz="2400" dirty="0"/>
              <a:t>Eric Lowery, OFB Exec Director</a:t>
            </a:r>
          </a:p>
          <a:p>
            <a:pPr algn="ctr"/>
            <a:r>
              <a:rPr lang="en-US" sz="2400" dirty="0"/>
              <a:t>Dr. Steven Stack, DPH Commissioner</a:t>
            </a:r>
          </a:p>
          <a:p>
            <a:pPr algn="ctr"/>
            <a:r>
              <a:rPr lang="en-US" sz="2400" dirty="0"/>
              <a:t>May 17, 2023</a:t>
            </a:r>
            <a:endParaRPr lang="en-US" sz="3200" dirty="0"/>
          </a:p>
        </p:txBody>
      </p:sp>
      <p:pic>
        <p:nvPicPr>
          <p:cNvPr id="10" name="Picture 9" descr="Text&#10;&#10;Description automatically generated with low confidence">
            <a:extLst>
              <a:ext uri="{FF2B5EF4-FFF2-40B4-BE49-F238E27FC236}">
                <a16:creationId xmlns:a16="http://schemas.microsoft.com/office/drawing/2014/main" id="{FB47C041-BACA-4E42-9227-1227F143DB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2" name="Subtitle 2">
            <a:extLst>
              <a:ext uri="{FF2B5EF4-FFF2-40B4-BE49-F238E27FC236}">
                <a16:creationId xmlns:a16="http://schemas.microsoft.com/office/drawing/2014/main" id="{821A976F-1FB8-BEAC-D513-E505540B20FE}"/>
              </a:ext>
            </a:extLst>
          </p:cNvPr>
          <p:cNvSpPr txBox="1">
            <a:spLocks/>
          </p:cNvSpPr>
          <p:nvPr/>
        </p:nvSpPr>
        <p:spPr>
          <a:xfrm>
            <a:off x="1828800" y="5293154"/>
            <a:ext cx="8534400" cy="91370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sz="1700" dirty="0"/>
          </a:p>
          <a:p>
            <a:pPr marL="0" indent="0" algn="ctr">
              <a:lnSpc>
                <a:spcPct val="100000"/>
              </a:lnSpc>
              <a:spcBef>
                <a:spcPts val="0"/>
              </a:spcBef>
              <a:buNone/>
            </a:pPr>
            <a:r>
              <a:rPr lang="en-US" sz="1700" dirty="0"/>
              <a:t>Legislative Research Commission </a:t>
            </a:r>
          </a:p>
          <a:p>
            <a:pPr marL="0" indent="0" algn="ctr">
              <a:lnSpc>
                <a:spcPct val="100000"/>
              </a:lnSpc>
              <a:spcBef>
                <a:spcPts val="0"/>
              </a:spcBef>
              <a:buNone/>
            </a:pPr>
            <a:r>
              <a:rPr lang="en-US" sz="1700" dirty="0"/>
              <a:t>Capital Planning Advisory Board</a:t>
            </a:r>
            <a:endParaRPr lang="en-US" sz="2000" dirty="0"/>
          </a:p>
        </p:txBody>
      </p:sp>
    </p:spTree>
    <p:custDataLst>
      <p:tags r:id="rId1"/>
    </p:custDataLst>
    <p:extLst>
      <p:ext uri="{BB962C8B-B14F-4D97-AF65-F5344CB8AC3E}">
        <p14:creationId xmlns:p14="http://schemas.microsoft.com/office/powerpoint/2010/main" val="76761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0337A-FCED-7F04-63AA-1D8A049E86C7}"/>
              </a:ext>
            </a:extLst>
          </p:cNvPr>
          <p:cNvSpPr>
            <a:spLocks noGrp="1"/>
          </p:cNvSpPr>
          <p:nvPr>
            <p:ph type="title"/>
          </p:nvPr>
        </p:nvSpPr>
        <p:spPr>
          <a:xfrm>
            <a:off x="631766" y="382385"/>
            <a:ext cx="10722033" cy="1308303"/>
          </a:xfrm>
        </p:spPr>
        <p:txBody>
          <a:bodyPr/>
          <a:lstStyle/>
          <a:p>
            <a:r>
              <a:rPr lang="en-US" sz="4400" dirty="0"/>
              <a:t>6. WSH - Upgrade Mechanical Lines </a:t>
            </a:r>
            <a:r>
              <a:rPr lang="en-US" sz="4400" i="1" dirty="0"/>
              <a:t>($3.985M)</a:t>
            </a:r>
            <a:endParaRPr lang="en-US" dirty="0"/>
          </a:p>
        </p:txBody>
      </p:sp>
      <p:sp>
        <p:nvSpPr>
          <p:cNvPr id="3" name="Content Placeholder 2">
            <a:extLst>
              <a:ext uri="{FF2B5EF4-FFF2-40B4-BE49-F238E27FC236}">
                <a16:creationId xmlns:a16="http://schemas.microsoft.com/office/drawing/2014/main" id="{8960A32C-67C1-DB6C-B74A-CFE57B9062A2}"/>
              </a:ext>
            </a:extLst>
          </p:cNvPr>
          <p:cNvSpPr>
            <a:spLocks noGrp="1"/>
          </p:cNvSpPr>
          <p:nvPr>
            <p:ph idx="1"/>
          </p:nvPr>
        </p:nvSpPr>
        <p:spPr/>
        <p:txBody>
          <a:bodyPr/>
          <a:lstStyle/>
          <a:p>
            <a:pPr marL="107950" indent="0">
              <a:spcBef>
                <a:spcPts val="1440"/>
              </a:spcBef>
              <a:buNone/>
            </a:pPr>
            <a:r>
              <a:rPr lang="en-US" sz="2400" b="1" dirty="0">
                <a:cs typeface="Arial" pitchFamily="34" charset="0"/>
              </a:rPr>
              <a:t>Funding is necessary to </a:t>
            </a:r>
            <a:r>
              <a:rPr lang="en-US" sz="2400" b="1" dirty="0"/>
              <a:t>upgrade the 50-year-old gas, water and sewer/storm lines located on campus</a:t>
            </a:r>
            <a:r>
              <a:rPr lang="en-US" sz="2400" b="1" dirty="0">
                <a:cs typeface="Arial" pitchFamily="34" charset="0"/>
              </a:rPr>
              <a:t>.</a:t>
            </a:r>
            <a:r>
              <a:rPr lang="en-US" sz="2400" b="1" dirty="0"/>
              <a:t> </a:t>
            </a:r>
            <a:endParaRPr lang="en-US" sz="2400" dirty="0">
              <a:cs typeface="Arial" pitchFamily="34" charset="0"/>
            </a:endParaRPr>
          </a:p>
          <a:p>
            <a:pPr marL="107950" indent="0">
              <a:spcBef>
                <a:spcPts val="1440"/>
              </a:spcBef>
              <a:buNone/>
            </a:pPr>
            <a:r>
              <a:rPr lang="en-US" dirty="0">
                <a:cs typeface="Arial" pitchFamily="34" charset="0"/>
              </a:rPr>
              <a:t>Funding will allow CHFS to:</a:t>
            </a:r>
          </a:p>
          <a:p>
            <a:pPr marL="455613" lvl="1" indent="-342900">
              <a:spcBef>
                <a:spcPts val="1440"/>
              </a:spcBef>
              <a:spcAft>
                <a:spcPts val="200"/>
              </a:spcAft>
            </a:pPr>
            <a:r>
              <a:rPr lang="en-US" sz="2800" dirty="0">
                <a:cs typeface="Arial" pitchFamily="34" charset="0"/>
              </a:rPr>
              <a:t>Continue to provide uninterrupted essential patient care services. </a:t>
            </a:r>
            <a:r>
              <a:rPr lang="en-US" sz="2800" dirty="0"/>
              <a:t>The hospital is the main source for indigent inpatient treatment services for Kentucky’s 34 westernmost counties. It is often the only choice the courts have when dealing with individuals requiring inpatient psychiatric evaluation and treatment. </a:t>
            </a:r>
          </a:p>
          <a:p>
            <a:endParaRPr lang="en-US" dirty="0"/>
          </a:p>
        </p:txBody>
      </p:sp>
      <p:sp>
        <p:nvSpPr>
          <p:cNvPr id="4" name="Slide Number Placeholder 3">
            <a:extLst>
              <a:ext uri="{FF2B5EF4-FFF2-40B4-BE49-F238E27FC236}">
                <a16:creationId xmlns:a16="http://schemas.microsoft.com/office/drawing/2014/main" id="{8D883E4B-3AC6-16B9-A3EF-8AFF698616A5}"/>
              </a:ext>
            </a:extLst>
          </p:cNvPr>
          <p:cNvSpPr>
            <a:spLocks noGrp="1"/>
          </p:cNvSpPr>
          <p:nvPr>
            <p:ph type="sldNum" sz="quarter" idx="12"/>
          </p:nvPr>
        </p:nvSpPr>
        <p:spPr/>
        <p:txBody>
          <a:bodyPr/>
          <a:lstStyle/>
          <a:p>
            <a:fld id="{5727CFF0-8AF3-4D5D-9D11-7D9475288EEF}" type="slidenum">
              <a:rPr lang="en-US" smtClean="0"/>
              <a:pPr/>
              <a:t>10</a:t>
            </a:fld>
            <a:endParaRPr lang="en-US" dirty="0"/>
          </a:p>
        </p:txBody>
      </p:sp>
    </p:spTree>
    <p:extLst>
      <p:ext uri="{BB962C8B-B14F-4D97-AF65-F5344CB8AC3E}">
        <p14:creationId xmlns:p14="http://schemas.microsoft.com/office/powerpoint/2010/main" val="426284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32EA-B7A4-CDFE-3FA7-062D8F1E8F50}"/>
              </a:ext>
            </a:extLst>
          </p:cNvPr>
          <p:cNvSpPr>
            <a:spLocks noGrp="1"/>
          </p:cNvSpPr>
          <p:nvPr>
            <p:ph type="title"/>
          </p:nvPr>
        </p:nvSpPr>
        <p:spPr/>
        <p:txBody>
          <a:bodyPr/>
          <a:lstStyle/>
          <a:p>
            <a:r>
              <a:rPr lang="en-US" sz="4400" dirty="0"/>
              <a:t>7. Oakwood – Replace Water Lines </a:t>
            </a:r>
            <a:r>
              <a:rPr lang="en-US" sz="4400" i="1" dirty="0"/>
              <a:t>($4.507M)</a:t>
            </a:r>
            <a:endParaRPr lang="en-US" dirty="0"/>
          </a:p>
        </p:txBody>
      </p:sp>
      <p:sp>
        <p:nvSpPr>
          <p:cNvPr id="3" name="Content Placeholder 2">
            <a:extLst>
              <a:ext uri="{FF2B5EF4-FFF2-40B4-BE49-F238E27FC236}">
                <a16:creationId xmlns:a16="http://schemas.microsoft.com/office/drawing/2014/main" id="{61363D1D-B4AB-4ED4-1F92-8CF4B2393004}"/>
              </a:ext>
            </a:extLst>
          </p:cNvPr>
          <p:cNvSpPr>
            <a:spLocks noGrp="1"/>
          </p:cNvSpPr>
          <p:nvPr>
            <p:ph idx="1"/>
          </p:nvPr>
        </p:nvSpPr>
        <p:spPr/>
        <p:txBody>
          <a:bodyPr/>
          <a:lstStyle/>
          <a:p>
            <a:pPr marL="107950" indent="0">
              <a:spcBef>
                <a:spcPct val="50000"/>
              </a:spcBef>
              <a:buNone/>
            </a:pPr>
            <a:r>
              <a:rPr lang="en-US" sz="2800" b="1" dirty="0">
                <a:cs typeface="Arial" pitchFamily="34" charset="0"/>
              </a:rPr>
              <a:t>Funding is necessary to upgrade the 50-year-old main and branch water and sewer/storm lines.</a:t>
            </a:r>
          </a:p>
          <a:p>
            <a:pPr marL="107950" indent="0">
              <a:spcBef>
                <a:spcPct val="50000"/>
              </a:spcBef>
              <a:buNone/>
            </a:pPr>
            <a:r>
              <a:rPr lang="en-US" sz="2800" dirty="0">
                <a:cs typeface="Arial" pitchFamily="34" charset="0"/>
              </a:rPr>
              <a:t>Funding will allow CHFS to:</a:t>
            </a:r>
          </a:p>
          <a:p>
            <a:pPr marL="450850">
              <a:spcBef>
                <a:spcPct val="50000"/>
              </a:spcBef>
              <a:buClr>
                <a:srgbClr val="01203D"/>
              </a:buClr>
            </a:pPr>
            <a:r>
              <a:rPr lang="en-US" sz="2800" dirty="0">
                <a:cs typeface="Arial" pitchFamily="34" charset="0"/>
              </a:rPr>
              <a:t>Replace lines to all existing campus buildings to accommodate current needs and future renovations.</a:t>
            </a:r>
          </a:p>
          <a:p>
            <a:pPr marL="450850">
              <a:spcBef>
                <a:spcPct val="50000"/>
              </a:spcBef>
              <a:buClr>
                <a:srgbClr val="01203D"/>
              </a:buClr>
            </a:pPr>
            <a:r>
              <a:rPr lang="en-US" sz="2800" dirty="0">
                <a:cs typeface="Arial" pitchFamily="34" charset="0"/>
              </a:rPr>
              <a:t>Assure potential </a:t>
            </a:r>
            <a:r>
              <a:rPr lang="en-US" sz="2800" dirty="0"/>
              <a:t>contamination of domestic water supplies and/or interruption of essential patient care services does not occur.</a:t>
            </a:r>
            <a:endParaRPr lang="en-US" sz="2800" dirty="0">
              <a:cs typeface="Arial" pitchFamily="34" charset="0"/>
            </a:endParaRPr>
          </a:p>
          <a:p>
            <a:endParaRPr lang="en-US" dirty="0"/>
          </a:p>
        </p:txBody>
      </p:sp>
      <p:sp>
        <p:nvSpPr>
          <p:cNvPr id="4" name="Slide Number Placeholder 3">
            <a:extLst>
              <a:ext uri="{FF2B5EF4-FFF2-40B4-BE49-F238E27FC236}">
                <a16:creationId xmlns:a16="http://schemas.microsoft.com/office/drawing/2014/main" id="{DF32C3C4-23A9-45C7-4140-7B206B9FBD44}"/>
              </a:ext>
            </a:extLst>
          </p:cNvPr>
          <p:cNvSpPr>
            <a:spLocks noGrp="1"/>
          </p:cNvSpPr>
          <p:nvPr>
            <p:ph type="sldNum" sz="quarter" idx="12"/>
          </p:nvPr>
        </p:nvSpPr>
        <p:spPr/>
        <p:txBody>
          <a:bodyPr/>
          <a:lstStyle/>
          <a:p>
            <a:fld id="{5727CFF0-8AF3-4D5D-9D11-7D9475288EEF}" type="slidenum">
              <a:rPr lang="en-US" smtClean="0"/>
              <a:pPr/>
              <a:t>11</a:t>
            </a:fld>
            <a:endParaRPr lang="en-US" dirty="0"/>
          </a:p>
        </p:txBody>
      </p:sp>
    </p:spTree>
    <p:extLst>
      <p:ext uri="{BB962C8B-B14F-4D97-AF65-F5344CB8AC3E}">
        <p14:creationId xmlns:p14="http://schemas.microsoft.com/office/powerpoint/2010/main" val="265059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B3B0-DC32-81FD-F5EA-2F1981303799}"/>
              </a:ext>
            </a:extLst>
          </p:cNvPr>
          <p:cNvSpPr>
            <a:spLocks noGrp="1"/>
          </p:cNvSpPr>
          <p:nvPr>
            <p:ph type="title"/>
          </p:nvPr>
        </p:nvSpPr>
        <p:spPr/>
        <p:txBody>
          <a:bodyPr/>
          <a:lstStyle/>
          <a:p>
            <a:r>
              <a:rPr lang="en-US" sz="4400" b="1" dirty="0"/>
              <a:t>CHFS Capital Projects Emphasize:</a:t>
            </a:r>
            <a:endParaRPr lang="en-US" dirty="0"/>
          </a:p>
        </p:txBody>
      </p:sp>
      <p:sp>
        <p:nvSpPr>
          <p:cNvPr id="3" name="Content Placeholder 2">
            <a:extLst>
              <a:ext uri="{FF2B5EF4-FFF2-40B4-BE49-F238E27FC236}">
                <a16:creationId xmlns:a16="http://schemas.microsoft.com/office/drawing/2014/main" id="{A31F239E-F8E2-5038-86EC-C931B2662814}"/>
              </a:ext>
            </a:extLst>
          </p:cNvPr>
          <p:cNvSpPr>
            <a:spLocks noGrp="1"/>
          </p:cNvSpPr>
          <p:nvPr>
            <p:ph idx="1"/>
          </p:nvPr>
        </p:nvSpPr>
        <p:spPr>
          <a:xfrm>
            <a:off x="653438" y="1661064"/>
            <a:ext cx="11202766" cy="4351338"/>
          </a:xfrm>
        </p:spPr>
        <p:txBody>
          <a:bodyPr>
            <a:normAutofit/>
          </a:bodyPr>
          <a:lstStyle/>
          <a:p>
            <a:pPr marL="520700" indent="-457200">
              <a:lnSpc>
                <a:spcPct val="125000"/>
              </a:lnSpc>
              <a:buFont typeface="+mj-lt"/>
              <a:buAutoNum type="arabicPeriod"/>
            </a:pPr>
            <a:r>
              <a:rPr lang="en-US" sz="2800" dirty="0">
                <a:cs typeface="Arial" pitchFamily="34" charset="0"/>
              </a:rPr>
              <a:t>Addressing building issues impacting patient health &amp; services</a:t>
            </a:r>
          </a:p>
          <a:p>
            <a:pPr marL="520700" indent="-457200">
              <a:lnSpc>
                <a:spcPct val="125000"/>
              </a:lnSpc>
              <a:buFont typeface="+mj-lt"/>
              <a:buAutoNum type="arabicPeriod"/>
            </a:pPr>
            <a:r>
              <a:rPr lang="en-US" sz="2800" dirty="0">
                <a:cs typeface="Arial" pitchFamily="34" charset="0"/>
              </a:rPr>
              <a:t>Protecting infrastructure investments with preventative maintenance</a:t>
            </a:r>
          </a:p>
          <a:p>
            <a:pPr marL="520700" indent="-457200">
              <a:lnSpc>
                <a:spcPct val="125000"/>
              </a:lnSpc>
              <a:buFont typeface="+mj-lt"/>
              <a:buAutoNum type="arabicPeriod"/>
            </a:pPr>
            <a:r>
              <a:rPr lang="en-US" sz="2800" dirty="0">
                <a:cs typeface="Arial" pitchFamily="34" charset="0"/>
              </a:rPr>
              <a:t>Technology modernization for enhanced services and accountability</a:t>
            </a:r>
          </a:p>
          <a:p>
            <a:pPr marL="520700" indent="-457200">
              <a:lnSpc>
                <a:spcPct val="125000"/>
              </a:lnSpc>
              <a:buFont typeface="+mj-lt"/>
              <a:buAutoNum type="arabicPeriod"/>
            </a:pPr>
            <a:r>
              <a:rPr lang="en-US" sz="2800" dirty="0">
                <a:cs typeface="Arial" pitchFamily="34" charset="0"/>
              </a:rPr>
              <a:t>Renovating, reconfiguring, and/or consolidating properties to improve safety and overall efficiency</a:t>
            </a:r>
          </a:p>
        </p:txBody>
      </p:sp>
      <p:sp>
        <p:nvSpPr>
          <p:cNvPr id="4" name="Slide Number Placeholder 3">
            <a:extLst>
              <a:ext uri="{FF2B5EF4-FFF2-40B4-BE49-F238E27FC236}">
                <a16:creationId xmlns:a16="http://schemas.microsoft.com/office/drawing/2014/main" id="{420A66B7-C368-63CB-4B77-B06380F2A3A8}"/>
              </a:ext>
            </a:extLst>
          </p:cNvPr>
          <p:cNvSpPr>
            <a:spLocks noGrp="1"/>
          </p:cNvSpPr>
          <p:nvPr>
            <p:ph type="sldNum" sz="quarter" idx="12"/>
          </p:nvPr>
        </p:nvSpPr>
        <p:spPr>
          <a:xfrm>
            <a:off x="249382" y="6361776"/>
            <a:ext cx="2749221" cy="365125"/>
          </a:xfrm>
        </p:spPr>
        <p:txBody>
          <a:bodyPr/>
          <a:lstStyle/>
          <a:p>
            <a:fld id="{5727CFF0-8AF3-4D5D-9D11-7D9475288EEF}" type="slidenum">
              <a:rPr lang="en-US" smtClean="0">
                <a:solidFill>
                  <a:schemeClr val="bg1"/>
                </a:solidFill>
              </a:rPr>
              <a:pPr/>
              <a:t>2</a:t>
            </a:fld>
            <a:endParaRPr lang="en-US" dirty="0">
              <a:solidFill>
                <a:schemeClr val="bg1"/>
              </a:solidFill>
            </a:endParaRPr>
          </a:p>
        </p:txBody>
      </p:sp>
    </p:spTree>
    <p:custDataLst>
      <p:tags r:id="rId1"/>
    </p:custDataLst>
    <p:extLst>
      <p:ext uri="{BB962C8B-B14F-4D97-AF65-F5344CB8AC3E}">
        <p14:creationId xmlns:p14="http://schemas.microsoft.com/office/powerpoint/2010/main" val="397286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F497-1116-ED37-23A5-18AF0E6001CE}"/>
              </a:ext>
            </a:extLst>
          </p:cNvPr>
          <p:cNvSpPr>
            <a:spLocks noGrp="1"/>
          </p:cNvSpPr>
          <p:nvPr>
            <p:ph type="title"/>
          </p:nvPr>
        </p:nvSpPr>
        <p:spPr>
          <a:xfrm>
            <a:off x="0" y="365125"/>
            <a:ext cx="12192000" cy="1325563"/>
          </a:xfrm>
        </p:spPr>
        <p:txBody>
          <a:bodyPr>
            <a:normAutofit/>
          </a:bodyPr>
          <a:lstStyle/>
          <a:p>
            <a:pPr algn="ctr"/>
            <a:r>
              <a:rPr lang="en-US" sz="4400" b="1" dirty="0"/>
              <a:t>CHFS Real Properties Summary:</a:t>
            </a:r>
            <a:br>
              <a:rPr lang="en-US" sz="4400" b="1" dirty="0"/>
            </a:br>
            <a:r>
              <a:rPr lang="en-US" sz="4400" b="1" dirty="0"/>
              <a:t>15 Campuses (181 Buildings with over 1.97M sq. ft.)</a:t>
            </a:r>
            <a:endParaRPr lang="en-US" dirty="0"/>
          </a:p>
        </p:txBody>
      </p:sp>
      <p:sp>
        <p:nvSpPr>
          <p:cNvPr id="3" name="Content Placeholder 2">
            <a:extLst>
              <a:ext uri="{FF2B5EF4-FFF2-40B4-BE49-F238E27FC236}">
                <a16:creationId xmlns:a16="http://schemas.microsoft.com/office/drawing/2014/main" id="{EA3123A5-86D1-E180-A9E1-82F5FCD03B30}"/>
              </a:ext>
            </a:extLst>
          </p:cNvPr>
          <p:cNvSpPr>
            <a:spLocks noGrp="1"/>
          </p:cNvSpPr>
          <p:nvPr>
            <p:ph sz="half" idx="1"/>
          </p:nvPr>
        </p:nvSpPr>
        <p:spPr>
          <a:xfrm>
            <a:off x="346023" y="1690688"/>
            <a:ext cx="5749977" cy="4351338"/>
          </a:xfrm>
        </p:spPr>
        <p:txBody>
          <a:bodyPr>
            <a:normAutofit/>
          </a:bodyPr>
          <a:lstStyle/>
          <a:p>
            <a:pPr marL="0" indent="0">
              <a:lnSpc>
                <a:spcPct val="90000"/>
              </a:lnSpc>
              <a:spcBef>
                <a:spcPts val="0"/>
              </a:spcBef>
              <a:spcAft>
                <a:spcPts val="0"/>
              </a:spcAft>
              <a:buNone/>
            </a:pPr>
            <a:r>
              <a:rPr lang="en-US" sz="1800" b="1" dirty="0"/>
              <a:t>Three (3) Psychiatric Hospitals</a:t>
            </a:r>
          </a:p>
          <a:p>
            <a:pPr marL="236538" lvl="1" indent="-123825">
              <a:lnSpc>
                <a:spcPct val="90000"/>
              </a:lnSpc>
              <a:spcBef>
                <a:spcPts val="0"/>
              </a:spcBef>
              <a:spcAft>
                <a:spcPts val="0"/>
              </a:spcAft>
              <a:buSzPct val="80000"/>
              <a:buFont typeface="Arial" panose="020B0604020202020204" pitchFamily="34" charset="0"/>
              <a:buChar char="•"/>
            </a:pPr>
            <a:r>
              <a:rPr lang="en-US" sz="1800" dirty="0"/>
              <a:t>Central State Hospital (Louisville, KY)</a:t>
            </a:r>
          </a:p>
          <a:p>
            <a:pPr marL="236538" lvl="1" indent="-123825">
              <a:lnSpc>
                <a:spcPct val="90000"/>
              </a:lnSpc>
              <a:spcBef>
                <a:spcPts val="0"/>
              </a:spcBef>
              <a:spcAft>
                <a:spcPts val="0"/>
              </a:spcAft>
              <a:buClr>
                <a:srgbClr val="01203D"/>
              </a:buClr>
              <a:buSzPct val="80000"/>
              <a:buFont typeface="Arial" panose="020B0604020202020204" pitchFamily="34" charset="0"/>
              <a:buChar char="•"/>
            </a:pPr>
            <a:r>
              <a:rPr lang="en-US" sz="1800" dirty="0"/>
              <a:t>Eastern State Hospital (Lexington, KY)</a:t>
            </a:r>
          </a:p>
          <a:p>
            <a:pPr marL="236538" lvl="1" indent="-123825">
              <a:lnSpc>
                <a:spcPct val="90000"/>
              </a:lnSpc>
              <a:spcBef>
                <a:spcPts val="0"/>
              </a:spcBef>
              <a:spcAft>
                <a:spcPts val="0"/>
              </a:spcAft>
              <a:buSzPct val="80000"/>
              <a:buFont typeface="Arial" panose="020B0604020202020204" pitchFamily="34" charset="0"/>
              <a:buChar char="•"/>
            </a:pPr>
            <a:r>
              <a:rPr lang="en-US" sz="1800" dirty="0"/>
              <a:t>Western State Hospital (Hopkinsville, KY)</a:t>
            </a:r>
          </a:p>
          <a:p>
            <a:pPr marL="287338" indent="-285750">
              <a:lnSpc>
                <a:spcPct val="90000"/>
              </a:lnSpc>
              <a:spcBef>
                <a:spcPts val="0"/>
              </a:spcBef>
              <a:spcAft>
                <a:spcPts val="0"/>
              </a:spcAft>
              <a:buNone/>
            </a:pPr>
            <a:r>
              <a:rPr lang="en-US" sz="1800" b="1" dirty="0"/>
              <a:t>Two (2) Residential Treatment Facilities for Pregnant / Parenting Women</a:t>
            </a:r>
          </a:p>
          <a:p>
            <a:pPr marL="236538" lvl="1" indent="-123825">
              <a:lnSpc>
                <a:spcPct val="90000"/>
              </a:lnSpc>
              <a:spcBef>
                <a:spcPts val="0"/>
              </a:spcBef>
              <a:spcAft>
                <a:spcPts val="0"/>
              </a:spcAft>
              <a:buClr>
                <a:srgbClr val="01203D"/>
              </a:buClr>
              <a:buSzPct val="80000"/>
              <a:buFont typeface="Arial" panose="020B0604020202020204" pitchFamily="34" charset="0"/>
              <a:buChar char="•"/>
            </a:pPr>
            <a:r>
              <a:rPr lang="en-US" sz="1800" dirty="0"/>
              <a:t>Women’s Renaissance Center (Shelbyville, KY)</a:t>
            </a:r>
          </a:p>
          <a:p>
            <a:pPr marL="236538" lvl="1" indent="-123825">
              <a:lnSpc>
                <a:spcPct val="90000"/>
              </a:lnSpc>
              <a:spcBef>
                <a:spcPts val="0"/>
              </a:spcBef>
              <a:spcAft>
                <a:spcPts val="0"/>
              </a:spcAft>
              <a:buSzPct val="80000"/>
              <a:buFont typeface="Arial" panose="020B0604020202020204" pitchFamily="34" charset="0"/>
              <a:buChar char="•"/>
            </a:pPr>
            <a:r>
              <a:rPr lang="en-US" sz="1800" dirty="0"/>
              <a:t>Serenity House (Inez, KY)</a:t>
            </a:r>
            <a:endParaRPr lang="en-US" sz="1800" b="1" dirty="0"/>
          </a:p>
          <a:p>
            <a:pPr marL="287338" indent="-285750">
              <a:lnSpc>
                <a:spcPct val="90000"/>
              </a:lnSpc>
              <a:spcBef>
                <a:spcPts val="0"/>
              </a:spcBef>
              <a:spcAft>
                <a:spcPts val="0"/>
              </a:spcAft>
              <a:buNone/>
            </a:pPr>
            <a:r>
              <a:rPr lang="en-US" sz="1800" b="1" dirty="0"/>
              <a:t>Two (2) Nursing Facilities for Individuals with a Mental Illness</a:t>
            </a:r>
          </a:p>
          <a:p>
            <a:pPr marL="236538" lvl="1" indent="-123825">
              <a:lnSpc>
                <a:spcPct val="90000"/>
              </a:lnSpc>
              <a:spcBef>
                <a:spcPts val="0"/>
              </a:spcBef>
              <a:spcAft>
                <a:spcPts val="0"/>
              </a:spcAft>
              <a:buClr>
                <a:srgbClr val="01203D"/>
              </a:buClr>
              <a:buSzPct val="80000"/>
              <a:buFont typeface="Arial" panose="020B0604020202020204" pitchFamily="34" charset="0"/>
              <a:buChar char="•"/>
            </a:pPr>
            <a:r>
              <a:rPr lang="en-US" sz="1800" dirty="0"/>
              <a:t>Glasgow State Nursing Facility (Glasgow, KY)</a:t>
            </a:r>
          </a:p>
          <a:p>
            <a:pPr marL="236538" lvl="1" indent="-123825">
              <a:lnSpc>
                <a:spcPct val="90000"/>
              </a:lnSpc>
              <a:spcBef>
                <a:spcPts val="0"/>
              </a:spcBef>
              <a:spcAft>
                <a:spcPts val="0"/>
              </a:spcAft>
              <a:buClr>
                <a:srgbClr val="01203D"/>
              </a:buClr>
              <a:buSzPct val="80000"/>
              <a:buFont typeface="Arial" panose="020B0604020202020204" pitchFamily="34" charset="0"/>
              <a:buChar char="•"/>
            </a:pPr>
            <a:r>
              <a:rPr lang="en-US" sz="1800" dirty="0"/>
              <a:t>Western State Nursing Facility (Hopkinsville, KY)</a:t>
            </a:r>
            <a:endParaRPr lang="en-US" sz="1800" b="1" dirty="0"/>
          </a:p>
          <a:p>
            <a:pPr marL="287338" indent="-285750">
              <a:lnSpc>
                <a:spcPct val="90000"/>
              </a:lnSpc>
              <a:spcBef>
                <a:spcPts val="0"/>
              </a:spcBef>
              <a:spcAft>
                <a:spcPts val="0"/>
              </a:spcAft>
              <a:buNone/>
            </a:pPr>
            <a:r>
              <a:rPr lang="en-US" sz="1800" b="1" dirty="0"/>
              <a:t>Three (3) Personal Care Homes (PCH) for Persons with Behavioral Health Needs</a:t>
            </a:r>
          </a:p>
          <a:p>
            <a:pPr marL="236538" lvl="1" indent="-123825">
              <a:lnSpc>
                <a:spcPct val="90000"/>
              </a:lnSpc>
              <a:spcBef>
                <a:spcPts val="0"/>
              </a:spcBef>
              <a:spcAft>
                <a:spcPts val="0"/>
              </a:spcAft>
              <a:buClr>
                <a:srgbClr val="01203D"/>
              </a:buClr>
              <a:buSzPct val="80000"/>
              <a:buFont typeface="Arial" panose="020B0604020202020204" pitchFamily="34" charset="0"/>
              <a:buChar char="•"/>
            </a:pPr>
            <a:r>
              <a:rPr lang="en-US" sz="1800" dirty="0"/>
              <a:t>Central Kentucky Recovery Center  - All 3 PCHs are located on the grounds of Eastern State Hospital (Lexington, KY)</a:t>
            </a:r>
          </a:p>
        </p:txBody>
      </p:sp>
      <p:sp>
        <p:nvSpPr>
          <p:cNvPr id="4" name="Content Placeholder 3">
            <a:extLst>
              <a:ext uri="{FF2B5EF4-FFF2-40B4-BE49-F238E27FC236}">
                <a16:creationId xmlns:a16="http://schemas.microsoft.com/office/drawing/2014/main" id="{1CAB9A30-227F-3458-5B11-7BF7F6C7D112}"/>
              </a:ext>
            </a:extLst>
          </p:cNvPr>
          <p:cNvSpPr>
            <a:spLocks noGrp="1"/>
          </p:cNvSpPr>
          <p:nvPr>
            <p:ph sz="half" idx="2"/>
          </p:nvPr>
        </p:nvSpPr>
        <p:spPr>
          <a:xfrm>
            <a:off x="6277131" y="1690688"/>
            <a:ext cx="5749976" cy="4351338"/>
          </a:xfrm>
        </p:spPr>
        <p:txBody>
          <a:bodyPr>
            <a:normAutofit/>
          </a:bodyPr>
          <a:lstStyle/>
          <a:p>
            <a:pPr marL="0" lvl="1" indent="0">
              <a:spcBef>
                <a:spcPts val="0"/>
              </a:spcBef>
              <a:spcAft>
                <a:spcPts val="0"/>
              </a:spcAft>
              <a:buSzPct val="80000"/>
              <a:buNone/>
            </a:pPr>
            <a:r>
              <a:rPr lang="en-US" sz="1800" b="1" dirty="0"/>
              <a:t>One (1) Correctional Psychiatric Facility</a:t>
            </a:r>
          </a:p>
          <a:p>
            <a:pPr marL="236538" lvl="1" indent="-123825">
              <a:spcBef>
                <a:spcPts val="0"/>
              </a:spcBef>
              <a:spcAft>
                <a:spcPts val="0"/>
              </a:spcAft>
              <a:buClr>
                <a:srgbClr val="01203D"/>
              </a:buClr>
              <a:buSzPct val="80000"/>
              <a:buFont typeface="Arial" panose="020B0604020202020204" pitchFamily="34" charset="0"/>
              <a:buChar char="•"/>
            </a:pPr>
            <a:r>
              <a:rPr lang="en-US" sz="1800" dirty="0"/>
              <a:t>Kentucky Correctional Psychiatric Center (LaGrange, KY)</a:t>
            </a:r>
            <a:endParaRPr lang="en-US" sz="1800" b="1" dirty="0"/>
          </a:p>
          <a:p>
            <a:pPr marL="0" indent="0">
              <a:lnSpc>
                <a:spcPct val="90000"/>
              </a:lnSpc>
              <a:buNone/>
            </a:pPr>
            <a:r>
              <a:rPr lang="en-US" sz="1800" b="1" dirty="0"/>
              <a:t>Seven (7) Intermediate Care Facilities for Behavioral &amp; Developmental Disabilities (ICF/MR)</a:t>
            </a:r>
          </a:p>
          <a:p>
            <a:pPr marL="236538" lvl="1" indent="-123825">
              <a:lnSpc>
                <a:spcPct val="90000"/>
              </a:lnSpc>
              <a:buClr>
                <a:srgbClr val="01203D"/>
              </a:buClr>
              <a:buSzPct val="80000"/>
              <a:buFont typeface="Arial" panose="020B0604020202020204" pitchFamily="34" charset="0"/>
              <a:buChar char="•"/>
            </a:pPr>
            <a:r>
              <a:rPr lang="en-US" sz="1800" dirty="0"/>
              <a:t>Bingham Gardens (Louisville, KY)</a:t>
            </a:r>
          </a:p>
          <a:p>
            <a:pPr marL="236538" lvl="1" indent="-123825">
              <a:lnSpc>
                <a:spcPct val="90000"/>
              </a:lnSpc>
              <a:buClr>
                <a:srgbClr val="01203D"/>
              </a:buClr>
              <a:buSzPct val="80000"/>
              <a:buFont typeface="Arial" panose="020B0604020202020204" pitchFamily="34" charset="0"/>
              <a:buChar char="•"/>
            </a:pPr>
            <a:r>
              <a:rPr lang="en-US" sz="1800" dirty="0"/>
              <a:t>Hazelwood Center (Louisville, KY)</a:t>
            </a:r>
          </a:p>
          <a:p>
            <a:pPr marL="236538" lvl="1" indent="-123825">
              <a:lnSpc>
                <a:spcPct val="90000"/>
              </a:lnSpc>
              <a:buClr>
                <a:srgbClr val="01203D"/>
              </a:buClr>
              <a:buSzPct val="80000"/>
              <a:buFont typeface="Arial" panose="020B0604020202020204" pitchFamily="34" charset="0"/>
              <a:buChar char="•"/>
            </a:pPr>
            <a:r>
              <a:rPr lang="en-US" sz="1800" dirty="0"/>
              <a:t>Del Maria Group Home (Fern Creek, KY)</a:t>
            </a:r>
          </a:p>
          <a:p>
            <a:pPr marL="236538" lvl="1" indent="-123825">
              <a:lnSpc>
                <a:spcPct val="90000"/>
              </a:lnSpc>
              <a:buClr>
                <a:srgbClr val="01203D"/>
              </a:buClr>
              <a:buSzPct val="80000"/>
              <a:buFont typeface="Arial" panose="020B0604020202020204" pitchFamily="34" charset="0"/>
              <a:buChar char="•"/>
            </a:pPr>
            <a:r>
              <a:rPr lang="en-US" sz="1800" dirty="0"/>
              <a:t>Meadows Group Home (Mt. Washington, KY)</a:t>
            </a:r>
          </a:p>
          <a:p>
            <a:pPr marL="236538" lvl="1" indent="-123825">
              <a:lnSpc>
                <a:spcPct val="90000"/>
              </a:lnSpc>
              <a:buClr>
                <a:srgbClr val="01203D"/>
              </a:buClr>
              <a:buSzPct val="80000"/>
              <a:buFont typeface="Arial" panose="020B0604020202020204" pitchFamily="34" charset="0"/>
              <a:buChar char="•"/>
            </a:pPr>
            <a:r>
              <a:rPr lang="en-US" sz="1800" dirty="0"/>
              <a:t>Windsong Group Home (Crestwood, KY)</a:t>
            </a:r>
          </a:p>
          <a:p>
            <a:pPr marL="236538" lvl="1" indent="-123825">
              <a:lnSpc>
                <a:spcPct val="90000"/>
              </a:lnSpc>
              <a:buClr>
                <a:srgbClr val="01203D"/>
              </a:buClr>
              <a:buSzPct val="80000"/>
              <a:buFont typeface="Arial" panose="020B0604020202020204" pitchFamily="34" charset="0"/>
              <a:buChar char="•"/>
            </a:pPr>
            <a:r>
              <a:rPr lang="en-US" sz="1800" dirty="0"/>
              <a:t>Oakwood (Somerset, KY)</a:t>
            </a:r>
          </a:p>
          <a:p>
            <a:pPr marL="236538" lvl="1" indent="-123825">
              <a:lnSpc>
                <a:spcPct val="90000"/>
              </a:lnSpc>
              <a:buClr>
                <a:srgbClr val="01203D"/>
              </a:buClr>
              <a:buSzPct val="80000"/>
              <a:buFont typeface="Arial" panose="020B0604020202020204" pitchFamily="34" charset="0"/>
              <a:buChar char="•"/>
            </a:pPr>
            <a:r>
              <a:rPr lang="en-US" sz="1800" dirty="0"/>
              <a:t>Outwood  (Dawson Springs, KY)</a:t>
            </a:r>
            <a:endParaRPr lang="en-US" sz="2000" dirty="0">
              <a:cs typeface="Arial" pitchFamily="34" charset="0"/>
            </a:endParaRPr>
          </a:p>
        </p:txBody>
      </p:sp>
      <p:sp>
        <p:nvSpPr>
          <p:cNvPr id="5" name="Slide Number Placeholder 4">
            <a:extLst>
              <a:ext uri="{FF2B5EF4-FFF2-40B4-BE49-F238E27FC236}">
                <a16:creationId xmlns:a16="http://schemas.microsoft.com/office/drawing/2014/main" id="{094D833F-EA6E-0D5C-4002-B0A566F0FCB7}"/>
              </a:ext>
            </a:extLst>
          </p:cNvPr>
          <p:cNvSpPr>
            <a:spLocks noGrp="1"/>
          </p:cNvSpPr>
          <p:nvPr>
            <p:ph type="sldNum" sz="quarter" idx="12"/>
          </p:nvPr>
        </p:nvSpPr>
        <p:spPr/>
        <p:txBody>
          <a:bodyPr/>
          <a:lstStyle/>
          <a:p>
            <a:fld id="{5727CFF0-8AF3-4D5D-9D11-7D9475288EEF}" type="slidenum">
              <a:rPr lang="en-US" smtClean="0">
                <a:solidFill>
                  <a:schemeClr val="bg1"/>
                </a:solidFill>
              </a:rPr>
              <a:pPr/>
              <a:t>3</a:t>
            </a:fld>
            <a:endParaRPr lang="en-US" dirty="0">
              <a:solidFill>
                <a:schemeClr val="bg1"/>
              </a:solidFill>
            </a:endParaRPr>
          </a:p>
        </p:txBody>
      </p:sp>
    </p:spTree>
    <p:custDataLst>
      <p:tags r:id="rId1"/>
    </p:custDataLst>
    <p:extLst>
      <p:ext uri="{BB962C8B-B14F-4D97-AF65-F5344CB8AC3E}">
        <p14:creationId xmlns:p14="http://schemas.microsoft.com/office/powerpoint/2010/main" val="28530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27AAA-A9D4-DF39-B540-94E3296BD0ED}"/>
              </a:ext>
            </a:extLst>
          </p:cNvPr>
          <p:cNvSpPr>
            <a:spLocks noGrp="1"/>
          </p:cNvSpPr>
          <p:nvPr>
            <p:ph type="title"/>
          </p:nvPr>
        </p:nvSpPr>
        <p:spPr>
          <a:xfrm>
            <a:off x="0" y="365125"/>
            <a:ext cx="12192000" cy="1325563"/>
          </a:xfrm>
        </p:spPr>
        <p:txBody>
          <a:bodyPr/>
          <a:lstStyle/>
          <a:p>
            <a:pPr algn="ctr"/>
            <a:r>
              <a:rPr lang="en-US" dirty="0"/>
              <a:t>FY24-26 Proposed Projects </a:t>
            </a:r>
            <a:br>
              <a:rPr lang="en-US" dirty="0"/>
            </a:br>
            <a:r>
              <a:rPr lang="en-US" sz="2800" i="1" dirty="0"/>
              <a:t>(Ranked from highest to Lowest)</a:t>
            </a:r>
            <a:endParaRPr lang="en-US" i="1" dirty="0"/>
          </a:p>
        </p:txBody>
      </p:sp>
      <p:sp>
        <p:nvSpPr>
          <p:cNvPr id="3" name="Content Placeholder 2">
            <a:extLst>
              <a:ext uri="{FF2B5EF4-FFF2-40B4-BE49-F238E27FC236}">
                <a16:creationId xmlns:a16="http://schemas.microsoft.com/office/drawing/2014/main" id="{72B7BF18-4DD1-58B0-6565-C41213E87512}"/>
              </a:ext>
            </a:extLst>
          </p:cNvPr>
          <p:cNvSpPr>
            <a:spLocks noGrp="1"/>
          </p:cNvSpPr>
          <p:nvPr>
            <p:ph sz="half" idx="1"/>
          </p:nvPr>
        </p:nvSpPr>
        <p:spPr>
          <a:xfrm>
            <a:off x="2526223" y="2030277"/>
            <a:ext cx="7640665" cy="3948587"/>
          </a:xfrm>
        </p:spPr>
        <p:txBody>
          <a:bodyPr>
            <a:normAutofit/>
          </a:bodyPr>
          <a:lstStyle/>
          <a:p>
            <a:pPr marL="514350" indent="-514350">
              <a:buFont typeface="+mj-lt"/>
              <a:buAutoNum type="arabicPeriod"/>
            </a:pPr>
            <a:r>
              <a:rPr lang="en-US" dirty="0"/>
              <a:t>Maintenance Pool</a:t>
            </a:r>
          </a:p>
          <a:p>
            <a:pPr marL="514350" indent="-514350">
              <a:buFont typeface="+mj-lt"/>
              <a:buAutoNum type="arabicPeriod"/>
            </a:pPr>
            <a:r>
              <a:rPr lang="en-US" dirty="0"/>
              <a:t>DPH – Central Lab expansion</a:t>
            </a:r>
          </a:p>
          <a:p>
            <a:pPr marL="514350" indent="-514350">
              <a:buFont typeface="+mj-lt"/>
              <a:buAutoNum type="arabicPeriod"/>
            </a:pPr>
            <a:r>
              <a:rPr lang="en-US" dirty="0"/>
              <a:t>KCPC – Forensic Psychiatric Hospital construction</a:t>
            </a:r>
          </a:p>
          <a:p>
            <a:pPr marL="514350" indent="-514350">
              <a:buFont typeface="+mj-lt"/>
              <a:buAutoNum type="arabicPeriod"/>
            </a:pPr>
            <a:r>
              <a:rPr lang="en-US" dirty="0"/>
              <a:t>SAMS modernization </a:t>
            </a:r>
          </a:p>
          <a:p>
            <a:pPr marL="514350" indent="-514350">
              <a:buFont typeface="+mj-lt"/>
              <a:buAutoNum type="arabicPeriod"/>
            </a:pPr>
            <a:r>
              <a:rPr lang="en-US" dirty="0"/>
              <a:t>WSH – replacement of HVAC piping</a:t>
            </a:r>
          </a:p>
          <a:p>
            <a:pPr marL="514350" indent="-514350">
              <a:buFont typeface="+mj-lt"/>
              <a:buAutoNum type="arabicPeriod"/>
            </a:pPr>
            <a:r>
              <a:rPr lang="en-US" dirty="0"/>
              <a:t>WSH – upgrade mechanical lines</a:t>
            </a:r>
          </a:p>
          <a:p>
            <a:pPr marL="514350" indent="-514350">
              <a:buFont typeface="+mj-lt"/>
              <a:buAutoNum type="arabicPeriod"/>
            </a:pPr>
            <a:r>
              <a:rPr lang="en-US" dirty="0"/>
              <a:t>Oakwood – replace water lines</a:t>
            </a:r>
          </a:p>
        </p:txBody>
      </p:sp>
      <p:sp>
        <p:nvSpPr>
          <p:cNvPr id="4" name="Slide Number Placeholder 3">
            <a:extLst>
              <a:ext uri="{FF2B5EF4-FFF2-40B4-BE49-F238E27FC236}">
                <a16:creationId xmlns:a16="http://schemas.microsoft.com/office/drawing/2014/main" id="{D46FF66A-A1A9-A3A6-D977-49160CB759CC}"/>
              </a:ext>
            </a:extLst>
          </p:cNvPr>
          <p:cNvSpPr>
            <a:spLocks noGrp="1"/>
          </p:cNvSpPr>
          <p:nvPr>
            <p:ph type="sldNum" sz="quarter" idx="12"/>
          </p:nvPr>
        </p:nvSpPr>
        <p:spPr/>
        <p:txBody>
          <a:bodyPr/>
          <a:lstStyle/>
          <a:p>
            <a:fld id="{5727CFF0-8AF3-4D5D-9D11-7D9475288EEF}" type="slidenum">
              <a:rPr lang="en-US" smtClean="0">
                <a:solidFill>
                  <a:schemeClr val="bg1"/>
                </a:solidFill>
              </a:rPr>
              <a:pPr/>
              <a:t>4</a:t>
            </a:fld>
            <a:endParaRPr lang="en-US" dirty="0">
              <a:solidFill>
                <a:schemeClr val="bg1"/>
              </a:solidFill>
            </a:endParaRPr>
          </a:p>
        </p:txBody>
      </p:sp>
    </p:spTree>
    <p:custDataLst>
      <p:tags r:id="rId1"/>
    </p:custDataLst>
    <p:extLst>
      <p:ext uri="{BB962C8B-B14F-4D97-AF65-F5344CB8AC3E}">
        <p14:creationId xmlns:p14="http://schemas.microsoft.com/office/powerpoint/2010/main" val="223318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14DC-6F9D-F93F-5CDF-C4CB82D2F914}"/>
              </a:ext>
            </a:extLst>
          </p:cNvPr>
          <p:cNvSpPr>
            <a:spLocks noGrp="1"/>
          </p:cNvSpPr>
          <p:nvPr>
            <p:ph type="title"/>
          </p:nvPr>
        </p:nvSpPr>
        <p:spPr/>
        <p:txBody>
          <a:bodyPr/>
          <a:lstStyle/>
          <a:p>
            <a:r>
              <a:rPr lang="en-US" sz="4400" dirty="0"/>
              <a:t>1. Maintenance Pool </a:t>
            </a:r>
            <a:r>
              <a:rPr lang="en-US" sz="4400" i="1" dirty="0"/>
              <a:t>($24.308M)</a:t>
            </a:r>
            <a:endParaRPr lang="en-US" dirty="0"/>
          </a:p>
        </p:txBody>
      </p:sp>
      <p:sp>
        <p:nvSpPr>
          <p:cNvPr id="5" name="Slide Number Placeholder 4">
            <a:extLst>
              <a:ext uri="{FF2B5EF4-FFF2-40B4-BE49-F238E27FC236}">
                <a16:creationId xmlns:a16="http://schemas.microsoft.com/office/drawing/2014/main" id="{550C3888-9BDE-59A3-211E-2CCBE0553D7A}"/>
              </a:ext>
            </a:extLst>
          </p:cNvPr>
          <p:cNvSpPr>
            <a:spLocks noGrp="1"/>
          </p:cNvSpPr>
          <p:nvPr>
            <p:ph type="sldNum" sz="quarter" idx="12"/>
          </p:nvPr>
        </p:nvSpPr>
        <p:spPr/>
        <p:txBody>
          <a:bodyPr/>
          <a:lstStyle/>
          <a:p>
            <a:fld id="{5727CFF0-8AF3-4D5D-9D11-7D9475288EEF}" type="slidenum">
              <a:rPr lang="en-US" smtClean="0"/>
              <a:pPr/>
              <a:t>5</a:t>
            </a:fld>
            <a:endParaRPr lang="en-US" dirty="0"/>
          </a:p>
        </p:txBody>
      </p:sp>
      <p:sp>
        <p:nvSpPr>
          <p:cNvPr id="6" name="Content Placeholder 2">
            <a:extLst>
              <a:ext uri="{FF2B5EF4-FFF2-40B4-BE49-F238E27FC236}">
                <a16:creationId xmlns:a16="http://schemas.microsoft.com/office/drawing/2014/main" id="{230FD658-F5C3-2C2A-CC0F-9F2F945346CD}"/>
              </a:ext>
            </a:extLst>
          </p:cNvPr>
          <p:cNvSpPr>
            <a:spLocks noGrp="1"/>
          </p:cNvSpPr>
          <p:nvPr>
            <p:ph sz="half" idx="1"/>
          </p:nvPr>
        </p:nvSpPr>
        <p:spPr>
          <a:xfrm>
            <a:off x="779462" y="1690688"/>
            <a:ext cx="10874981" cy="4351337"/>
          </a:xfrm>
        </p:spPr>
        <p:txBody>
          <a:bodyPr>
            <a:noAutofit/>
          </a:bodyPr>
          <a:lstStyle/>
          <a:p>
            <a:pPr marL="107950" indent="0">
              <a:spcBef>
                <a:spcPct val="50000"/>
              </a:spcBef>
              <a:buNone/>
            </a:pPr>
            <a:r>
              <a:rPr lang="en-US" sz="2000" b="1" dirty="0">
                <a:cs typeface="Arial" pitchFamily="34" charset="0"/>
              </a:rPr>
              <a:t>Funding is critical for the maintenance needs of 15 campuses, 181 CHFS-owned aging buildings (more than 1.97M square feet).</a:t>
            </a:r>
          </a:p>
          <a:p>
            <a:pPr marL="393700" indent="-285750">
              <a:spcBef>
                <a:spcPct val="50000"/>
              </a:spcBef>
            </a:pPr>
            <a:r>
              <a:rPr lang="en-US" sz="2000" dirty="0">
                <a:cs typeface="Arial" pitchFamily="34" charset="0"/>
              </a:rPr>
              <a:t>Infrastructure ages range between 10 and 200 years</a:t>
            </a:r>
          </a:p>
          <a:p>
            <a:pPr marL="107950" indent="0">
              <a:spcBef>
                <a:spcPct val="50000"/>
              </a:spcBef>
              <a:buNone/>
            </a:pPr>
            <a:r>
              <a:rPr lang="en-US" sz="2000" dirty="0">
                <a:cs typeface="Arial" pitchFamily="34" charset="0"/>
              </a:rPr>
              <a:t>Funding will allow CHFS to:</a:t>
            </a:r>
          </a:p>
          <a:p>
            <a:pPr marL="396875" lvl="1">
              <a:spcBef>
                <a:spcPct val="50000"/>
              </a:spcBef>
              <a:buClr>
                <a:srgbClr val="01203D"/>
              </a:buClr>
              <a:buFont typeface="Arial" panose="020B0604020202020204" pitchFamily="34" charset="0"/>
              <a:buChar char="•"/>
            </a:pPr>
            <a:r>
              <a:rPr lang="en-US" sz="2000" dirty="0">
                <a:cs typeface="Arial" pitchFamily="34" charset="0"/>
              </a:rPr>
              <a:t>Take proactive approach to operation and maintenance of all buildings </a:t>
            </a:r>
          </a:p>
          <a:p>
            <a:pPr marL="396875" lvl="1">
              <a:spcBef>
                <a:spcPct val="50000"/>
              </a:spcBef>
              <a:buClr>
                <a:srgbClr val="01203D"/>
              </a:buClr>
              <a:buFont typeface="Arial" panose="020B0604020202020204" pitchFamily="34" charset="0"/>
              <a:buChar char="•"/>
            </a:pPr>
            <a:r>
              <a:rPr lang="en-US" sz="2000" dirty="0">
                <a:cs typeface="Arial" pitchFamily="34" charset="0"/>
              </a:rPr>
              <a:t>Respond quickly to emergencies impacting patient &amp; staff care and safety</a:t>
            </a:r>
          </a:p>
          <a:p>
            <a:pPr marL="396875" lvl="1">
              <a:spcBef>
                <a:spcPct val="50000"/>
              </a:spcBef>
              <a:buClr>
                <a:srgbClr val="01203D"/>
              </a:buClr>
              <a:buFont typeface="Arial" panose="020B0604020202020204" pitchFamily="34" charset="0"/>
              <a:buChar char="•"/>
            </a:pPr>
            <a:r>
              <a:rPr lang="en-US" sz="2000" dirty="0">
                <a:cs typeface="Arial" pitchFamily="34" charset="0"/>
              </a:rPr>
              <a:t>Address deficiencies cited by regulatory agencies (licensing &amp; regulation, fire marshal, Joint Commission on Accreditation of Healthcare Organization, etc.)</a:t>
            </a:r>
          </a:p>
          <a:p>
            <a:pPr marL="396875" lvl="1">
              <a:spcBef>
                <a:spcPct val="50000"/>
              </a:spcBef>
              <a:buClr>
                <a:srgbClr val="01203D"/>
              </a:buClr>
              <a:buFont typeface="Arial" panose="020B0604020202020204" pitchFamily="34" charset="0"/>
              <a:buChar char="•"/>
            </a:pPr>
            <a:r>
              <a:rPr lang="en-US" sz="2000" dirty="0"/>
              <a:t>Address life safety issues and to make critical repairs (examples: roof repairs/replacements, HVAC and plumbing repairs/replacements, building repairs/renovation, and generator upgrades/replacements, fire alarm and sprinkler systems repairs/replacements).</a:t>
            </a:r>
          </a:p>
        </p:txBody>
      </p:sp>
    </p:spTree>
    <p:extLst>
      <p:ext uri="{BB962C8B-B14F-4D97-AF65-F5344CB8AC3E}">
        <p14:creationId xmlns:p14="http://schemas.microsoft.com/office/powerpoint/2010/main" val="220644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63F2C-E3A1-75B5-6DF9-7F3637B17E1F}"/>
              </a:ext>
            </a:extLst>
          </p:cNvPr>
          <p:cNvSpPr>
            <a:spLocks noGrp="1"/>
          </p:cNvSpPr>
          <p:nvPr>
            <p:ph type="title"/>
          </p:nvPr>
        </p:nvSpPr>
        <p:spPr/>
        <p:txBody>
          <a:bodyPr/>
          <a:lstStyle/>
          <a:p>
            <a:r>
              <a:rPr lang="en-US" sz="4400" dirty="0"/>
              <a:t>2. DPH - Central Lab Expansion </a:t>
            </a:r>
            <a:r>
              <a:rPr lang="en-US" sz="4400" i="1" dirty="0"/>
              <a:t>($185M)</a:t>
            </a:r>
            <a:endParaRPr lang="en-US" dirty="0"/>
          </a:p>
        </p:txBody>
      </p:sp>
      <p:sp>
        <p:nvSpPr>
          <p:cNvPr id="3" name="Content Placeholder 2">
            <a:extLst>
              <a:ext uri="{FF2B5EF4-FFF2-40B4-BE49-F238E27FC236}">
                <a16:creationId xmlns:a16="http://schemas.microsoft.com/office/drawing/2014/main" id="{AB53F9F1-CF80-1EA2-3C22-3EF7758DA127}"/>
              </a:ext>
            </a:extLst>
          </p:cNvPr>
          <p:cNvSpPr>
            <a:spLocks noGrp="1"/>
          </p:cNvSpPr>
          <p:nvPr>
            <p:ph idx="1"/>
          </p:nvPr>
        </p:nvSpPr>
        <p:spPr/>
        <p:txBody>
          <a:bodyPr>
            <a:normAutofit fontScale="92500" lnSpcReduction="20000"/>
          </a:bodyPr>
          <a:lstStyle/>
          <a:p>
            <a:pPr marL="107950" indent="0">
              <a:spcBef>
                <a:spcPct val="50000"/>
              </a:spcBef>
              <a:buNone/>
            </a:pPr>
            <a:r>
              <a:rPr lang="en-US" sz="2600" b="1" dirty="0">
                <a:cs typeface="Arial" pitchFamily="34" charset="0"/>
              </a:rPr>
              <a:t>Funding to </a:t>
            </a:r>
            <a:r>
              <a:rPr lang="en-US" sz="2600" b="1" dirty="0"/>
              <a:t>construct a 147,678 square foot expansion of the Kentucky Central Lab to avert disruption to essential services fulfilling statutory and regulatory mandates.</a:t>
            </a:r>
          </a:p>
          <a:p>
            <a:pPr marL="107950" indent="0">
              <a:spcBef>
                <a:spcPct val="50000"/>
              </a:spcBef>
              <a:buNone/>
            </a:pPr>
            <a:r>
              <a:rPr lang="en-US" sz="2600" dirty="0">
                <a:cs typeface="Arial" pitchFamily="34" charset="0"/>
              </a:rPr>
              <a:t>Funding will allow CHFS to:</a:t>
            </a:r>
          </a:p>
          <a:p>
            <a:pPr marL="450850">
              <a:spcBef>
                <a:spcPct val="50000"/>
              </a:spcBef>
              <a:buClr>
                <a:srgbClr val="01203D"/>
              </a:buClr>
            </a:pPr>
            <a:r>
              <a:rPr lang="en-US" sz="2600" dirty="0">
                <a:cs typeface="Arial" pitchFamily="34" charset="0"/>
              </a:rPr>
              <a:t>Operate a high-complexity clinical reference laboratory that performs newborn screening for all 53,000 annual Kentucky births, provides the state’s only select agent testing facility for bioterrorism weapons, and provides specialized and otherwise unavailable services required by state and federal statutes and regulations to ensure the health and safety of Kentuckians.</a:t>
            </a:r>
          </a:p>
          <a:p>
            <a:pPr marL="450850">
              <a:spcBef>
                <a:spcPct val="50000"/>
              </a:spcBef>
              <a:buClr>
                <a:srgbClr val="01203D"/>
              </a:buClr>
            </a:pPr>
            <a:r>
              <a:rPr lang="en-US" sz="2600" dirty="0">
                <a:cs typeface="Arial" pitchFamily="34" charset="0"/>
              </a:rPr>
              <a:t>To ensure that there is no service disruption, loss of essential services not otherwise available within the state, loss of mandatory laboratory accreditation, and employee workplace injury, which the laboratory is at near-term risk for.</a:t>
            </a:r>
            <a:r>
              <a:rPr lang="en-US" sz="2600" b="1" dirty="0">
                <a:cs typeface="Arial" pitchFamily="34" charset="0"/>
              </a:rPr>
              <a:t> </a:t>
            </a:r>
          </a:p>
          <a:p>
            <a:endParaRPr lang="en-US" dirty="0"/>
          </a:p>
        </p:txBody>
      </p:sp>
      <p:sp>
        <p:nvSpPr>
          <p:cNvPr id="4" name="Slide Number Placeholder 3">
            <a:extLst>
              <a:ext uri="{FF2B5EF4-FFF2-40B4-BE49-F238E27FC236}">
                <a16:creationId xmlns:a16="http://schemas.microsoft.com/office/drawing/2014/main" id="{94B8CB27-97D2-934F-6E9D-80AC169E7DF9}"/>
              </a:ext>
            </a:extLst>
          </p:cNvPr>
          <p:cNvSpPr>
            <a:spLocks noGrp="1"/>
          </p:cNvSpPr>
          <p:nvPr>
            <p:ph type="sldNum" sz="quarter" idx="12"/>
          </p:nvPr>
        </p:nvSpPr>
        <p:spPr/>
        <p:txBody>
          <a:bodyPr/>
          <a:lstStyle/>
          <a:p>
            <a:fld id="{5727CFF0-8AF3-4D5D-9D11-7D9475288EEF}" type="slidenum">
              <a:rPr lang="en-US" smtClean="0"/>
              <a:pPr/>
              <a:t>6</a:t>
            </a:fld>
            <a:endParaRPr lang="en-US" dirty="0"/>
          </a:p>
        </p:txBody>
      </p:sp>
    </p:spTree>
    <p:extLst>
      <p:ext uri="{BB962C8B-B14F-4D97-AF65-F5344CB8AC3E}">
        <p14:creationId xmlns:p14="http://schemas.microsoft.com/office/powerpoint/2010/main" val="255174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59DEA-7D00-A596-B127-BD700E87F17A}"/>
              </a:ext>
            </a:extLst>
          </p:cNvPr>
          <p:cNvSpPr>
            <a:spLocks noGrp="1"/>
          </p:cNvSpPr>
          <p:nvPr>
            <p:ph type="title"/>
          </p:nvPr>
        </p:nvSpPr>
        <p:spPr/>
        <p:txBody>
          <a:bodyPr/>
          <a:lstStyle/>
          <a:p>
            <a:pPr>
              <a:tabLst>
                <a:tab pos="573088" algn="l"/>
              </a:tabLst>
            </a:pPr>
            <a:r>
              <a:rPr lang="en-US" sz="4400" dirty="0"/>
              <a:t>3. KCPC – Construct Forensic Psychiatric 	Hospital </a:t>
            </a:r>
            <a:r>
              <a:rPr lang="en-US" sz="4400" i="1" dirty="0"/>
              <a:t>($63.863M)</a:t>
            </a:r>
            <a:endParaRPr lang="en-US" dirty="0"/>
          </a:p>
        </p:txBody>
      </p:sp>
      <p:sp>
        <p:nvSpPr>
          <p:cNvPr id="3" name="Content Placeholder 2">
            <a:extLst>
              <a:ext uri="{FF2B5EF4-FFF2-40B4-BE49-F238E27FC236}">
                <a16:creationId xmlns:a16="http://schemas.microsoft.com/office/drawing/2014/main" id="{D66DBA85-B9EB-C646-8256-103EBCFB714F}"/>
              </a:ext>
            </a:extLst>
          </p:cNvPr>
          <p:cNvSpPr>
            <a:spLocks noGrp="1"/>
          </p:cNvSpPr>
          <p:nvPr>
            <p:ph idx="1"/>
          </p:nvPr>
        </p:nvSpPr>
        <p:spPr>
          <a:xfrm>
            <a:off x="838200" y="1612669"/>
            <a:ext cx="10708178" cy="4613564"/>
          </a:xfrm>
        </p:spPr>
        <p:txBody>
          <a:bodyPr>
            <a:normAutofit fontScale="92500" lnSpcReduction="20000"/>
          </a:bodyPr>
          <a:lstStyle/>
          <a:p>
            <a:pPr marL="107950" indent="0">
              <a:lnSpc>
                <a:spcPct val="100000"/>
              </a:lnSpc>
              <a:spcBef>
                <a:spcPts val="1440"/>
              </a:spcBef>
              <a:buNone/>
            </a:pPr>
            <a:r>
              <a:rPr lang="en-US" sz="2200" b="1" dirty="0">
                <a:cs typeface="Arial" pitchFamily="34" charset="0"/>
              </a:rPr>
              <a:t>Funding is </a:t>
            </a:r>
            <a:r>
              <a:rPr lang="en-US" sz="2200" b="1" dirty="0"/>
              <a:t>critical for a replacement correctional psychiatric facility due to the significant increase of individuals with severe mental disorders being incarcerated daily within Kentucky’s correctional system.</a:t>
            </a:r>
            <a:endParaRPr lang="en-US" sz="2200" dirty="0">
              <a:cs typeface="Arial" pitchFamily="34" charset="0"/>
            </a:endParaRPr>
          </a:p>
          <a:p>
            <a:pPr marL="107950" indent="0">
              <a:lnSpc>
                <a:spcPct val="100000"/>
              </a:lnSpc>
              <a:spcBef>
                <a:spcPts val="1440"/>
              </a:spcBef>
              <a:buNone/>
            </a:pPr>
            <a:r>
              <a:rPr lang="en-US" sz="2200" dirty="0">
                <a:cs typeface="Arial" pitchFamily="34" charset="0"/>
              </a:rPr>
              <a:t>Funding will allow CHFS to:</a:t>
            </a:r>
          </a:p>
          <a:p>
            <a:pPr marL="396875" lvl="1" indent="-293688">
              <a:lnSpc>
                <a:spcPct val="100000"/>
              </a:lnSpc>
              <a:spcBef>
                <a:spcPts val="1440"/>
              </a:spcBef>
              <a:buClr>
                <a:srgbClr val="01203D"/>
              </a:buClr>
            </a:pPr>
            <a:r>
              <a:rPr lang="en-US" sz="2200" dirty="0"/>
              <a:t>Construct a replacement facility to serve 150 individuals with serious mental illness in a secure environment reducing high risk of harm to themselves and/or others.</a:t>
            </a:r>
          </a:p>
          <a:p>
            <a:pPr marL="396875" lvl="1" indent="-293688">
              <a:lnSpc>
                <a:spcPct val="100000"/>
              </a:lnSpc>
              <a:spcBef>
                <a:spcPts val="1440"/>
              </a:spcBef>
              <a:buClr>
                <a:srgbClr val="01203D"/>
              </a:buClr>
              <a:buFont typeface="Arial" panose="020B0604020202020204" pitchFamily="34" charset="0"/>
              <a:buChar char="•"/>
            </a:pPr>
            <a:r>
              <a:rPr lang="en-US" sz="2200" dirty="0"/>
              <a:t>Provide statewide, forensic psychiatric services including court ordered pretrial evaluations, treatment for competency restoration, and inpatient care for the assessment of potentially mentally ill individuals accused or convicted of felony crimes or those requiring a secure environment.</a:t>
            </a:r>
          </a:p>
          <a:p>
            <a:pPr marL="396875" lvl="1" indent="-293688">
              <a:lnSpc>
                <a:spcPct val="100000"/>
              </a:lnSpc>
              <a:spcBef>
                <a:spcPts val="1440"/>
              </a:spcBef>
              <a:buClr>
                <a:srgbClr val="01203D"/>
              </a:buClr>
              <a:buFont typeface="Arial" panose="020B0604020202020204" pitchFamily="34" charset="0"/>
              <a:buChar char="•"/>
            </a:pPr>
            <a:r>
              <a:rPr lang="en-US" sz="2200" dirty="0">
                <a:cs typeface="Arial" pitchFamily="34" charset="0"/>
              </a:rPr>
              <a:t>The creation of KRS Chapter 202C (2021 RS) requires the cabinet to securely hold individuals, in a forensic psychiatric facility, who meet the commitment criteria.  This requirement has placed a strain on the capacity of the existing facility, and without increased capacity, CHFS will not be able to effectively serve this population, and wait lists for KCPC’s psychiatric services will continue to grow. </a:t>
            </a:r>
          </a:p>
          <a:p>
            <a:endParaRPr lang="en-US" dirty="0"/>
          </a:p>
        </p:txBody>
      </p:sp>
      <p:sp>
        <p:nvSpPr>
          <p:cNvPr id="4" name="Slide Number Placeholder 3">
            <a:extLst>
              <a:ext uri="{FF2B5EF4-FFF2-40B4-BE49-F238E27FC236}">
                <a16:creationId xmlns:a16="http://schemas.microsoft.com/office/drawing/2014/main" id="{D9CF86E6-32DF-4AD3-16B1-C79975BC97A3}"/>
              </a:ext>
            </a:extLst>
          </p:cNvPr>
          <p:cNvSpPr>
            <a:spLocks noGrp="1"/>
          </p:cNvSpPr>
          <p:nvPr>
            <p:ph type="sldNum" sz="quarter" idx="12"/>
          </p:nvPr>
        </p:nvSpPr>
        <p:spPr/>
        <p:txBody>
          <a:bodyPr/>
          <a:lstStyle/>
          <a:p>
            <a:fld id="{5727CFF0-8AF3-4D5D-9D11-7D9475288EEF}" type="slidenum">
              <a:rPr lang="en-US" smtClean="0"/>
              <a:pPr/>
              <a:t>7</a:t>
            </a:fld>
            <a:endParaRPr lang="en-US" dirty="0"/>
          </a:p>
        </p:txBody>
      </p:sp>
    </p:spTree>
    <p:extLst>
      <p:ext uri="{BB962C8B-B14F-4D97-AF65-F5344CB8AC3E}">
        <p14:creationId xmlns:p14="http://schemas.microsoft.com/office/powerpoint/2010/main" val="102481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AD13-BCAF-1493-E1C1-34B76F071CF4}"/>
              </a:ext>
            </a:extLst>
          </p:cNvPr>
          <p:cNvSpPr>
            <a:spLocks noGrp="1"/>
          </p:cNvSpPr>
          <p:nvPr>
            <p:ph type="title"/>
          </p:nvPr>
        </p:nvSpPr>
        <p:spPr/>
        <p:txBody>
          <a:bodyPr>
            <a:normAutofit fontScale="90000"/>
          </a:bodyPr>
          <a:lstStyle/>
          <a:p>
            <a:r>
              <a:rPr lang="en-US" sz="4400" dirty="0"/>
              <a:t>4. Social Assistance Management System </a:t>
            </a:r>
            <a:r>
              <a:rPr lang="en-US" sz="4400" i="1" dirty="0"/>
              <a:t>(</a:t>
            </a:r>
            <a:r>
              <a:rPr lang="en-US" sz="4400" dirty="0"/>
              <a:t>SAMS)   </a:t>
            </a:r>
            <a:br>
              <a:rPr lang="en-US" sz="4400" dirty="0"/>
            </a:br>
            <a:r>
              <a:rPr lang="en-US" sz="4400" dirty="0"/>
              <a:t>    Modernization </a:t>
            </a:r>
            <a:r>
              <a:rPr lang="en-US" sz="4400" i="1" dirty="0"/>
              <a:t>($13M)</a:t>
            </a:r>
            <a:endParaRPr lang="en-US" dirty="0"/>
          </a:p>
        </p:txBody>
      </p:sp>
      <p:sp>
        <p:nvSpPr>
          <p:cNvPr id="3" name="Content Placeholder 2">
            <a:extLst>
              <a:ext uri="{FF2B5EF4-FFF2-40B4-BE49-F238E27FC236}">
                <a16:creationId xmlns:a16="http://schemas.microsoft.com/office/drawing/2014/main" id="{18CEFE5E-A3D5-E9AE-CFCA-9CF47143BBA1}"/>
              </a:ext>
            </a:extLst>
          </p:cNvPr>
          <p:cNvSpPr>
            <a:spLocks noGrp="1"/>
          </p:cNvSpPr>
          <p:nvPr>
            <p:ph idx="1"/>
          </p:nvPr>
        </p:nvSpPr>
        <p:spPr>
          <a:xfrm>
            <a:off x="838200" y="1825625"/>
            <a:ext cx="10515600" cy="4234353"/>
          </a:xfrm>
        </p:spPr>
        <p:txBody>
          <a:bodyPr>
            <a:normAutofit/>
          </a:bodyPr>
          <a:lstStyle/>
          <a:p>
            <a:pPr marL="0" indent="0">
              <a:spcBef>
                <a:spcPts val="1440"/>
              </a:spcBef>
              <a:buNone/>
            </a:pPr>
            <a:r>
              <a:rPr lang="en-US" sz="2000" b="1" dirty="0">
                <a:cs typeface="Arial" pitchFamily="34" charset="0"/>
              </a:rPr>
              <a:t>SAMS is a comprehensive consumer and case management data system, for aging and assisted living services that combines electronic client records and the service unit tracking system.  SAMS creates required reports needed for federal compliance and improved patient care.  The existing system has been out of compliance for over a decade. </a:t>
            </a:r>
          </a:p>
          <a:p>
            <a:pPr marL="0" indent="0">
              <a:spcBef>
                <a:spcPts val="1440"/>
              </a:spcBef>
              <a:buNone/>
            </a:pPr>
            <a:r>
              <a:rPr lang="en-US" sz="2000" dirty="0">
                <a:cs typeface="Arial" pitchFamily="34" charset="0"/>
              </a:rPr>
              <a:t>Funding will allow CHFS to:</a:t>
            </a:r>
          </a:p>
          <a:p>
            <a:pPr>
              <a:spcBef>
                <a:spcPts val="1440"/>
              </a:spcBef>
            </a:pPr>
            <a:r>
              <a:rPr lang="en-US" sz="2000" dirty="0">
                <a:cs typeface="Arial" pitchFamily="34" charset="0"/>
              </a:rPr>
              <a:t>Provide a new information technology system to replace SAMS.</a:t>
            </a:r>
            <a:endParaRPr lang="en-US" sz="2000" dirty="0">
              <a:highlight>
                <a:srgbClr val="FFFF00"/>
              </a:highlight>
              <a:cs typeface="Arial" pitchFamily="34" charset="0"/>
            </a:endParaRPr>
          </a:p>
          <a:p>
            <a:pPr>
              <a:spcBef>
                <a:spcPts val="1440"/>
              </a:spcBef>
            </a:pPr>
            <a:r>
              <a:rPr lang="en-US" sz="2000" dirty="0"/>
              <a:t>Improve service delivery to clients who receive aging and assisted living services.  </a:t>
            </a:r>
          </a:p>
          <a:p>
            <a:pPr>
              <a:spcBef>
                <a:spcPts val="1440"/>
              </a:spcBef>
            </a:pPr>
            <a:r>
              <a:rPr lang="en-US" sz="2000" dirty="0"/>
              <a:t>There is the potential for the loss of federal funds due to lack of compliance with federal reporting requirements (Older Americans Act, Centers for Medicare and Medicaid Services, Department of Labor, and other federal reporting agencies).  Application development and software technology lifecycles run three to five years. </a:t>
            </a:r>
            <a:endParaRPr lang="en-US" sz="2000" dirty="0">
              <a:cs typeface="Arial" pitchFamily="34" charset="0"/>
            </a:endParaRPr>
          </a:p>
          <a:p>
            <a:endParaRPr lang="en-US" dirty="0"/>
          </a:p>
        </p:txBody>
      </p:sp>
      <p:sp>
        <p:nvSpPr>
          <p:cNvPr id="4" name="Slide Number Placeholder 3">
            <a:extLst>
              <a:ext uri="{FF2B5EF4-FFF2-40B4-BE49-F238E27FC236}">
                <a16:creationId xmlns:a16="http://schemas.microsoft.com/office/drawing/2014/main" id="{C46A1731-A467-136B-52EA-38AEBC22DEE5}"/>
              </a:ext>
            </a:extLst>
          </p:cNvPr>
          <p:cNvSpPr>
            <a:spLocks noGrp="1"/>
          </p:cNvSpPr>
          <p:nvPr>
            <p:ph type="sldNum" sz="quarter" idx="12"/>
          </p:nvPr>
        </p:nvSpPr>
        <p:spPr/>
        <p:txBody>
          <a:bodyPr/>
          <a:lstStyle/>
          <a:p>
            <a:fld id="{5727CFF0-8AF3-4D5D-9D11-7D9475288EEF}" type="slidenum">
              <a:rPr lang="en-US" smtClean="0"/>
              <a:pPr/>
              <a:t>8</a:t>
            </a:fld>
            <a:endParaRPr lang="en-US" dirty="0"/>
          </a:p>
        </p:txBody>
      </p:sp>
    </p:spTree>
    <p:extLst>
      <p:ext uri="{BB962C8B-B14F-4D97-AF65-F5344CB8AC3E}">
        <p14:creationId xmlns:p14="http://schemas.microsoft.com/office/powerpoint/2010/main" val="67122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C18E-F5A2-6308-701A-7336B2616854}"/>
              </a:ext>
            </a:extLst>
          </p:cNvPr>
          <p:cNvSpPr>
            <a:spLocks noGrp="1"/>
          </p:cNvSpPr>
          <p:nvPr>
            <p:ph type="title"/>
          </p:nvPr>
        </p:nvSpPr>
        <p:spPr>
          <a:xfrm>
            <a:off x="507076" y="365125"/>
            <a:ext cx="10846724" cy="1325563"/>
          </a:xfrm>
        </p:spPr>
        <p:txBody>
          <a:bodyPr/>
          <a:lstStyle/>
          <a:p>
            <a:r>
              <a:rPr lang="en-US" sz="4400" dirty="0"/>
              <a:t>5. Western State Hospital (WSH) – Replacement of HVAC Piping </a:t>
            </a:r>
            <a:r>
              <a:rPr lang="en-US" sz="4400" i="1" dirty="0"/>
              <a:t>($12.02M)</a:t>
            </a:r>
            <a:endParaRPr lang="en-US" dirty="0"/>
          </a:p>
        </p:txBody>
      </p:sp>
      <p:sp>
        <p:nvSpPr>
          <p:cNvPr id="3" name="Content Placeholder 2">
            <a:extLst>
              <a:ext uri="{FF2B5EF4-FFF2-40B4-BE49-F238E27FC236}">
                <a16:creationId xmlns:a16="http://schemas.microsoft.com/office/drawing/2014/main" id="{B80AF05C-9AF7-FCBF-0E66-67BE934AD191}"/>
              </a:ext>
            </a:extLst>
          </p:cNvPr>
          <p:cNvSpPr>
            <a:spLocks noGrp="1"/>
          </p:cNvSpPr>
          <p:nvPr>
            <p:ph idx="1"/>
          </p:nvPr>
        </p:nvSpPr>
        <p:spPr/>
        <p:txBody>
          <a:bodyPr/>
          <a:lstStyle/>
          <a:p>
            <a:pPr marL="107950" indent="0">
              <a:spcBef>
                <a:spcPct val="50000"/>
              </a:spcBef>
              <a:buNone/>
            </a:pPr>
            <a:r>
              <a:rPr lang="en-US" sz="2800" b="1" dirty="0">
                <a:cs typeface="Arial" pitchFamily="34" charset="0"/>
              </a:rPr>
              <a:t>Funding is necessary to </a:t>
            </a:r>
            <a:r>
              <a:rPr lang="en-US" sz="2800" b="1" dirty="0"/>
              <a:t>replace the current HVAC system at WSH with a four-pipe system ensuring a greater degree of patient safety.</a:t>
            </a:r>
            <a:endParaRPr lang="en-US" sz="2800" dirty="0">
              <a:cs typeface="Arial" pitchFamily="34" charset="0"/>
            </a:endParaRPr>
          </a:p>
          <a:p>
            <a:pPr marL="107950" indent="0">
              <a:spcBef>
                <a:spcPct val="50000"/>
              </a:spcBef>
              <a:buNone/>
            </a:pPr>
            <a:r>
              <a:rPr lang="en-US" sz="2800" dirty="0">
                <a:cs typeface="Arial" pitchFamily="34" charset="0"/>
              </a:rPr>
              <a:t>Funding allows CHFS to:</a:t>
            </a:r>
          </a:p>
          <a:p>
            <a:pPr marL="450850">
              <a:spcBef>
                <a:spcPct val="50000"/>
              </a:spcBef>
              <a:buClr>
                <a:srgbClr val="01203D"/>
              </a:buClr>
            </a:pPr>
            <a:r>
              <a:rPr lang="en-US" sz="2800" dirty="0">
                <a:cs typeface="Arial" pitchFamily="34" charset="0"/>
              </a:rPr>
              <a:t>Ensure maintenance of regulatory temperatures</a:t>
            </a:r>
          </a:p>
          <a:p>
            <a:pPr marL="450850">
              <a:spcBef>
                <a:spcPct val="50000"/>
              </a:spcBef>
              <a:buClr>
                <a:srgbClr val="01203D"/>
              </a:buClr>
            </a:pPr>
            <a:r>
              <a:rPr lang="en-US" sz="2800" dirty="0">
                <a:cs typeface="Arial" pitchFamily="34" charset="0"/>
              </a:rPr>
              <a:t>Ensure the provision of both heating and cooling simultaneously</a:t>
            </a:r>
          </a:p>
          <a:p>
            <a:pPr marL="450850">
              <a:spcBef>
                <a:spcPct val="50000"/>
              </a:spcBef>
              <a:buClr>
                <a:srgbClr val="01203D"/>
              </a:buClr>
            </a:pPr>
            <a:r>
              <a:rPr lang="en-US" sz="2800" dirty="0">
                <a:cs typeface="Arial" pitchFamily="34" charset="0"/>
              </a:rPr>
              <a:t>Replace associated pumps</a:t>
            </a:r>
            <a:endParaRPr lang="en-US" sz="2800" b="1" dirty="0">
              <a:cs typeface="Arial" pitchFamily="34" charset="0"/>
            </a:endParaRPr>
          </a:p>
          <a:p>
            <a:endParaRPr lang="en-US" dirty="0"/>
          </a:p>
        </p:txBody>
      </p:sp>
      <p:sp>
        <p:nvSpPr>
          <p:cNvPr id="4" name="Slide Number Placeholder 3">
            <a:extLst>
              <a:ext uri="{FF2B5EF4-FFF2-40B4-BE49-F238E27FC236}">
                <a16:creationId xmlns:a16="http://schemas.microsoft.com/office/drawing/2014/main" id="{C8B33D4C-152C-9624-E479-FDC8725E8870}"/>
              </a:ext>
            </a:extLst>
          </p:cNvPr>
          <p:cNvSpPr>
            <a:spLocks noGrp="1"/>
          </p:cNvSpPr>
          <p:nvPr>
            <p:ph type="sldNum" sz="quarter" idx="12"/>
          </p:nvPr>
        </p:nvSpPr>
        <p:spPr/>
        <p:txBody>
          <a:bodyPr/>
          <a:lstStyle/>
          <a:p>
            <a:fld id="{5727CFF0-8AF3-4D5D-9D11-7D9475288EEF}" type="slidenum">
              <a:rPr lang="en-US" smtClean="0"/>
              <a:pPr/>
              <a:t>9</a:t>
            </a:fld>
            <a:endParaRPr lang="en-US" dirty="0"/>
          </a:p>
        </p:txBody>
      </p:sp>
    </p:spTree>
    <p:extLst>
      <p:ext uri="{BB962C8B-B14F-4D97-AF65-F5344CB8AC3E}">
        <p14:creationId xmlns:p14="http://schemas.microsoft.com/office/powerpoint/2010/main" val="3414303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1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b9d3fe5-f19a-4064-a6f0-bf88a2ef62f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EA63D45074AF478C2DA2131ABFCD70" ma:contentTypeVersion="6" ma:contentTypeDescription="Create a new document." ma:contentTypeScope="" ma:versionID="5aa0543396ac5e5a64148d05aac56cbf">
  <xsd:schema xmlns:xsd="http://www.w3.org/2001/XMLSchema" xmlns:xs="http://www.w3.org/2001/XMLSchema" xmlns:p="http://schemas.microsoft.com/office/2006/metadata/properties" xmlns:ns3="6cd0fbea-7d68-4bcf-805b-154ff4169c41" xmlns:ns4="db9d3fe5-f19a-4064-a6f0-bf88a2ef62fe" targetNamespace="http://schemas.microsoft.com/office/2006/metadata/properties" ma:root="true" ma:fieldsID="7b8da1a188b0a0c06a658cd6eea92a68" ns3:_="" ns4:_="">
    <xsd:import namespace="6cd0fbea-7d68-4bcf-805b-154ff4169c41"/>
    <xsd:import namespace="db9d3fe5-f19a-4064-a6f0-bf88a2ef62f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d0fbea-7d68-4bcf-805b-154ff4169c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9d3fe5-f19a-4064-a6f0-bf88a2ef62f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CA6D8A-32BF-4385-8E43-6D3E2E2DA449}">
  <ds:schemaRefs>
    <ds:schemaRef ds:uri="http://www.w3.org/XML/1998/namespace"/>
    <ds:schemaRef ds:uri="http://schemas.microsoft.com/office/2006/metadata/properties"/>
    <ds:schemaRef ds:uri="http://purl.org/dc/terms/"/>
    <ds:schemaRef ds:uri="http://schemas.microsoft.com/office/2006/documentManagement/types"/>
    <ds:schemaRef ds:uri="http://purl.org/dc/dcmitype/"/>
    <ds:schemaRef ds:uri="db9d3fe5-f19a-4064-a6f0-bf88a2ef62fe"/>
    <ds:schemaRef ds:uri="http://schemas.openxmlformats.org/package/2006/metadata/core-properties"/>
    <ds:schemaRef ds:uri="http://purl.org/dc/elements/1.1/"/>
    <ds:schemaRef ds:uri="http://schemas.microsoft.com/office/infopath/2007/PartnerControls"/>
    <ds:schemaRef ds:uri="6cd0fbea-7d68-4bcf-805b-154ff4169c41"/>
  </ds:schemaRefs>
</ds:datastoreItem>
</file>

<file path=customXml/itemProps2.xml><?xml version="1.0" encoding="utf-8"?>
<ds:datastoreItem xmlns:ds="http://schemas.openxmlformats.org/officeDocument/2006/customXml" ds:itemID="{3D7B7BE0-99AA-453A-A49D-40EBC20AB019}">
  <ds:schemaRefs>
    <ds:schemaRef ds:uri="http://schemas.microsoft.com/sharepoint/v3/contenttype/forms"/>
  </ds:schemaRefs>
</ds:datastoreItem>
</file>

<file path=customXml/itemProps3.xml><?xml version="1.0" encoding="utf-8"?>
<ds:datastoreItem xmlns:ds="http://schemas.openxmlformats.org/officeDocument/2006/customXml" ds:itemID="{8DD41702-55F5-4959-BE29-98F8B5ED92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d0fbea-7d68-4bcf-805b-154ff4169c41"/>
    <ds:schemaRef ds:uri="db9d3fe5-f19a-4064-a6f0-bf88a2ef62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2022</TotalTime>
  <Words>1173</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CHFS Capital Projects Emphasize:</vt:lpstr>
      <vt:lpstr>CHFS Real Properties Summary: 15 Campuses (181 Buildings with over 1.97M sq. ft.)</vt:lpstr>
      <vt:lpstr>FY24-26 Proposed Projects  (Ranked from highest to Lowest)</vt:lpstr>
      <vt:lpstr>1. Maintenance Pool ($24.308M)</vt:lpstr>
      <vt:lpstr>2. DPH - Central Lab Expansion ($185M)</vt:lpstr>
      <vt:lpstr>3. KCPC – Construct Forensic Psychiatric  Hospital ($63.863M)</vt:lpstr>
      <vt:lpstr>4. Social Assistance Management System (SAMS)        Modernization ($13M)</vt:lpstr>
      <vt:lpstr>5. Western State Hospital (WSH) – Replacement of HVAC Piping ($12.02M)</vt:lpstr>
      <vt:lpstr>6. WSH - Upgrade Mechanical Lines ($3.985M)</vt:lpstr>
      <vt:lpstr>7. Oakwood – Replace Water Lines ($4.507M)</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Brice J (CHFS)</dc:creator>
  <cp:lastModifiedBy>Columbia, Liz (LRC)</cp:lastModifiedBy>
  <cp:revision>38</cp:revision>
  <cp:lastPrinted>2023-02-23T17:07:21Z</cp:lastPrinted>
  <dcterms:created xsi:type="dcterms:W3CDTF">2022-07-12T13:08:44Z</dcterms:created>
  <dcterms:modified xsi:type="dcterms:W3CDTF">2023-05-12T14:16:11Z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A64BA772-4430-4579-A885-16413754189B</vt:lpwstr>
  </property>
  <property fmtid="{D5CDD505-2E9C-101B-9397-08002B2CF9AE}" pid="3" name="ArticulatePath">
    <vt:lpwstr>2022 CHFS PowerPoint Template_Navy</vt:lpwstr>
  </property>
  <property fmtid="{D5CDD505-2E9C-101B-9397-08002B2CF9AE}" pid="4" name="ContentTypeId">
    <vt:lpwstr>0x01010058EA63D45074AF478C2DA2131ABFCD70</vt:lpwstr>
  </property>
</Properties>
</file>