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0" r:id="rId6"/>
    <p:sldId id="273" r:id="rId7"/>
    <p:sldId id="272" r:id="rId8"/>
    <p:sldId id="260" r:id="rId9"/>
    <p:sldId id="268" r:id="rId10"/>
    <p:sldId id="279" r:id="rId11"/>
    <p:sldId id="276" r:id="rId12"/>
    <p:sldId id="278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DD0CE-E8E5-408A-981A-50C1A8300157}" v="1" dt="2025-05-29T19:32:05.142"/>
    <p1510:client id="{089B8A50-0F2A-4D12-ADA8-2D4AEF662DEF}" v="1" dt="2025-05-30T13:59:40.585"/>
    <p1510:client id="{1572FFAD-9943-426A-9BA0-3A458E9F7838}" v="27" dt="2025-05-30T13:49:47.268"/>
    <p1510:client id="{1F3AE145-24BC-4BC9-A52B-713B14C8D901}" v="4" dt="2025-05-30T13:57:14.762"/>
    <p1510:client id="{7DF9A99D-7AA3-4715-965D-F1FDF9A8EA1A}" v="30" dt="2025-05-30T14:06:51.281"/>
    <p1510:client id="{97708204-9B2A-46C0-9AB3-D2C781B4A9C3}" v="112" dt="2025-05-30T14:04:32.150"/>
    <p1510:client id="{B1E0412F-B311-4367-B794-93FC97E86BEB}" v="42" dt="2025-05-30T15:29:15.272"/>
    <p1510:client id="{DB4CE1BA-E1B3-40D8-977F-153F1510EE67}" v="1" dt="2025-05-30T16:14:00.021"/>
    <p1510:client id="{E405B37C-08A0-435D-BB87-9EF331CB83E9}" v="29" dt="2025-05-30T14:34:26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CF19-4623-998C-A303-BA1D5EBF6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93106-2039-4506-4BCC-043547013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4FBF8-E4C4-B8CF-6C3F-C961B50F2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C7BEE-A205-CE9D-AB70-4576A0F2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B42A2-2C39-B2F8-3ECE-15CF9661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5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856DC-A7AC-0278-6247-3AECBE71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DD978-8874-853E-BF58-0C5CCCD45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81ABD-7322-DA13-52E9-F093FAA3B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57CF2-3E95-EA14-791B-AB682F7E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701A6-6E30-216A-34CC-8E8613D8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6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D1674F-EFD3-5C52-7F21-72B48999D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D2C53-A170-30E4-7C78-76F352613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FE319-F157-A304-3E06-0CF3E4767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0A3AE-FAC4-8A4C-0A6C-FB2D5CA09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9292-8F3B-739D-C636-27F2659C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84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E285A-A2A7-89A9-182D-4144D380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C7C77-8C3F-DCCF-4D9E-CFF52EAE4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A09F3-FEA0-82F4-A274-7DF0B66F2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FCE0D-F788-1B19-FBF4-3FCE48FDD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57CC8-4323-CF0E-AB65-5CBE0EA8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4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B2674-A64D-273A-1692-5F34F1637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8F57-57DB-505F-6909-2C9818C7A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2A9D0-4F45-AB81-5BA6-61FDF5D3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10D41-43D1-FDAE-01B9-12079F83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1C449-4D96-48FD-1E1F-1059C263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9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578A0-D335-D85D-A156-3F37CF5A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D06F2-0D34-0554-C37B-09FE3EEE4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9331C-788B-C034-1CBF-577347B82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556B5-CEFE-DBD4-3B68-915BEECC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AE167-E3C0-9DD4-2E94-2FB576424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32FC9-000A-9B59-EB03-031E9A67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4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4EA75-517B-BFBA-8475-587F9A77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04726-7BF0-66A5-3B96-AD9A6FBDE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97B5F-3261-1F60-4C24-ABBBEB149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08204-A2C8-526C-B69C-09E1F787C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E1CD8-71D0-9508-D942-76AD2D886F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A569B6-1083-AB76-EFDA-7D2C14CC9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520AA3-64F2-91D1-5BC4-15AD8057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FC36C2-5EDE-79DC-460D-E51D6E44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0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04B9D-4E43-A594-E9DC-BD08A831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891E4F-6FD3-FECC-83A2-1024A17F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3826B-7009-E7FE-7F1D-0A7A3F13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FCCC0-8B38-1C63-B80E-029D59E0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9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FA1D3-D923-3EA3-F0E0-617489E5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95067B-1B4C-8E03-DE5F-E277ED081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8FFC7-7CA2-A431-8BB0-DC0F3678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6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186D4-984E-6862-E76D-42B03D1F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12C5-77C2-70F0-4013-767492E6B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AE695-624E-94D4-EA94-F7ED55219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1726B-4237-1400-424B-07D79AF89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07820-E538-BA5A-29D8-B264C503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6D707-D0BB-BF0B-8BB5-7271176D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7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DBDD3-95B5-3E27-E959-E1DB874E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642DB-9D78-38AB-FC4F-5AB5BA1DB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E761C-3FFF-C27A-F104-18968473C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4202A-556C-BC0C-EAE7-EF1FEE517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81702-2A74-EECA-8C8F-4D0FEEA35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46BA0-B7D8-EDD8-AD33-38F0B8C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1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8E774-C593-CE21-A8BB-9EEC77F12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591A7-F096-6306-E94F-2C885DF23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E0198-C75F-D37F-0C51-AC8B14FCC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60F05-FDB8-43D7-A1A4-EFAC863941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6FF36-72E5-BF6D-9AA7-751D47CE3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F3941-4D72-23CD-8000-18EEE9B5C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FE434-8458-4B64-ABBD-16AE28348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4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80A97-72B7-3087-1B85-4B7B09186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746" y="622411"/>
            <a:ext cx="10366506" cy="1919000"/>
          </a:xfrm>
        </p:spPr>
        <p:txBody>
          <a:bodyPr>
            <a:normAutofit/>
          </a:bodyPr>
          <a:lstStyle/>
          <a:p>
            <a:r>
              <a:rPr lang="en-US" sz="5600" b="1">
                <a:latin typeface="+mn-lt"/>
              </a:rPr>
              <a:t>CAPITAL IT PROJECT REVIEW</a:t>
            </a:r>
            <a:br>
              <a:rPr lang="en-US" b="1">
                <a:latin typeface="+mn-lt"/>
              </a:rPr>
            </a:br>
            <a:r>
              <a:rPr lang="en-US" b="1">
                <a:latin typeface="+mn-lt"/>
              </a:rPr>
              <a:t>2026-2032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3DAA61-9C23-86AC-7843-1854AE9F0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163822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Jim Barnhart, Chief Information Officer</a:t>
            </a:r>
          </a:p>
          <a:p>
            <a:r>
              <a:rPr lang="en-US"/>
              <a:t>Commonwealth Office of Technology</a:t>
            </a:r>
          </a:p>
          <a:p>
            <a:r>
              <a:rPr lang="en-US"/>
              <a:t>June 11, 2025</a:t>
            </a:r>
            <a:endParaRPr lang="en-US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C96F49-C9C1-7AAD-AAD8-F7FB2FE55047}"/>
              </a:ext>
            </a:extLst>
          </p:cNvPr>
          <p:cNvSpPr txBox="1"/>
          <p:nvPr/>
        </p:nvSpPr>
        <p:spPr>
          <a:xfrm>
            <a:off x="1870745" y="0"/>
            <a:ext cx="45719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											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78015D-30B4-AFBC-2FB3-9FC1A6900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95" y="5276089"/>
            <a:ext cx="2755209" cy="14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9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07A3-9153-B314-1235-4C6A9A316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51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>
                <a:latin typeface="+mn-lt"/>
              </a:rPr>
              <a:t>Thank you!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3B3B545-E7D1-A9F7-3C00-C8E4B139E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95" y="5276089"/>
            <a:ext cx="2755209" cy="14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60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11ECE-6A36-5289-DB0D-DD64881B3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+mn-lt"/>
              </a:rPr>
              <a:t>Capital IT Planning – COT’s Role</a:t>
            </a:r>
            <a:br>
              <a:rPr lang="en-US"/>
            </a:br>
            <a:r>
              <a:rPr lang="en-US" sz="3200"/>
              <a:t>Per Capital Planning Advisory Board Instructions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E5E2C-C23F-9536-D920-830821115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2577"/>
          </a:xfrm>
        </p:spPr>
        <p:txBody>
          <a:bodyPr>
            <a:normAutofit/>
          </a:bodyPr>
          <a:lstStyle/>
          <a:p>
            <a:r>
              <a:rPr lang="en-US" sz="2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KRS Chapter 7A does not outline a specific role for the Commonwealth Office of Technology (COT) in the capital planning process. </a:t>
            </a:r>
          </a:p>
          <a:p>
            <a:pPr marL="0" indent="0">
              <a:buNone/>
            </a:pPr>
            <a:endParaRPr lang="en-US" sz="25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However, it has been the Capital Planning Advisory Board’s stated policy and practice in prior years to </a:t>
            </a:r>
            <a:r>
              <a:rPr lang="en-US" sz="27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utilize COT’s specialized expertise</a:t>
            </a:r>
            <a:r>
              <a:rPr lang="en-US" sz="27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relative to the information technology projects submitted by the executive branch agencies, excluding postsecondary education institutions.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2FC8A5D-5141-0A38-E604-FD57138BC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95" y="5276089"/>
            <a:ext cx="2755209" cy="14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2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26DDD-1CE7-7285-6DA8-8455E3218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+mn-lt"/>
              </a:rPr>
              <a:t>Capital IT Planning – COT’s Role</a:t>
            </a:r>
            <a:br>
              <a:rPr lang="en-US"/>
            </a:br>
            <a:r>
              <a:rPr lang="en-US" sz="3200"/>
              <a:t>Per Capital Planning Advisory Board Instructions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990E1-C03B-0AF5-B5C1-8B66384D4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700" dirty="0">
                <a:ea typeface="Calibri"/>
                <a:cs typeface="Times New Roman"/>
              </a:rPr>
              <a:t>A</a:t>
            </a:r>
            <a:r>
              <a:rPr lang="en-US" sz="2700" dirty="0">
                <a:effectLst/>
                <a:ea typeface="Calibri"/>
                <a:cs typeface="Times New Roman"/>
              </a:rPr>
              <a:t>n </a:t>
            </a:r>
            <a:r>
              <a:rPr lang="en-US" sz="2700" b="1" dirty="0">
                <a:effectLst/>
                <a:ea typeface="Calibri"/>
                <a:cs typeface="Times New Roman"/>
              </a:rPr>
              <a:t>independent review panel</a:t>
            </a:r>
            <a:r>
              <a:rPr lang="en-US" sz="2700" dirty="0">
                <a:effectLst/>
                <a:ea typeface="Calibri"/>
                <a:cs typeface="Times New Roman"/>
              </a:rPr>
              <a:t>, comprised of </a:t>
            </a:r>
            <a:r>
              <a:rPr lang="en-US" sz="2700" dirty="0">
                <a:ea typeface="Calibri"/>
                <a:cs typeface="Times New Roman"/>
              </a:rPr>
              <a:t>representatives from different agencies</a:t>
            </a:r>
            <a:r>
              <a:rPr lang="en-US" sz="2700" dirty="0">
                <a:effectLst/>
                <a:ea typeface="Calibri"/>
                <a:cs typeface="Times New Roman"/>
              </a:rPr>
              <a:t>, will evaluate the projects. </a:t>
            </a:r>
          </a:p>
          <a:p>
            <a:r>
              <a:rPr lang="en-US" sz="2700" dirty="0">
                <a:effectLst/>
                <a:ea typeface="Calibri"/>
                <a:cs typeface="Times New Roman"/>
              </a:rPr>
              <a:t>COT will invite agency representatives to present an overview of their </a:t>
            </a:r>
            <a:r>
              <a:rPr lang="en-US" sz="2700" b="1" dirty="0">
                <a:effectLst/>
                <a:ea typeface="Calibri"/>
                <a:cs typeface="Times New Roman"/>
              </a:rPr>
              <a:t>information technology needs </a:t>
            </a:r>
            <a:r>
              <a:rPr lang="en-US" sz="2700" dirty="0">
                <a:effectLst/>
                <a:ea typeface="Calibri"/>
                <a:cs typeface="Times New Roman"/>
              </a:rPr>
              <a:t>and address any questions the review panel may have. </a:t>
            </a:r>
          </a:p>
          <a:p>
            <a:r>
              <a:rPr lang="en-US" sz="2700" dirty="0">
                <a:effectLst/>
                <a:ea typeface="Calibri"/>
                <a:cs typeface="Times New Roman"/>
              </a:rPr>
              <a:t>The panel will then develop an </a:t>
            </a:r>
            <a:r>
              <a:rPr lang="en-US" sz="2700" b="1" dirty="0">
                <a:effectLst/>
                <a:ea typeface="Calibri"/>
                <a:cs typeface="Times New Roman"/>
              </a:rPr>
              <a:t>objective score </a:t>
            </a:r>
            <a:r>
              <a:rPr lang="en-US" sz="2700" dirty="0">
                <a:effectLst/>
                <a:ea typeface="Calibri"/>
                <a:cs typeface="Times New Roman"/>
              </a:rPr>
              <a:t>for each project based on a set of well-defined criteria developed by COT.</a:t>
            </a:r>
          </a:p>
          <a:p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644C520-DD0C-BC26-BBAE-2D19FB789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95" y="5276089"/>
            <a:ext cx="2755209" cy="14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6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A6E1-C636-58D8-4787-9CB2ED15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+mn-lt"/>
              </a:rPr>
              <a:t>Capital IT Planning – COT’s Role</a:t>
            </a:r>
            <a:br>
              <a:rPr lang="en-US"/>
            </a:br>
            <a:r>
              <a:rPr lang="en-US" sz="3200"/>
              <a:t>Per Capital Planning Advisory Board Instructions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F2381-F2ED-FBEC-D616-AC44D393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7464"/>
            <a:ext cx="11264757" cy="45494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/>
              <a:t>Capital Project Scoring Committee </a:t>
            </a:r>
            <a:r>
              <a:rPr lang="en-US" sz="2400"/>
              <a:t>includes Ten (10) Scorers from:</a:t>
            </a:r>
            <a:endParaRPr lang="en-US" sz="2400">
              <a:cs typeface="Calibri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>
                <a:cs typeface="Calibri"/>
              </a:rPr>
              <a:t>Personnel Cabinet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Public Protection Cabinet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Office of State Budget Director</a:t>
            </a:r>
            <a:endParaRPr lang="en-US">
              <a:cs typeface="Calibri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Tourism, Arts, &amp; Heritage Cabinet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Kentucky Transportation Cabinet</a:t>
            </a:r>
            <a:endParaRPr lang="en-US">
              <a:cs typeface="Calibri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Finance and Administration Cabinet</a:t>
            </a:r>
            <a:endParaRPr lang="en-US">
              <a:cs typeface="Calibri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/>
              <a:t>Cabinet for Health and Family Services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Sixteen (16) </a:t>
            </a:r>
            <a:r>
              <a:rPr lang="en-US" sz="2400" b="1"/>
              <a:t>Capital IT Project Requests </a:t>
            </a:r>
            <a:r>
              <a:rPr lang="en-US" sz="2400"/>
              <a:t>totaling approximately $330.5 million</a:t>
            </a:r>
          </a:p>
          <a:p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643453C-A093-F739-1FE2-B92680825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95" y="5276089"/>
            <a:ext cx="2755209" cy="14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7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44CA2-0BB5-CA2A-63C7-78EF651BA41F}"/>
              </a:ext>
            </a:extLst>
          </p:cNvPr>
          <p:cNvSpPr txBox="1"/>
          <p:nvPr/>
        </p:nvSpPr>
        <p:spPr>
          <a:xfrm>
            <a:off x="1365308" y="250874"/>
            <a:ext cx="9461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Capital IT Project Review 2026-2032 </a:t>
            </a:r>
          </a:p>
          <a:p>
            <a:pPr algn="ctr"/>
            <a:r>
              <a:rPr lang="en-US" sz="3600"/>
              <a:t>Scoring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F9C036-DA34-B391-4C08-ABE21A16AB13}"/>
              </a:ext>
            </a:extLst>
          </p:cNvPr>
          <p:cNvSpPr txBox="1"/>
          <p:nvPr/>
        </p:nvSpPr>
        <p:spPr>
          <a:xfrm>
            <a:off x="663022" y="1342299"/>
            <a:ext cx="10754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Requesters submitted detailed information supportive of the criteria</a:t>
            </a:r>
          </a:p>
          <a:p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Committee scored during oral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Automated prioritization of projects based upon scores and weights favoring projects with high business values and low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Real-time review of variances in scores to ensure reviewers shared common: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/>
              <a:t>Understanding of the scoring criteria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/>
              <a:t>Details of the project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52A5F83C-87E1-1131-86D9-4CBDABF3025A}"/>
              </a:ext>
            </a:extLst>
          </p:cNvPr>
          <p:cNvSpPr/>
          <p:nvPr/>
        </p:nvSpPr>
        <p:spPr>
          <a:xfrm>
            <a:off x="5872585" y="1756090"/>
            <a:ext cx="167780" cy="408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5ACB69B-BC99-E2C0-37C3-8A33B4460C85}"/>
              </a:ext>
            </a:extLst>
          </p:cNvPr>
          <p:cNvSpPr/>
          <p:nvPr/>
        </p:nvSpPr>
        <p:spPr>
          <a:xfrm>
            <a:off x="5872585" y="2464883"/>
            <a:ext cx="167780" cy="408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034FE5B8-C497-BB53-7E9C-FB195959C806}"/>
              </a:ext>
            </a:extLst>
          </p:cNvPr>
          <p:cNvSpPr/>
          <p:nvPr/>
        </p:nvSpPr>
        <p:spPr>
          <a:xfrm>
            <a:off x="5872585" y="3573663"/>
            <a:ext cx="167780" cy="408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357760-C290-446B-720B-77A416A60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395" y="5276089"/>
            <a:ext cx="2755209" cy="14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9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97DA-63C0-CAA7-6EF5-4DB47294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082"/>
            <a:ext cx="10515600" cy="113349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>
                <a:latin typeface="+mn-lt"/>
                <a:ea typeface="+mj-lt"/>
                <a:cs typeface="+mj-lt"/>
              </a:rPr>
              <a:t>Capital IT Project Review 2026-2032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>
                <a:latin typeface="+mn-lt"/>
                <a:ea typeface="+mj-lt"/>
                <a:cs typeface="+mj-lt"/>
              </a:rPr>
              <a:t>Funds Requested by Ranking</a:t>
            </a:r>
            <a:endParaRPr lang="en-US" sz="280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E29977-9F4C-50E7-3CB3-0B08C997D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50" t="3206" r="619" b="916"/>
          <a:stretch>
            <a:fillRect/>
          </a:stretch>
        </p:blipFill>
        <p:spPr>
          <a:xfrm>
            <a:off x="896815" y="1598753"/>
            <a:ext cx="10522167" cy="460665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7784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90D0A-70AA-6C0B-68E7-D354B0C6B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A6687-076F-B41D-99F0-C874B59C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082"/>
            <a:ext cx="10515600" cy="113349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>
                <a:latin typeface="+mn-lt"/>
                <a:ea typeface="+mj-lt"/>
                <a:cs typeface="+mj-lt"/>
              </a:rPr>
              <a:t>Capital IT Project Review 2026-2032 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>
                <a:latin typeface="+mn-lt"/>
                <a:ea typeface="+mj-lt"/>
                <a:cs typeface="+mj-lt"/>
              </a:rPr>
              <a:t>CIO Recommendations</a:t>
            </a:r>
            <a:endParaRPr lang="en-US"/>
          </a:p>
        </p:txBody>
      </p:sp>
      <p:pic>
        <p:nvPicPr>
          <p:cNvPr id="3" name="Content Placeholder 2" descr="Table&#10;&#10;AI-generated content may be incorrect.">
            <a:extLst>
              <a:ext uri="{FF2B5EF4-FFF2-40B4-BE49-F238E27FC236}">
                <a16:creationId xmlns:a16="http://schemas.microsoft.com/office/drawing/2014/main" id="{7CAA7F39-292D-C63D-F38E-1B0653117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779" y="1619742"/>
            <a:ext cx="10639061" cy="4521961"/>
          </a:xfrm>
          <a:ln w="28575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260578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44CA2-0BB5-CA2A-63C7-78EF651BA41F}"/>
              </a:ext>
            </a:extLst>
          </p:cNvPr>
          <p:cNvSpPr txBox="1"/>
          <p:nvPr/>
        </p:nvSpPr>
        <p:spPr>
          <a:xfrm>
            <a:off x="660969" y="326434"/>
            <a:ext cx="10870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Capital IT Project Review 2026-2032 </a:t>
            </a:r>
          </a:p>
          <a:p>
            <a:pPr algn="ctr"/>
            <a:r>
              <a:rPr lang="en-US" sz="3600"/>
              <a:t>Scoring Criteria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10CDD-BC50-15EC-0F25-99291BA2C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45" y="1420662"/>
            <a:ext cx="10631263" cy="500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3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644CA2-0BB5-CA2A-63C7-78EF651BA41F}"/>
              </a:ext>
            </a:extLst>
          </p:cNvPr>
          <p:cNvSpPr txBox="1"/>
          <p:nvPr/>
        </p:nvSpPr>
        <p:spPr>
          <a:xfrm>
            <a:off x="660969" y="326434"/>
            <a:ext cx="10870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Capital IT Project Review 2026-2032 </a:t>
            </a:r>
          </a:p>
          <a:p>
            <a:pPr algn="ctr"/>
            <a:r>
              <a:rPr lang="en-US" sz="3600"/>
              <a:t>Scoring Criteria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4F8CD-41A1-0F73-0578-28670AE72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008" y="1446729"/>
            <a:ext cx="10764752" cy="500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84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18E3CA8292A542ACBA72442ED28BEA" ma:contentTypeVersion="14" ma:contentTypeDescription="Create a new document." ma:contentTypeScope="" ma:versionID="4b6a02828cefa559d1589520b4091d7e">
  <xsd:schema xmlns:xsd="http://www.w3.org/2001/XMLSchema" xmlns:xs="http://www.w3.org/2001/XMLSchema" xmlns:p="http://schemas.microsoft.com/office/2006/metadata/properties" xmlns:ns2="dc85c944-4fc7-4d02-b7f0-102d0ebe6c1b" xmlns:ns3="36301fdc-3d35-46e5-b029-9538d61c2efd" targetNamespace="http://schemas.microsoft.com/office/2006/metadata/properties" ma:root="true" ma:fieldsID="5534e6fb1a19abd22070f5f453dc7512" ns2:_="" ns3:_="">
    <xsd:import namespace="dc85c944-4fc7-4d02-b7f0-102d0ebe6c1b"/>
    <xsd:import namespace="36301fdc-3d35-46e5-b029-9538d61c2e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85c944-4fc7-4d02-b7f0-102d0ebe6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2dc76aa-dc8f-4179-8eb3-f38e88ab1c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01fdc-3d35-46e5-b029-9538d61c2ef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8baa1fb-929e-4abd-b64a-53befaec2743}" ma:internalName="TaxCatchAll" ma:showField="CatchAllData" ma:web="36301fdc-3d35-46e5-b029-9538d61c2e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85c944-4fc7-4d02-b7f0-102d0ebe6c1b">
      <Terms xmlns="http://schemas.microsoft.com/office/infopath/2007/PartnerControls"/>
    </lcf76f155ced4ddcb4097134ff3c332f>
    <TaxCatchAll xmlns="36301fdc-3d35-46e5-b029-9538d61c2efd" xsi:nil="true"/>
  </documentManagement>
</p:properties>
</file>

<file path=customXml/itemProps1.xml><?xml version="1.0" encoding="utf-8"?>
<ds:datastoreItem xmlns:ds="http://schemas.openxmlformats.org/officeDocument/2006/customXml" ds:itemID="{9E8EC7F2-589C-4796-B738-C1229997E381}">
  <ds:schemaRefs>
    <ds:schemaRef ds:uri="36301fdc-3d35-46e5-b029-9538d61c2efd"/>
    <ds:schemaRef ds:uri="dc85c944-4fc7-4d02-b7f0-102d0ebe6c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453E14-7A4F-4D1D-A799-BB94A45D1D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C13B8C-1E78-4E3B-BE70-B2AD94C00421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36301fdc-3d35-46e5-b029-9538d61c2efd"/>
    <ds:schemaRef ds:uri="http://purl.org/dc/dcmitype/"/>
    <ds:schemaRef ds:uri="dc85c944-4fc7-4d02-b7f0-102d0ebe6c1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Office Theme</vt:lpstr>
      <vt:lpstr>CAPITAL IT PROJECT REVIEW 2026-2032</vt:lpstr>
      <vt:lpstr>Capital IT Planning – COT’s Role Per Capital Planning Advisory Board Instructions</vt:lpstr>
      <vt:lpstr>Capital IT Planning – COT’s Role Per Capital Planning Advisory Board Instructions</vt:lpstr>
      <vt:lpstr>Capital IT Planning – COT’s Role Per Capital Planning Advisory Board Instructions</vt:lpstr>
      <vt:lpstr>PowerPoint Presentation</vt:lpstr>
      <vt:lpstr>Capital IT Project Review 2026-2032  Funds Requested by Ranking</vt:lpstr>
      <vt:lpstr>Capital IT Project Review 2026-2032  CIO Recommendations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IT PROJECT REVIEW 2024-2030</dc:title>
  <dc:creator>Weber, Debra P (COT)</dc:creator>
  <cp:lastModifiedBy>Debra Weber</cp:lastModifiedBy>
  <cp:revision>33</cp:revision>
  <dcterms:created xsi:type="dcterms:W3CDTF">2023-05-11T16:52:24Z</dcterms:created>
  <dcterms:modified xsi:type="dcterms:W3CDTF">2025-05-30T16:14:00Z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0x0101007418E3CA8292A542ACBA72442ED28BEA</vt:lpwstr>
  </property>
  <property fmtid="{D5CDD505-2E9C-101B-9397-08002B2CF9AE}" pid="3" name="MediaServiceImageTags">
    <vt:lpwstr/>
  </property>
</Properties>
</file>