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10"/>
  </p:notesMasterIdLst>
  <p:handoutMasterIdLst>
    <p:handoutMasterId r:id="rId11"/>
  </p:handoutMasterIdLst>
  <p:sldIdLst>
    <p:sldId id="263" r:id="rId3"/>
    <p:sldId id="435" r:id="rId4"/>
    <p:sldId id="267" r:id="rId5"/>
    <p:sldId id="430" r:id="rId6"/>
    <p:sldId id="259" r:id="rId7"/>
    <p:sldId id="272" r:id="rId8"/>
    <p:sldId id="433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410" autoAdjust="0"/>
  </p:normalViewPr>
  <p:slideViewPr>
    <p:cSldViewPr snapToGrid="0">
      <p:cViewPr varScale="1">
        <p:scale>
          <a:sx n="135" d="100"/>
          <a:sy n="135" d="100"/>
        </p:scale>
        <p:origin x="792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5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, Alex F NFG NG KYARNG (USA)" userId="ce2f7679-9bfc-4371-9ddf-db9decc28c99" providerId="ADAL" clId="{40A4FD5B-C73B-48AE-A062-0B80785E78C1}"/>
    <pc:docChg chg="delSld modSld">
      <pc:chgData name="Kelly, Alex F NFG NG KYARNG (USA)" userId="ce2f7679-9bfc-4371-9ddf-db9decc28c99" providerId="ADAL" clId="{40A4FD5B-C73B-48AE-A062-0B80785E78C1}" dt="2025-06-03T19:00:41.169" v="11" actId="6549"/>
      <pc:docMkLst>
        <pc:docMk/>
      </pc:docMkLst>
      <pc:sldChg chg="modNotesTx">
        <pc:chgData name="Kelly, Alex F NFG NG KYARNG (USA)" userId="ce2f7679-9bfc-4371-9ddf-db9decc28c99" providerId="ADAL" clId="{40A4FD5B-C73B-48AE-A062-0B80785E78C1}" dt="2025-06-03T19:00:31.532" v="9" actId="5793"/>
        <pc:sldMkLst>
          <pc:docMk/>
          <pc:sldMk cId="677189445" sldId="259"/>
        </pc:sldMkLst>
      </pc:sldChg>
      <pc:sldChg chg="modNotes modNotesTx">
        <pc:chgData name="Kelly, Alex F NFG NG KYARNG (USA)" userId="ce2f7679-9bfc-4371-9ddf-db9decc28c99" providerId="ADAL" clId="{40A4FD5B-C73B-48AE-A062-0B80785E78C1}" dt="2025-06-03T18:59:38.276" v="2" actId="5793"/>
        <pc:sldMkLst>
          <pc:docMk/>
          <pc:sldMk cId="3706793579" sldId="263"/>
        </pc:sldMkLst>
      </pc:sldChg>
      <pc:sldChg chg="modNotesTx">
        <pc:chgData name="Kelly, Alex F NFG NG KYARNG (USA)" userId="ce2f7679-9bfc-4371-9ddf-db9decc28c99" providerId="ADAL" clId="{40A4FD5B-C73B-48AE-A062-0B80785E78C1}" dt="2025-06-03T18:59:49.830" v="3" actId="6549"/>
        <pc:sldMkLst>
          <pc:docMk/>
          <pc:sldMk cId="1012789214" sldId="267"/>
        </pc:sldMkLst>
      </pc:sldChg>
      <pc:sldChg chg="modNotesTx">
        <pc:chgData name="Kelly, Alex F NFG NG KYARNG (USA)" userId="ce2f7679-9bfc-4371-9ddf-db9decc28c99" providerId="ADAL" clId="{40A4FD5B-C73B-48AE-A062-0B80785E78C1}" dt="2025-06-03T19:00:36.652" v="10" actId="6549"/>
        <pc:sldMkLst>
          <pc:docMk/>
          <pc:sldMk cId="1846742155" sldId="272"/>
        </pc:sldMkLst>
      </pc:sldChg>
      <pc:sldChg chg="modNotesTx">
        <pc:chgData name="Kelly, Alex F NFG NG KYARNG (USA)" userId="ce2f7679-9bfc-4371-9ddf-db9decc28c99" providerId="ADAL" clId="{40A4FD5B-C73B-48AE-A062-0B80785E78C1}" dt="2025-06-03T19:00:17.555" v="7" actId="6549"/>
        <pc:sldMkLst>
          <pc:docMk/>
          <pc:sldMk cId="3023733148" sldId="430"/>
        </pc:sldMkLst>
      </pc:sldChg>
      <pc:sldChg chg="modNotesTx">
        <pc:chgData name="Kelly, Alex F NFG NG KYARNG (USA)" userId="ce2f7679-9bfc-4371-9ddf-db9decc28c99" providerId="ADAL" clId="{40A4FD5B-C73B-48AE-A062-0B80785E78C1}" dt="2025-06-03T19:00:41.169" v="11" actId="6549"/>
        <pc:sldMkLst>
          <pc:docMk/>
          <pc:sldMk cId="2272793807" sldId="433"/>
        </pc:sldMkLst>
      </pc:sldChg>
      <pc:sldChg chg="del modNotesTx">
        <pc:chgData name="Kelly, Alex F NFG NG KYARNG (USA)" userId="ce2f7679-9bfc-4371-9ddf-db9decc28c99" providerId="ADAL" clId="{40A4FD5B-C73B-48AE-A062-0B80785E78C1}" dt="2025-06-03T19:00:08.702" v="5" actId="2696"/>
        <pc:sldMkLst>
          <pc:docMk/>
          <pc:sldMk cId="2838601305" sldId="436"/>
        </pc:sldMkLst>
      </pc:sldChg>
      <pc:sldChg chg="del">
        <pc:chgData name="Kelly, Alex F NFG NG KYARNG (USA)" userId="ce2f7679-9bfc-4371-9ddf-db9decc28c99" providerId="ADAL" clId="{40A4FD5B-C73B-48AE-A062-0B80785E78C1}" dt="2025-06-03T19:00:11.913" v="6" actId="2696"/>
        <pc:sldMkLst>
          <pc:docMk/>
          <pc:sldMk cId="125196703" sldId="437"/>
        </pc:sldMkLst>
      </pc:sldChg>
    </pc:docChg>
  </pc:docChgLst>
  <pc:docChgLst>
    <pc:chgData name="Kelly, Alex F NFG NG KYARNG (USA)" userId="ce2f7679-9bfc-4371-9ddf-db9decc28c99" providerId="ADAL" clId="{0BA79501-EBDE-4C9C-A9A6-671CDB6BC85A}"/>
    <pc:docChg chg="modSld">
      <pc:chgData name="Kelly, Alex F NFG NG KYARNG (USA)" userId="ce2f7679-9bfc-4371-9ddf-db9decc28c99" providerId="ADAL" clId="{0BA79501-EBDE-4C9C-A9A6-671CDB6BC85A}" dt="2025-06-03T18:41:05.305" v="0" actId="20577"/>
      <pc:docMkLst>
        <pc:docMk/>
      </pc:docMkLst>
      <pc:sldChg chg="modNotes">
        <pc:chgData name="Kelly, Alex F NFG NG KYARNG (USA)" userId="ce2f7679-9bfc-4371-9ddf-db9decc28c99" providerId="ADAL" clId="{0BA79501-EBDE-4C9C-A9A6-671CDB6BC85A}" dt="2025-06-03T18:41:05.305" v="0" actId="20577"/>
        <pc:sldMkLst>
          <pc:docMk/>
          <pc:sldMk cId="3706793579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859020-313C-5BE8-B502-A4906C7E94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C10DC8-DE01-2A47-FEB6-9CCC3036E5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F77FB-5B7D-4EC9-A3FA-5429450F4094}" type="datetime1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2D380-29C4-2329-8737-87D13DC549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DRAFT -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AE357-2D0D-2A25-9375-3087B1B627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10938-72B3-4838-8C6D-E3772CD58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726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713A84-6A22-47F3-8382-EC503A4B93BE}" type="datetime1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/>
              <a:t>DRAFT -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520FB24-E2E2-4107-A3B6-3B37F320A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7170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400" baseline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A38C8F9C-262B-401A-81AB-6BF40265A5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1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defTabSz="931774">
              <a:defRPr/>
            </a:pPr>
            <a:fld id="{983A6ADB-EC6C-4A8A-9866-ED61CC1D3DD8}" type="datetime1">
              <a:rPr lang="en-US" smtClean="0">
                <a:solidFill>
                  <a:prstClr val="black"/>
                </a:solidFill>
                <a:latin typeface="Calibri" panose="020F0502020204030204"/>
              </a:rPr>
              <a:t>6/3/2025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5048A-297C-CB01-715F-615A4EF9716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986280" y="233217"/>
            <a:ext cx="3037839" cy="693576"/>
          </a:xfrm>
        </p:spPr>
        <p:txBody>
          <a:bodyPr/>
          <a:lstStyle/>
          <a:p>
            <a:r>
              <a:rPr lang="en-US" sz="2000" b="1" dirty="0"/>
              <a:t>DRAFT - CONFIDENTIAL</a:t>
            </a:r>
          </a:p>
        </p:txBody>
      </p:sp>
    </p:spTree>
    <p:extLst>
      <p:ext uri="{BB962C8B-B14F-4D97-AF65-F5344CB8AC3E}">
        <p14:creationId xmlns:p14="http://schemas.microsoft.com/office/powerpoint/2010/main" val="49789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 - 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0FB24-E2E2-4107-A3B6-3B37F320A3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07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69913" y="571500"/>
            <a:ext cx="6019800" cy="33861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40738" y="4269921"/>
            <a:ext cx="6878149" cy="3894364"/>
          </a:xfrm>
        </p:spPr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0FB24-E2E2-4107-A3B6-3B37F320A3D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156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206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0" y="3690257"/>
            <a:ext cx="7008778" cy="5830077"/>
          </a:xfrm>
        </p:spPr>
        <p:txBody>
          <a:bodyPr/>
          <a:lstStyle/>
          <a:p>
            <a:pPr marL="685800" lvl="1"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0FB24-E2E2-4107-A3B6-3B37F320A3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01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0FB24-E2E2-4107-A3B6-3B37F320A3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2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6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0FB24-E2E2-4107-A3B6-3B37F320A3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92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1"/>
            <a:ext cx="5608320" cy="4703975"/>
          </a:xfrm>
        </p:spPr>
        <p:txBody>
          <a:bodyPr/>
          <a:lstStyle/>
          <a:p>
            <a:r>
              <a:rPr lang="en-US" sz="140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0FB24-E2E2-4107-A3B6-3B37F320A3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FC91-D7A8-4AE6-8967-692302A72525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84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AD48-9517-4123-A8AD-C82310030C39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93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4FBD-AE35-422A-B48F-46EAF9042A91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86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4F1-78E2-402A-BD0E-E51F966B7766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540704" cy="365125"/>
          </a:xfrm>
        </p:spPr>
        <p:txBody>
          <a:bodyPr/>
          <a:lstStyle/>
          <a:p>
            <a:fld id="{1ADEB144-5426-4883-8542-1E1F462BA1F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1304" y="6173736"/>
            <a:ext cx="1905261" cy="54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80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5C0E-562D-48AC-849E-F7C189D6C0D4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144-5426-4883-8542-1E1F462BA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67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5F67-23E6-4586-A76E-0548033F82B8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144-5426-4883-8542-1E1F462BA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0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79DA-2120-474B-AC86-986C629A820A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144-5426-4883-8542-1E1F462BA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485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C6FD-5E8A-48D2-9FDB-3FD4E0F1DEC9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144-5426-4883-8542-1E1F462BA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29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55A30-8526-477A-91FC-AA534E87BA19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144-5426-4883-8542-1E1F462BA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2497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F344-5C06-4D26-8B3C-D21285E4A632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08104" y="6356350"/>
            <a:ext cx="2743200" cy="365125"/>
          </a:xfrm>
        </p:spPr>
        <p:txBody>
          <a:bodyPr/>
          <a:lstStyle/>
          <a:p>
            <a:fld id="{1ADEB144-5426-4883-8542-1E1F462BA1F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7" y="112190"/>
            <a:ext cx="1371600" cy="13590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439" y="112190"/>
            <a:ext cx="1371600" cy="13716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6096000" y="1704109"/>
            <a:ext cx="0" cy="46381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005494" y="3911136"/>
            <a:ext cx="1018101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6165399" y="3921369"/>
            <a:ext cx="4959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Updates/Issues/Notes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609600" y="3921369"/>
            <a:ext cx="5433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31-60 Days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09601" y="1615908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Next 30 Days</a:t>
            </a:r>
            <a:endParaRPr lang="en-US" sz="2000" b="1" u="sng" dirty="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6160775" y="1615908"/>
            <a:ext cx="4964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61-90 Days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576" y="6410248"/>
            <a:ext cx="7546848" cy="3078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1304" y="6173736"/>
            <a:ext cx="1905261" cy="54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03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8F8D-EAD7-4C46-A0B8-9646ED9A6A38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144-5426-4883-8542-1E1F462BA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761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BB4B-05D0-45D3-BAE0-A129CBCF1D03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09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70E1-72FC-41A8-BBF2-A1E7650E92A4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144-5426-4883-8542-1E1F462BA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0741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DE96-7C1E-45B5-A0E8-BC0F9FCA0152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144-5426-4883-8542-1E1F462BA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320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5A86-B367-4065-A25D-DB4300463021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144-5426-4883-8542-1E1F462BA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97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7B9F-D2E7-4973-BB04-D267C052B235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B71D-1AA2-4204-82CB-351EBD8BB8D1}" type="datetime1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16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2170-26EE-4140-90EF-3E9FADF0D702}" type="datetime1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34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D272-F32A-4440-BF3E-65159E65937B}" type="datetime1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2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B2F9-DF5A-46DD-8A53-184F2D1FAE10}" type="datetime1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97CD-DE7C-478C-8912-80D4A330B21E}" type="datetime1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1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8969-DB3C-4FB5-AE4F-DC083F7B3519}" type="datetime1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5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56" y="643723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268CF-7E0C-40D5-8B4A-74C6282ECE5B}" type="datetime1">
              <a:rPr lang="en-US" smtClean="0"/>
              <a:t>6/3/2025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75371" y="643723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0CA8A-7A1F-4687-A229-4BF6B884551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5031923" y="-29278"/>
            <a:ext cx="21367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00B050"/>
                </a:solidFill>
              </a:rPr>
              <a:t>UNCLASSIFIED//FOUO</a:t>
            </a:r>
          </a:p>
        </p:txBody>
      </p:sp>
      <p:sp>
        <p:nvSpPr>
          <p:cNvPr id="8" name="TextBox 5"/>
          <p:cNvSpPr txBox="1">
            <a:spLocks noChangeArrowheads="1"/>
          </p:cNvSpPr>
          <p:nvPr userDrawn="1"/>
        </p:nvSpPr>
        <p:spPr bwMode="auto">
          <a:xfrm>
            <a:off x="5045776" y="6619795"/>
            <a:ext cx="21367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00B050"/>
                </a:solidFill>
              </a:rPr>
              <a:t>UNCLASSIFIED//FOUO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69" y="63260"/>
            <a:ext cx="984362" cy="960556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120831" y="670058"/>
            <a:ext cx="10572405" cy="6044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72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63763-58CD-45D0-980E-9D49FA4CBF57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EB144-5426-4883-8542-1E1F462BA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45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6772" y="1309323"/>
            <a:ext cx="8452624" cy="1140270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                                                    Department of Military Affairs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44302" y="2587021"/>
            <a:ext cx="7417563" cy="3152871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sz="2800" dirty="0"/>
              <a:t>BG (Ret) Charles T. Jones, Executive Director</a:t>
            </a:r>
          </a:p>
          <a:p>
            <a:r>
              <a:rPr lang="en-US" sz="2800" dirty="0"/>
              <a:t>Joe Sanderson, Director, Facilities Division</a:t>
            </a:r>
          </a:p>
          <a:p>
            <a:r>
              <a:rPr lang="en-US" sz="2800" dirty="0"/>
              <a:t>LTC Kenneth Staley, Construction and Facilities Management Officer, KYARNG</a:t>
            </a:r>
          </a:p>
          <a:p>
            <a:r>
              <a:rPr lang="en-US" sz="2800" dirty="0"/>
              <a:t>Chuck Ammons, Assistant Director, Facilities Division</a:t>
            </a:r>
          </a:p>
          <a:p>
            <a:endParaRPr lang="en-US" sz="2800" dirty="0"/>
          </a:p>
          <a:p>
            <a:r>
              <a:rPr lang="en-US" sz="2800" dirty="0"/>
              <a:t>Capital Planning Advisory Board</a:t>
            </a:r>
          </a:p>
          <a:p>
            <a:r>
              <a:rPr lang="en-US" sz="2800" dirty="0"/>
              <a:t> June 11, 2025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68" y="1309323"/>
            <a:ext cx="3518615" cy="34864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576" y="6188926"/>
            <a:ext cx="7546848" cy="52916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DBEF3-B2EA-E9FE-EBF3-497B7DA03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144-5426-4883-8542-1E1F462BA1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93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7440" y="0"/>
            <a:ext cx="1101344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3" t="22222" r="2835" b="20033"/>
          <a:stretch/>
        </p:blipFill>
        <p:spPr>
          <a:xfrm>
            <a:off x="1524000" y="1066800"/>
            <a:ext cx="9109587" cy="4343400"/>
          </a:xfrm>
          <a:prstGeom prst="rect">
            <a:avLst/>
          </a:prstGeom>
        </p:spPr>
      </p:pic>
      <p:sp>
        <p:nvSpPr>
          <p:cNvPr id="237" name="Rectangle 360"/>
          <p:cNvSpPr>
            <a:spLocks noChangeArrowheads="1"/>
          </p:cNvSpPr>
          <p:nvPr/>
        </p:nvSpPr>
        <p:spPr bwMode="auto">
          <a:xfrm>
            <a:off x="1520918" y="3493128"/>
            <a:ext cx="1028224" cy="462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Paducah (101)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2113rd Trans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FMS 12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Arial Narrow" pitchFamily="34" charset="0"/>
            </a:endParaRPr>
          </a:p>
        </p:txBody>
      </p:sp>
      <p:sp>
        <p:nvSpPr>
          <p:cNvPr id="238" name="Rectangle 362"/>
          <p:cNvSpPr>
            <a:spLocks noChangeArrowheads="1"/>
          </p:cNvSpPr>
          <p:nvPr/>
        </p:nvSpPr>
        <p:spPr bwMode="auto">
          <a:xfrm>
            <a:off x="2007426" y="5344491"/>
            <a:ext cx="578606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Murray  (108)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438th MP Co</a:t>
            </a:r>
          </a:p>
        </p:txBody>
      </p:sp>
      <p:sp>
        <p:nvSpPr>
          <p:cNvPr id="239" name="Rectangle 363"/>
          <p:cNvSpPr>
            <a:spLocks noChangeArrowheads="1"/>
          </p:cNvSpPr>
          <p:nvPr/>
        </p:nvSpPr>
        <p:spPr bwMode="auto">
          <a:xfrm>
            <a:off x="1524000" y="3917878"/>
            <a:ext cx="753333" cy="36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Benton  (68) </a:t>
            </a:r>
            <a:endParaRPr lang="en-US" sz="600" b="1" strike="sngStrike" dirty="0">
              <a:solidFill>
                <a:srgbClr val="FF0000"/>
              </a:solidFill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Det 1  438th MP Co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R&amp;R Co A, Det 1</a:t>
            </a:r>
          </a:p>
        </p:txBody>
      </p:sp>
      <p:sp>
        <p:nvSpPr>
          <p:cNvPr id="240" name="Rectangle 365"/>
          <p:cNvSpPr>
            <a:spLocks noChangeArrowheads="1"/>
          </p:cNvSpPr>
          <p:nvPr/>
        </p:nvSpPr>
        <p:spPr bwMode="auto">
          <a:xfrm>
            <a:off x="1530815" y="2908682"/>
            <a:ext cx="744578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Madisonville  (110)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130th EN Co (-)  </a:t>
            </a:r>
          </a:p>
        </p:txBody>
      </p:sp>
      <p:sp>
        <p:nvSpPr>
          <p:cNvPr id="241" name="Rectangle 367"/>
          <p:cNvSpPr>
            <a:spLocks noChangeArrowheads="1"/>
          </p:cNvSpPr>
          <p:nvPr/>
        </p:nvSpPr>
        <p:spPr bwMode="auto">
          <a:xfrm>
            <a:off x="1525476" y="2152652"/>
            <a:ext cx="716464" cy="3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Owensboro  (157)</a:t>
            </a:r>
            <a:endParaRPr lang="en-US" sz="600" dirty="0">
              <a:latin typeface="Arial Narrow" pitchFamily="34" charset="0"/>
            </a:endParaRPr>
          </a:p>
          <a:p>
            <a:pPr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HHC 206th EN   </a:t>
            </a:r>
          </a:p>
          <a:p>
            <a:pPr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FSC 206th EN  </a:t>
            </a:r>
          </a:p>
        </p:txBody>
      </p:sp>
      <p:sp>
        <p:nvSpPr>
          <p:cNvPr id="242" name="Rectangle 369"/>
          <p:cNvSpPr>
            <a:spLocks noChangeArrowheads="1"/>
          </p:cNvSpPr>
          <p:nvPr/>
        </p:nvSpPr>
        <p:spPr bwMode="auto">
          <a:xfrm>
            <a:off x="1535583" y="905667"/>
            <a:ext cx="549752" cy="36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Ft. Knox  (0)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MATES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FMS </a:t>
            </a:r>
          </a:p>
        </p:txBody>
      </p:sp>
      <p:sp>
        <p:nvSpPr>
          <p:cNvPr id="243" name="Rectangle 371"/>
          <p:cNvSpPr>
            <a:spLocks noChangeArrowheads="1"/>
          </p:cNvSpPr>
          <p:nvPr/>
        </p:nvSpPr>
        <p:spPr bwMode="auto">
          <a:xfrm>
            <a:off x="3118158" y="115779"/>
            <a:ext cx="1282084" cy="1754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Louisville - Bowman Field  (307)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75th Troop </a:t>
            </a:r>
            <a:r>
              <a:rPr lang="en-US" sz="600" b="1" dirty="0" err="1">
                <a:solidFill>
                  <a:srgbClr val="00B050"/>
                </a:solidFill>
                <a:latin typeface="Arial Narrow" pitchFamily="34" charset="0"/>
              </a:rPr>
              <a:t>Cmd</a:t>
            </a: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101st MCPOD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USA Cyber Tm 175 Det 1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20th MI Co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HHD 198th MP BN </a:t>
            </a:r>
            <a:endParaRPr lang="en-US" sz="600" b="1" dirty="0">
              <a:solidFill>
                <a:srgbClr val="00B050"/>
              </a:solidFill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R&amp;R Co A (-)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7030A0"/>
                </a:solidFill>
                <a:latin typeface="Arial Narrow" pitchFamily="34" charset="0"/>
              </a:rPr>
              <a:t>38</a:t>
            </a:r>
            <a:r>
              <a:rPr lang="en-US" sz="600" b="1" baseline="30000" dirty="0">
                <a:solidFill>
                  <a:srgbClr val="7030A0"/>
                </a:solidFill>
                <a:latin typeface="Arial Narrow" pitchFamily="34" charset="0"/>
              </a:rPr>
              <a:t>th</a:t>
            </a:r>
            <a:r>
              <a:rPr lang="en-US" sz="600" b="1" dirty="0">
                <a:solidFill>
                  <a:srgbClr val="7030A0"/>
                </a:solidFill>
                <a:latin typeface="Arial Narrow" pitchFamily="34" charset="0"/>
              </a:rPr>
              <a:t> DIVARTY (FY24)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u="sng" dirty="0">
                <a:latin typeface="Arial Narrow" pitchFamily="34" charset="0"/>
              </a:rPr>
              <a:t>A</a:t>
            </a:r>
            <a:r>
              <a:rPr lang="en-US" sz="600" b="1" u="sng" dirty="0">
                <a:latin typeface="Arial Narrow" pitchFamily="34" charset="0"/>
              </a:rPr>
              <a:t>ir Guard Base (22)</a:t>
            </a:r>
            <a:endParaRPr lang="en-US" sz="600" u="sng" dirty="0"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41st CST </a:t>
            </a:r>
            <a:endParaRPr lang="en-US" sz="600" b="1" i="1" dirty="0">
              <a:solidFill>
                <a:srgbClr val="00B050"/>
              </a:solidFill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 err="1">
                <a:latin typeface="Arial Narrow" pitchFamily="34" charset="0"/>
              </a:rPr>
              <a:t>Standiford</a:t>
            </a:r>
            <a:r>
              <a:rPr lang="en-US" sz="600" b="1" u="sng" dirty="0">
                <a:latin typeface="Arial Narrow" pitchFamily="34" charset="0"/>
              </a:rPr>
              <a:t> Field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123d TAW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Louisville – </a:t>
            </a:r>
            <a:r>
              <a:rPr lang="en-US" sz="600" b="1" u="sng" dirty="0" err="1">
                <a:latin typeface="Arial Narrow" pitchFamily="34" charset="0"/>
              </a:rPr>
              <a:t>Buechel</a:t>
            </a:r>
            <a:r>
              <a:rPr lang="en-US" sz="600" b="1" u="sng" dirty="0">
                <a:latin typeface="Arial Narrow" pitchFamily="34" charset="0"/>
              </a:rPr>
              <a:t> Armory (241)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223rd MP Co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C000"/>
                </a:solidFill>
                <a:latin typeface="Arial Narrow" pitchFamily="34" charset="0"/>
              </a:rPr>
              <a:t>2138th FWD SPT Co</a:t>
            </a:r>
          </a:p>
        </p:txBody>
      </p:sp>
      <p:sp>
        <p:nvSpPr>
          <p:cNvPr id="244" name="Rectangle 372"/>
          <p:cNvSpPr>
            <a:spLocks noChangeArrowheads="1"/>
          </p:cNvSpPr>
          <p:nvPr/>
        </p:nvSpPr>
        <p:spPr bwMode="auto">
          <a:xfrm>
            <a:off x="1526701" y="1459344"/>
            <a:ext cx="1090211" cy="36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Elizabethtown  (81)</a:t>
            </a:r>
            <a:endParaRPr lang="en-US" sz="600" b="1" dirty="0"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Det 1 2061st MRBC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7030A0"/>
                </a:solidFill>
                <a:latin typeface="Arial Narrow" pitchFamily="34" charset="0"/>
              </a:rPr>
              <a:t>38</a:t>
            </a:r>
            <a:r>
              <a:rPr lang="en-US" sz="600" b="1" baseline="30000" dirty="0">
                <a:solidFill>
                  <a:srgbClr val="7030A0"/>
                </a:solidFill>
                <a:latin typeface="Arial Narrow" pitchFamily="34" charset="0"/>
              </a:rPr>
              <a:t>th</a:t>
            </a:r>
            <a:r>
              <a:rPr lang="en-US" sz="600" b="1" dirty="0">
                <a:solidFill>
                  <a:srgbClr val="7030A0"/>
                </a:solidFill>
                <a:latin typeface="Arial Narrow" pitchFamily="34" charset="0"/>
              </a:rPr>
              <a:t> DIVARTY (Temporary)</a:t>
            </a:r>
          </a:p>
        </p:txBody>
      </p:sp>
      <p:sp>
        <p:nvSpPr>
          <p:cNvPr id="245" name="Rectangle 373"/>
          <p:cNvSpPr>
            <a:spLocks noChangeArrowheads="1"/>
          </p:cNvSpPr>
          <p:nvPr/>
        </p:nvSpPr>
        <p:spPr bwMode="auto">
          <a:xfrm>
            <a:off x="1988316" y="5586309"/>
            <a:ext cx="758142" cy="36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Hopkinsville  (39)</a:t>
            </a:r>
            <a:endParaRPr lang="en-US" sz="600" b="1" strike="sngStrike" dirty="0">
              <a:solidFill>
                <a:srgbClr val="FF0000"/>
              </a:solidFill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Co B 1-149th IN BN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 </a:t>
            </a:r>
          </a:p>
        </p:txBody>
      </p:sp>
      <p:sp>
        <p:nvSpPr>
          <p:cNvPr id="246" name="Rectangle 374"/>
          <p:cNvSpPr>
            <a:spLocks noChangeArrowheads="1"/>
          </p:cNvSpPr>
          <p:nvPr/>
        </p:nvSpPr>
        <p:spPr bwMode="auto">
          <a:xfrm>
            <a:off x="3181128" y="5373151"/>
            <a:ext cx="967182" cy="1200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Greenville  (255)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KY ARNG TNG Site</a:t>
            </a:r>
            <a:r>
              <a:rPr lang="en-US" sz="600" b="1" strike="sngStrike" dirty="0">
                <a:solidFill>
                  <a:srgbClr val="FF0000"/>
                </a:solidFill>
                <a:latin typeface="Arial Narrow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238TH Regt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1st BN 238th Regt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2nd BN 238th Regt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JFHQ Marksmanship Tm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UTES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761 FFT HQ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176th FTTG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177th FTTG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178th FTTG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Det 1  130th EN Co  </a:t>
            </a:r>
          </a:p>
        </p:txBody>
      </p:sp>
      <p:sp>
        <p:nvSpPr>
          <p:cNvPr id="247" name="Rectangle 376"/>
          <p:cNvSpPr>
            <a:spLocks noChangeArrowheads="1"/>
          </p:cNvSpPr>
          <p:nvPr/>
        </p:nvSpPr>
        <p:spPr bwMode="auto">
          <a:xfrm>
            <a:off x="5075559" y="5189527"/>
            <a:ext cx="994642" cy="462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Glasgow  (148)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C000"/>
                </a:solidFill>
                <a:latin typeface="Arial Narrow" pitchFamily="34" charset="0"/>
              </a:rPr>
              <a:t>HHB 1-623rd FA BN  </a:t>
            </a:r>
            <a:r>
              <a:rPr lang="en-US" sz="600" b="1" strike="sngStrike" dirty="0">
                <a:solidFill>
                  <a:srgbClr val="FFC000"/>
                </a:solidFill>
                <a:latin typeface="Arial Narrow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R&amp;R Co A Det 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FMS 9</a:t>
            </a:r>
          </a:p>
        </p:txBody>
      </p:sp>
      <p:sp>
        <p:nvSpPr>
          <p:cNvPr id="248" name="Rectangle 378"/>
          <p:cNvSpPr>
            <a:spLocks noChangeArrowheads="1"/>
          </p:cNvSpPr>
          <p:nvPr/>
        </p:nvSpPr>
        <p:spPr bwMode="auto">
          <a:xfrm>
            <a:off x="4022783" y="5551809"/>
            <a:ext cx="853793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Russellville  (0</a:t>
            </a:r>
            <a:r>
              <a:rPr lang="en-US" sz="600" b="1" u="sng" strike="sngStrike" dirty="0">
                <a:latin typeface="Arial Narrow" pitchFamily="34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Maintenance Status</a:t>
            </a:r>
            <a:endParaRPr lang="en-US" sz="600" b="1" i="1" dirty="0">
              <a:latin typeface="Arial Narrow" pitchFamily="34" charset="0"/>
            </a:endParaRPr>
          </a:p>
        </p:txBody>
      </p:sp>
      <p:sp>
        <p:nvSpPr>
          <p:cNvPr id="249" name="Rectangle 379"/>
          <p:cNvSpPr>
            <a:spLocks noChangeArrowheads="1"/>
          </p:cNvSpPr>
          <p:nvPr/>
        </p:nvSpPr>
        <p:spPr bwMode="auto">
          <a:xfrm>
            <a:off x="5976813" y="1491468"/>
            <a:ext cx="1058863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 </a:t>
            </a:r>
            <a:r>
              <a:rPr lang="en-US" sz="600" b="1" u="sng" dirty="0">
                <a:latin typeface="Arial Narrow" pitchFamily="34" charset="0"/>
              </a:rPr>
              <a:t>Carrollton  (89)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FFC000"/>
                </a:solidFill>
                <a:latin typeface="Arial Narrow" pitchFamily="34" charset="0"/>
              </a:rPr>
              <a:t> </a:t>
            </a:r>
            <a:r>
              <a:rPr lang="en-US" sz="600" b="1" dirty="0">
                <a:solidFill>
                  <a:srgbClr val="FFC000"/>
                </a:solidFill>
                <a:latin typeface="Arial Narrow" pitchFamily="34" charset="0"/>
              </a:rPr>
              <a:t>BTRY A  2-138th FA BN </a:t>
            </a:r>
            <a:r>
              <a:rPr lang="en-US" sz="600" dirty="0">
                <a:solidFill>
                  <a:srgbClr val="FFC000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250" name="Rectangle 381"/>
          <p:cNvSpPr>
            <a:spLocks noChangeArrowheads="1"/>
          </p:cNvSpPr>
          <p:nvPr/>
        </p:nvSpPr>
        <p:spPr bwMode="auto">
          <a:xfrm>
            <a:off x="5996779" y="1207331"/>
            <a:ext cx="841850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Cynthiana  (72)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149th EN Co(-)</a:t>
            </a:r>
          </a:p>
        </p:txBody>
      </p:sp>
      <p:sp>
        <p:nvSpPr>
          <p:cNvPr id="251" name="Rectangle 382"/>
          <p:cNvSpPr>
            <a:spLocks noChangeArrowheads="1"/>
          </p:cNvSpPr>
          <p:nvPr/>
        </p:nvSpPr>
        <p:spPr bwMode="auto">
          <a:xfrm>
            <a:off x="6015425" y="825982"/>
            <a:ext cx="774172" cy="36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Walton  (55)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940th MP Co (FY24)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Arial Narrow" pitchFamily="34" charset="0"/>
            </a:endParaRPr>
          </a:p>
        </p:txBody>
      </p:sp>
      <p:sp>
        <p:nvSpPr>
          <p:cNvPr id="252" name="Rectangle 384"/>
          <p:cNvSpPr>
            <a:spLocks noChangeArrowheads="1"/>
          </p:cNvSpPr>
          <p:nvPr/>
        </p:nvSpPr>
        <p:spPr bwMode="auto">
          <a:xfrm>
            <a:off x="5123043" y="113998"/>
            <a:ext cx="1145670" cy="646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Frankfort Airport (7)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ARNG Flt Det KY OSA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Co C Det 4  2-245th AV Regt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NGAKY </a:t>
            </a:r>
            <a:r>
              <a:rPr lang="en-US" sz="600" b="1" u="sng" dirty="0" err="1">
                <a:latin typeface="Arial Narrow" pitchFamily="34" charset="0"/>
              </a:rPr>
              <a:t>Bldg</a:t>
            </a:r>
            <a:r>
              <a:rPr lang="en-US" sz="600" b="1" u="sng" dirty="0">
                <a:latin typeface="Arial Narrow" pitchFamily="34" charset="0"/>
              </a:rPr>
              <a:t> (98)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R&amp;R </a:t>
            </a:r>
            <a:r>
              <a:rPr lang="en-US" sz="600" b="1" dirty="0" err="1">
                <a:latin typeface="Arial Narrow" pitchFamily="34" charset="0"/>
              </a:rPr>
              <a:t>Cmd</a:t>
            </a:r>
            <a:r>
              <a:rPr lang="en-US" sz="600" b="1" dirty="0">
                <a:latin typeface="Arial Narrow" pitchFamily="34" charset="0"/>
              </a:rPr>
              <a:t>  </a:t>
            </a:r>
          </a:p>
        </p:txBody>
      </p:sp>
      <p:sp>
        <p:nvSpPr>
          <p:cNvPr id="253" name="Rectangle 385"/>
          <p:cNvSpPr>
            <a:spLocks noChangeArrowheads="1"/>
          </p:cNvSpPr>
          <p:nvPr/>
        </p:nvSpPr>
        <p:spPr bwMode="auto">
          <a:xfrm>
            <a:off x="5070948" y="5754422"/>
            <a:ext cx="886382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Tompkinsville  (75)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C000"/>
                </a:solidFill>
                <a:latin typeface="Arial Narrow" pitchFamily="34" charset="0"/>
              </a:rPr>
              <a:t>BTRY A 1-623rd FA BN </a:t>
            </a:r>
          </a:p>
        </p:txBody>
      </p:sp>
      <p:sp>
        <p:nvSpPr>
          <p:cNvPr id="254" name="Rectangle 386"/>
          <p:cNvSpPr>
            <a:spLocks noChangeArrowheads="1"/>
          </p:cNvSpPr>
          <p:nvPr/>
        </p:nvSpPr>
        <p:spPr bwMode="auto">
          <a:xfrm>
            <a:off x="5051078" y="6460231"/>
            <a:ext cx="775775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Campbellsville  (74)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C000"/>
                </a:solidFill>
                <a:latin typeface="Arial Narrow" pitchFamily="34" charset="0"/>
              </a:rPr>
              <a:t>203rd SPT Co FSC </a:t>
            </a:r>
          </a:p>
        </p:txBody>
      </p:sp>
      <p:sp>
        <p:nvSpPr>
          <p:cNvPr id="255" name="Rectangle 387"/>
          <p:cNvSpPr>
            <a:spLocks noChangeArrowheads="1"/>
          </p:cNvSpPr>
          <p:nvPr/>
        </p:nvSpPr>
        <p:spPr bwMode="auto">
          <a:xfrm>
            <a:off x="5065319" y="6097943"/>
            <a:ext cx="1201429" cy="36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Springfield  (94)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613</a:t>
            </a:r>
            <a:r>
              <a:rPr lang="en-US" sz="600" b="1" baseline="30000" dirty="0">
                <a:solidFill>
                  <a:srgbClr val="FF0000"/>
                </a:solidFill>
                <a:latin typeface="Arial Narrow" pitchFamily="34" charset="0"/>
              </a:rPr>
              <a:t>th</a:t>
            </a: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 En (FAC)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D Co 1-149th IN BN</a:t>
            </a:r>
          </a:p>
        </p:txBody>
      </p:sp>
      <p:sp>
        <p:nvSpPr>
          <p:cNvPr id="256" name="Rectangle 388"/>
          <p:cNvSpPr>
            <a:spLocks noChangeArrowheads="1"/>
          </p:cNvSpPr>
          <p:nvPr/>
        </p:nvSpPr>
        <p:spPr bwMode="auto">
          <a:xfrm>
            <a:off x="6406205" y="5433343"/>
            <a:ext cx="1066800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Monticello  (75)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C000"/>
                </a:solidFill>
                <a:latin typeface="Arial Narrow" pitchFamily="34" charset="0"/>
              </a:rPr>
              <a:t>BTRY B 1-623rd FA BN</a:t>
            </a:r>
          </a:p>
        </p:txBody>
      </p:sp>
      <p:sp>
        <p:nvSpPr>
          <p:cNvPr id="257" name="Rectangle 389"/>
          <p:cNvSpPr>
            <a:spLocks noChangeArrowheads="1"/>
          </p:cNvSpPr>
          <p:nvPr/>
        </p:nvSpPr>
        <p:spPr bwMode="auto">
          <a:xfrm>
            <a:off x="8328378" y="6251163"/>
            <a:ext cx="936075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Somerset  (56)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Det 1 HHC 1-149th IN BN </a:t>
            </a:r>
          </a:p>
        </p:txBody>
      </p:sp>
      <p:sp>
        <p:nvSpPr>
          <p:cNvPr id="259" name="Rectangle 391"/>
          <p:cNvSpPr>
            <a:spLocks noChangeArrowheads="1"/>
          </p:cNvSpPr>
          <p:nvPr/>
        </p:nvSpPr>
        <p:spPr bwMode="auto">
          <a:xfrm>
            <a:off x="6409574" y="5781841"/>
            <a:ext cx="701546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Danville (51)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Det 1, 617th MP</a:t>
            </a:r>
            <a:endParaRPr lang="en-US" sz="6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260" name="Rectangle 393"/>
          <p:cNvSpPr>
            <a:spLocks noChangeArrowheads="1"/>
          </p:cNvSpPr>
          <p:nvPr/>
        </p:nvSpPr>
        <p:spPr bwMode="auto">
          <a:xfrm>
            <a:off x="9802009" y="4980773"/>
            <a:ext cx="929663" cy="36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Harlan  (39)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Det 1 A Co 1-149th IN BN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261" name="Rectangle 397"/>
          <p:cNvSpPr>
            <a:spLocks noChangeArrowheads="1"/>
          </p:cNvSpPr>
          <p:nvPr/>
        </p:nvSpPr>
        <p:spPr bwMode="auto">
          <a:xfrm>
            <a:off x="9771196" y="5384162"/>
            <a:ext cx="897603" cy="646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 </a:t>
            </a:r>
            <a:r>
              <a:rPr lang="en-US" sz="600" b="1" u="sng" dirty="0">
                <a:latin typeface="Arial Narrow" pitchFamily="34" charset="0"/>
              </a:rPr>
              <a:t>Barbourville  (113)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 </a:t>
            </a: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HHC(-) 1-149th IN BN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 Disney TNG Site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 err="1">
                <a:latin typeface="Arial Narrow" pitchFamily="34" charset="0"/>
              </a:rPr>
              <a:t>Artemus</a:t>
            </a:r>
            <a:r>
              <a:rPr lang="en-US" sz="600" b="1" u="sng" dirty="0">
                <a:latin typeface="Arial Narrow" pitchFamily="34" charset="0"/>
              </a:rPr>
              <a:t> (1)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R&amp;R Co B Det 2 </a:t>
            </a:r>
            <a:endParaRPr lang="en-US" sz="600" dirty="0">
              <a:latin typeface="Arial Narrow" pitchFamily="34" charset="0"/>
            </a:endParaRPr>
          </a:p>
        </p:txBody>
      </p:sp>
      <p:sp>
        <p:nvSpPr>
          <p:cNvPr id="262" name="Rectangle 398"/>
          <p:cNvSpPr>
            <a:spLocks noChangeArrowheads="1"/>
          </p:cNvSpPr>
          <p:nvPr/>
        </p:nvSpPr>
        <p:spPr bwMode="auto">
          <a:xfrm>
            <a:off x="9778645" y="6009725"/>
            <a:ext cx="738906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Middlesboro  (92)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A Co 1-149</a:t>
            </a:r>
            <a:r>
              <a:rPr lang="en-US" sz="600" b="1" baseline="30000" dirty="0">
                <a:solidFill>
                  <a:srgbClr val="00B050"/>
                </a:solidFill>
                <a:latin typeface="Arial Narrow" pitchFamily="34" charset="0"/>
              </a:rPr>
              <a:t>th</a:t>
            </a: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 IN BN</a:t>
            </a:r>
          </a:p>
        </p:txBody>
      </p:sp>
      <p:sp>
        <p:nvSpPr>
          <p:cNvPr id="263" name="Rectangle 399"/>
          <p:cNvSpPr>
            <a:spLocks noChangeArrowheads="1"/>
          </p:cNvSpPr>
          <p:nvPr/>
        </p:nvSpPr>
        <p:spPr bwMode="auto">
          <a:xfrm>
            <a:off x="7044576" y="134625"/>
            <a:ext cx="1145670" cy="831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Lexington  (291)</a:t>
            </a:r>
            <a:endParaRPr lang="en-US" sz="600" b="1" dirty="0"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C000"/>
                </a:solidFill>
                <a:latin typeface="Arial Narrow" pitchFamily="34" charset="0"/>
              </a:rPr>
              <a:t>HHB 138th Field Artillery BDE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C000"/>
                </a:solidFill>
                <a:latin typeface="Arial Narrow" pitchFamily="34" charset="0"/>
              </a:rPr>
              <a:t>HHB  2-138th FA BN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C000"/>
                </a:solidFill>
                <a:latin typeface="Arial Narrow" pitchFamily="34" charset="0"/>
              </a:rPr>
              <a:t>138th Signal Co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FMS 3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Bluegrass Station AVON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VACANT </a:t>
            </a:r>
          </a:p>
        </p:txBody>
      </p:sp>
      <p:sp>
        <p:nvSpPr>
          <p:cNvPr id="264" name="Rectangle 400"/>
          <p:cNvSpPr>
            <a:spLocks noChangeArrowheads="1"/>
          </p:cNvSpPr>
          <p:nvPr/>
        </p:nvSpPr>
        <p:spPr bwMode="auto">
          <a:xfrm>
            <a:off x="8146735" y="121503"/>
            <a:ext cx="1358900" cy="1016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Richmond -  Depot  (385)</a:t>
            </a:r>
            <a:endParaRPr lang="en-US" sz="600" dirty="0"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617th MP Co  </a:t>
            </a:r>
            <a:r>
              <a:rPr lang="en-US" sz="600" b="1" strike="sngStrike" dirty="0">
                <a:solidFill>
                  <a:srgbClr val="FF0000"/>
                </a:solidFill>
                <a:latin typeface="Arial Narrow" pitchFamily="34" charset="0"/>
              </a:rPr>
              <a:t>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149th  Signal Co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2123rd Trans Co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1734th FFP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R&amp;R Co B (-)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CSMS (-) / FMS 4</a:t>
            </a:r>
            <a:endParaRPr lang="en-US" sz="600" b="1" dirty="0">
              <a:solidFill>
                <a:srgbClr val="00B050"/>
              </a:solidFill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solidFill>
                <a:srgbClr val="00B050"/>
              </a:solidFill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Richmond -   Armory  (243)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149th HHC MEB   </a:t>
            </a:r>
          </a:p>
        </p:txBody>
      </p:sp>
      <p:sp>
        <p:nvSpPr>
          <p:cNvPr id="265" name="Rectangle 401"/>
          <p:cNvSpPr>
            <a:spLocks noChangeArrowheads="1"/>
          </p:cNvSpPr>
          <p:nvPr/>
        </p:nvSpPr>
        <p:spPr bwMode="auto">
          <a:xfrm>
            <a:off x="9876390" y="2218757"/>
            <a:ext cx="633982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Morehead  (96)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301st CM Co    </a:t>
            </a:r>
            <a:r>
              <a:rPr lang="en-US" sz="600" dirty="0">
                <a:solidFill>
                  <a:srgbClr val="FF0000"/>
                </a:solidFill>
                <a:latin typeface="Arial Narrow" pitchFamily="34" charset="0"/>
              </a:rPr>
              <a:t>        </a:t>
            </a:r>
          </a:p>
        </p:txBody>
      </p:sp>
      <p:sp>
        <p:nvSpPr>
          <p:cNvPr id="266" name="Rectangle 405"/>
          <p:cNvSpPr>
            <a:spLocks noChangeArrowheads="1"/>
          </p:cNvSpPr>
          <p:nvPr/>
        </p:nvSpPr>
        <p:spPr bwMode="auto">
          <a:xfrm>
            <a:off x="9879999" y="885492"/>
            <a:ext cx="861074" cy="27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Carlisle  (89)</a:t>
            </a:r>
            <a:endParaRPr lang="en-US" sz="600" dirty="0">
              <a:latin typeface="Arial Narrow" pitchFamily="34" charset="0"/>
            </a:endParaRPr>
          </a:p>
          <a:p>
            <a:pPr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C000"/>
                </a:solidFill>
                <a:latin typeface="Arial Narrow" pitchFamily="34" charset="0"/>
              </a:rPr>
              <a:t>BTRY B 2-138th FA BN </a:t>
            </a:r>
          </a:p>
        </p:txBody>
      </p:sp>
      <p:sp>
        <p:nvSpPr>
          <p:cNvPr id="267" name="Rectangle 406"/>
          <p:cNvSpPr>
            <a:spLocks noChangeArrowheads="1"/>
          </p:cNvSpPr>
          <p:nvPr/>
        </p:nvSpPr>
        <p:spPr bwMode="auto">
          <a:xfrm>
            <a:off x="5082497" y="2067025"/>
            <a:ext cx="870838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Bardstown  (89)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C000"/>
                </a:solidFill>
                <a:latin typeface="Arial Narrow" pitchFamily="34" charset="0"/>
              </a:rPr>
              <a:t>BTRY C 2-138</a:t>
            </a:r>
            <a:r>
              <a:rPr lang="en-US" sz="600" b="1" baseline="30000" dirty="0">
                <a:solidFill>
                  <a:srgbClr val="FFC000"/>
                </a:solidFill>
                <a:latin typeface="Arial Narrow" pitchFamily="34" charset="0"/>
              </a:rPr>
              <a:t>th</a:t>
            </a:r>
            <a:r>
              <a:rPr lang="en-US" sz="600" b="1" dirty="0">
                <a:solidFill>
                  <a:srgbClr val="FFC000"/>
                </a:solidFill>
                <a:latin typeface="Arial Narrow" pitchFamily="34" charset="0"/>
              </a:rPr>
              <a:t> FA BN </a:t>
            </a:r>
            <a:r>
              <a:rPr lang="en-US" sz="600" dirty="0">
                <a:solidFill>
                  <a:srgbClr val="FFC000"/>
                </a:solidFill>
                <a:latin typeface="Arial Narrow" pitchFamily="34" charset="0"/>
              </a:rPr>
              <a:t>    </a:t>
            </a:r>
          </a:p>
        </p:txBody>
      </p:sp>
      <p:sp>
        <p:nvSpPr>
          <p:cNvPr id="268" name="Rectangle 407"/>
          <p:cNvSpPr>
            <a:spLocks noChangeArrowheads="1"/>
          </p:cNvSpPr>
          <p:nvPr/>
        </p:nvSpPr>
        <p:spPr bwMode="auto">
          <a:xfrm>
            <a:off x="8351325" y="5939832"/>
            <a:ext cx="938506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Williamsburg  (56)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RSP Site</a:t>
            </a:r>
            <a:endParaRPr lang="en-US" sz="600" b="1" strike="sngStrike" dirty="0">
              <a:latin typeface="Arial Narrow" pitchFamily="34" charset="0"/>
            </a:endParaRPr>
          </a:p>
        </p:txBody>
      </p:sp>
      <p:sp>
        <p:nvSpPr>
          <p:cNvPr id="269" name="Rectangle 408"/>
          <p:cNvSpPr>
            <a:spLocks noChangeArrowheads="1"/>
          </p:cNvSpPr>
          <p:nvPr/>
        </p:nvSpPr>
        <p:spPr bwMode="auto">
          <a:xfrm>
            <a:off x="9799117" y="4669401"/>
            <a:ext cx="777378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Ravenna  (131)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Co C 1-149th IN BN </a:t>
            </a:r>
          </a:p>
        </p:txBody>
      </p:sp>
      <p:sp>
        <p:nvSpPr>
          <p:cNvPr id="270" name="Rectangle 409"/>
          <p:cNvSpPr>
            <a:spLocks noChangeArrowheads="1"/>
          </p:cNvSpPr>
          <p:nvPr/>
        </p:nvSpPr>
        <p:spPr bwMode="auto">
          <a:xfrm>
            <a:off x="6409893" y="5113678"/>
            <a:ext cx="713258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Harrodsburg  (77)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C000"/>
                </a:solidFill>
                <a:latin typeface="Arial Narrow" pitchFamily="34" charset="0"/>
              </a:rPr>
              <a:t>103rd BSB</a:t>
            </a:r>
            <a:r>
              <a:rPr lang="en-US" sz="600" b="1" dirty="0">
                <a:latin typeface="Arial Narrow" pitchFamily="34" charset="0"/>
              </a:rPr>
              <a:t>  </a:t>
            </a:r>
          </a:p>
        </p:txBody>
      </p:sp>
      <p:sp>
        <p:nvSpPr>
          <p:cNvPr id="283" name="Line 424"/>
          <p:cNvSpPr>
            <a:spLocks noChangeShapeType="1"/>
          </p:cNvSpPr>
          <p:nvPr/>
        </p:nvSpPr>
        <p:spPr bwMode="auto">
          <a:xfrm flipV="1">
            <a:off x="7504121" y="867912"/>
            <a:ext cx="141368" cy="1951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85" name="Line 427"/>
          <p:cNvSpPr>
            <a:spLocks noChangeShapeType="1"/>
          </p:cNvSpPr>
          <p:nvPr/>
        </p:nvSpPr>
        <p:spPr bwMode="auto">
          <a:xfrm>
            <a:off x="6535413" y="1115711"/>
            <a:ext cx="752800" cy="4895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oval" w="sm" len="sm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86" name="Line 428"/>
          <p:cNvSpPr>
            <a:spLocks noChangeShapeType="1"/>
          </p:cNvSpPr>
          <p:nvPr/>
        </p:nvSpPr>
        <p:spPr bwMode="auto">
          <a:xfrm flipH="1" flipV="1">
            <a:off x="6529475" y="1414788"/>
            <a:ext cx="1149262" cy="933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87" name="Line 429"/>
          <p:cNvSpPr>
            <a:spLocks noChangeShapeType="1"/>
          </p:cNvSpPr>
          <p:nvPr/>
        </p:nvSpPr>
        <p:spPr bwMode="auto">
          <a:xfrm flipH="1" flipV="1">
            <a:off x="6677823" y="1730372"/>
            <a:ext cx="27770" cy="19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 type="none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88" name="Line 430"/>
          <p:cNvSpPr>
            <a:spLocks noChangeShapeType="1"/>
          </p:cNvSpPr>
          <p:nvPr/>
        </p:nvSpPr>
        <p:spPr bwMode="auto">
          <a:xfrm flipH="1" flipV="1">
            <a:off x="5102992" y="1328564"/>
            <a:ext cx="1907407" cy="13023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89" name="Line 432"/>
          <p:cNvSpPr>
            <a:spLocks noChangeShapeType="1"/>
          </p:cNvSpPr>
          <p:nvPr/>
        </p:nvSpPr>
        <p:spPr bwMode="auto">
          <a:xfrm flipV="1">
            <a:off x="7791496" y="1100849"/>
            <a:ext cx="644557" cy="22247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90" name="Line 435"/>
          <p:cNvSpPr>
            <a:spLocks noChangeShapeType="1"/>
          </p:cNvSpPr>
          <p:nvPr/>
        </p:nvSpPr>
        <p:spPr bwMode="auto">
          <a:xfrm flipV="1">
            <a:off x="8097750" y="1063342"/>
            <a:ext cx="1837325" cy="13781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91" name="Line 436"/>
          <p:cNvSpPr>
            <a:spLocks noChangeShapeType="1"/>
          </p:cNvSpPr>
          <p:nvPr/>
        </p:nvSpPr>
        <p:spPr bwMode="auto">
          <a:xfrm flipV="1">
            <a:off x="8972550" y="1414786"/>
            <a:ext cx="962524" cy="9474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92" name="Line 437"/>
          <p:cNvSpPr>
            <a:spLocks noChangeShapeType="1"/>
          </p:cNvSpPr>
          <p:nvPr/>
        </p:nvSpPr>
        <p:spPr bwMode="auto">
          <a:xfrm flipV="1">
            <a:off x="9623206" y="1806589"/>
            <a:ext cx="311868" cy="2666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latin typeface="Arial Narrow" pitchFamily="34" charset="0"/>
            </a:endParaRPr>
          </a:p>
        </p:txBody>
      </p:sp>
      <p:sp>
        <p:nvSpPr>
          <p:cNvPr id="293" name="Line 438"/>
          <p:cNvSpPr>
            <a:spLocks noChangeShapeType="1"/>
          </p:cNvSpPr>
          <p:nvPr/>
        </p:nvSpPr>
        <p:spPr bwMode="auto">
          <a:xfrm flipV="1">
            <a:off x="8735914" y="2379111"/>
            <a:ext cx="1199160" cy="2116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94" name="Line 440"/>
          <p:cNvSpPr>
            <a:spLocks noChangeShapeType="1"/>
          </p:cNvSpPr>
          <p:nvPr/>
        </p:nvSpPr>
        <p:spPr bwMode="auto">
          <a:xfrm>
            <a:off x="8839201" y="3513914"/>
            <a:ext cx="1025363" cy="5672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95" name="Line 441"/>
          <p:cNvSpPr>
            <a:spLocks noChangeShapeType="1"/>
          </p:cNvSpPr>
          <p:nvPr/>
        </p:nvSpPr>
        <p:spPr bwMode="auto">
          <a:xfrm>
            <a:off x="9099550" y="4019551"/>
            <a:ext cx="755882" cy="442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96" name="Line 442"/>
          <p:cNvSpPr>
            <a:spLocks noChangeShapeType="1"/>
          </p:cNvSpPr>
          <p:nvPr/>
        </p:nvSpPr>
        <p:spPr bwMode="auto">
          <a:xfrm>
            <a:off x="8532516" y="4974680"/>
            <a:ext cx="1305340" cy="11711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97" name="Line 443"/>
          <p:cNvSpPr>
            <a:spLocks noChangeShapeType="1"/>
          </p:cNvSpPr>
          <p:nvPr/>
        </p:nvSpPr>
        <p:spPr bwMode="auto">
          <a:xfrm>
            <a:off x="8059578" y="4266986"/>
            <a:ext cx="503937" cy="13238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98" name="Line 445"/>
          <p:cNvSpPr>
            <a:spLocks noChangeShapeType="1"/>
          </p:cNvSpPr>
          <p:nvPr/>
        </p:nvSpPr>
        <p:spPr bwMode="auto">
          <a:xfrm>
            <a:off x="7986951" y="4892676"/>
            <a:ext cx="413555" cy="111704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299" name="Line 446"/>
          <p:cNvSpPr>
            <a:spLocks noChangeShapeType="1"/>
          </p:cNvSpPr>
          <p:nvPr/>
        </p:nvSpPr>
        <p:spPr bwMode="auto">
          <a:xfrm>
            <a:off x="7447818" y="4323537"/>
            <a:ext cx="955769" cy="20192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00" name="Line 448"/>
          <p:cNvSpPr>
            <a:spLocks noChangeShapeType="1"/>
          </p:cNvSpPr>
          <p:nvPr/>
        </p:nvSpPr>
        <p:spPr bwMode="auto">
          <a:xfrm>
            <a:off x="8224880" y="3409138"/>
            <a:ext cx="1599303" cy="1363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01" name="Line 449"/>
          <p:cNvSpPr>
            <a:spLocks noChangeShapeType="1"/>
          </p:cNvSpPr>
          <p:nvPr/>
        </p:nvSpPr>
        <p:spPr bwMode="auto">
          <a:xfrm>
            <a:off x="8961439" y="4600575"/>
            <a:ext cx="893557" cy="5001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02" name="Line 450"/>
          <p:cNvSpPr>
            <a:spLocks noChangeShapeType="1"/>
          </p:cNvSpPr>
          <p:nvPr/>
        </p:nvSpPr>
        <p:spPr bwMode="auto">
          <a:xfrm>
            <a:off x="8295765" y="4605149"/>
            <a:ext cx="1559231" cy="888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03" name="Line 451"/>
          <p:cNvSpPr>
            <a:spLocks noChangeShapeType="1"/>
          </p:cNvSpPr>
          <p:nvPr/>
        </p:nvSpPr>
        <p:spPr bwMode="auto">
          <a:xfrm>
            <a:off x="7162801" y="4765265"/>
            <a:ext cx="5591" cy="6938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04" name="Line 452"/>
          <p:cNvSpPr>
            <a:spLocks noChangeShapeType="1"/>
          </p:cNvSpPr>
          <p:nvPr/>
        </p:nvSpPr>
        <p:spPr bwMode="auto">
          <a:xfrm>
            <a:off x="7169150" y="3505201"/>
            <a:ext cx="192432" cy="20192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05" name="Line 453"/>
          <p:cNvSpPr>
            <a:spLocks noChangeShapeType="1"/>
          </p:cNvSpPr>
          <p:nvPr/>
        </p:nvSpPr>
        <p:spPr bwMode="auto">
          <a:xfrm flipH="1">
            <a:off x="6911782" y="5524500"/>
            <a:ext cx="449801" cy="3605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06" name="Line 454"/>
          <p:cNvSpPr>
            <a:spLocks noChangeShapeType="1"/>
          </p:cNvSpPr>
          <p:nvPr/>
        </p:nvSpPr>
        <p:spPr bwMode="auto">
          <a:xfrm flipH="1">
            <a:off x="6726317" y="3276601"/>
            <a:ext cx="380864" cy="1840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07" name="Line 455"/>
          <p:cNvSpPr>
            <a:spLocks noChangeShapeType="1"/>
          </p:cNvSpPr>
          <p:nvPr/>
        </p:nvSpPr>
        <p:spPr bwMode="auto">
          <a:xfrm flipH="1">
            <a:off x="5780267" y="3962400"/>
            <a:ext cx="933704" cy="2597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08" name="Line 456"/>
          <p:cNvSpPr>
            <a:spLocks noChangeShapeType="1"/>
          </p:cNvSpPr>
          <p:nvPr/>
        </p:nvSpPr>
        <p:spPr bwMode="auto">
          <a:xfrm flipH="1">
            <a:off x="5966086" y="3336448"/>
            <a:ext cx="822463" cy="25145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09" name="Line 457"/>
          <p:cNvSpPr>
            <a:spLocks noChangeShapeType="1"/>
          </p:cNvSpPr>
          <p:nvPr/>
        </p:nvSpPr>
        <p:spPr bwMode="auto">
          <a:xfrm flipH="1">
            <a:off x="5760071" y="4942907"/>
            <a:ext cx="385499" cy="8646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10" name="Line 458"/>
          <p:cNvSpPr>
            <a:spLocks noChangeShapeType="1"/>
          </p:cNvSpPr>
          <p:nvPr/>
        </p:nvSpPr>
        <p:spPr bwMode="auto">
          <a:xfrm flipH="1">
            <a:off x="5647452" y="4497929"/>
            <a:ext cx="247919" cy="7398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11" name="Line 459"/>
          <p:cNvSpPr>
            <a:spLocks noChangeShapeType="1"/>
          </p:cNvSpPr>
          <p:nvPr/>
        </p:nvSpPr>
        <p:spPr bwMode="auto">
          <a:xfrm flipV="1">
            <a:off x="4732147" y="4544412"/>
            <a:ext cx="536765" cy="13988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oval" w="sm" len="sm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12" name="Line 460"/>
          <p:cNvSpPr>
            <a:spLocks noChangeShapeType="1"/>
          </p:cNvSpPr>
          <p:nvPr/>
        </p:nvSpPr>
        <p:spPr bwMode="auto">
          <a:xfrm flipH="1">
            <a:off x="4631498" y="4724400"/>
            <a:ext cx="142693" cy="9687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13" name="Line 461"/>
          <p:cNvSpPr>
            <a:spLocks noChangeShapeType="1"/>
          </p:cNvSpPr>
          <p:nvPr/>
        </p:nvSpPr>
        <p:spPr bwMode="auto">
          <a:xfrm flipH="1">
            <a:off x="3776682" y="4208929"/>
            <a:ext cx="617667" cy="1248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14" name="Line 462"/>
          <p:cNvSpPr>
            <a:spLocks noChangeShapeType="1"/>
          </p:cNvSpPr>
          <p:nvPr/>
        </p:nvSpPr>
        <p:spPr bwMode="auto">
          <a:xfrm flipH="1">
            <a:off x="2625681" y="4724401"/>
            <a:ext cx="1419984" cy="9465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15" name="Line 463"/>
          <p:cNvSpPr>
            <a:spLocks noChangeShapeType="1"/>
          </p:cNvSpPr>
          <p:nvPr/>
        </p:nvSpPr>
        <p:spPr bwMode="auto">
          <a:xfrm flipH="1">
            <a:off x="2529915" y="5105401"/>
            <a:ext cx="534017" cy="3691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16" name="Line 464"/>
          <p:cNvSpPr>
            <a:spLocks noChangeShapeType="1"/>
          </p:cNvSpPr>
          <p:nvPr/>
        </p:nvSpPr>
        <p:spPr bwMode="auto">
          <a:xfrm flipH="1" flipV="1">
            <a:off x="2050152" y="3655538"/>
            <a:ext cx="662585" cy="7062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17" name="Line 466"/>
          <p:cNvSpPr>
            <a:spLocks noChangeShapeType="1"/>
          </p:cNvSpPr>
          <p:nvPr/>
        </p:nvSpPr>
        <p:spPr bwMode="auto">
          <a:xfrm flipH="1" flipV="1">
            <a:off x="2179081" y="4074012"/>
            <a:ext cx="852170" cy="6503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18" name="Line 467"/>
          <p:cNvSpPr>
            <a:spLocks noChangeShapeType="1"/>
          </p:cNvSpPr>
          <p:nvPr/>
        </p:nvSpPr>
        <p:spPr bwMode="auto">
          <a:xfrm flipH="1" flipV="1">
            <a:off x="2042340" y="3417615"/>
            <a:ext cx="1319982" cy="5937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19" name="Line 468"/>
          <p:cNvSpPr>
            <a:spLocks noChangeShapeType="1"/>
          </p:cNvSpPr>
          <p:nvPr/>
        </p:nvSpPr>
        <p:spPr bwMode="auto">
          <a:xfrm flipH="1" flipV="1">
            <a:off x="2121730" y="3105254"/>
            <a:ext cx="1920044" cy="90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20" name="Line 469"/>
          <p:cNvSpPr>
            <a:spLocks noChangeShapeType="1"/>
          </p:cNvSpPr>
          <p:nvPr/>
        </p:nvSpPr>
        <p:spPr bwMode="auto">
          <a:xfrm flipH="1" flipV="1">
            <a:off x="2233916" y="2839195"/>
            <a:ext cx="1669703" cy="4208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21" name="Line 470"/>
          <p:cNvSpPr>
            <a:spLocks noChangeShapeType="1"/>
          </p:cNvSpPr>
          <p:nvPr/>
        </p:nvSpPr>
        <p:spPr bwMode="auto">
          <a:xfrm flipH="1" flipV="1">
            <a:off x="2186762" y="2050697"/>
            <a:ext cx="3261673" cy="16977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22" name="Line 471"/>
          <p:cNvSpPr>
            <a:spLocks noChangeShapeType="1"/>
          </p:cNvSpPr>
          <p:nvPr/>
        </p:nvSpPr>
        <p:spPr bwMode="auto">
          <a:xfrm flipH="1" flipV="1">
            <a:off x="2081459" y="2335986"/>
            <a:ext cx="2397201" cy="10136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23" name="Line 472"/>
          <p:cNvSpPr>
            <a:spLocks noChangeShapeType="1"/>
          </p:cNvSpPr>
          <p:nvPr/>
        </p:nvSpPr>
        <p:spPr bwMode="auto">
          <a:xfrm flipH="1" flipV="1">
            <a:off x="2449303" y="1729420"/>
            <a:ext cx="3519699" cy="17010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24" name="Line 473"/>
          <p:cNvSpPr>
            <a:spLocks noChangeShapeType="1"/>
          </p:cNvSpPr>
          <p:nvPr/>
        </p:nvSpPr>
        <p:spPr bwMode="auto">
          <a:xfrm flipH="1" flipV="1">
            <a:off x="5521508" y="2608820"/>
            <a:ext cx="26604" cy="3804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25" name="Line 474"/>
          <p:cNvSpPr>
            <a:spLocks noChangeShapeType="1"/>
          </p:cNvSpPr>
          <p:nvPr/>
        </p:nvSpPr>
        <p:spPr bwMode="auto">
          <a:xfrm flipH="1" flipV="1">
            <a:off x="5870657" y="2239327"/>
            <a:ext cx="491553" cy="10605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26" name="Line 475"/>
          <p:cNvSpPr>
            <a:spLocks noChangeShapeType="1"/>
          </p:cNvSpPr>
          <p:nvPr/>
        </p:nvSpPr>
        <p:spPr bwMode="auto">
          <a:xfrm flipH="1" flipV="1">
            <a:off x="5677773" y="1940881"/>
            <a:ext cx="1000050" cy="673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28" name="Line 477"/>
          <p:cNvSpPr>
            <a:spLocks noChangeShapeType="1"/>
          </p:cNvSpPr>
          <p:nvPr/>
        </p:nvSpPr>
        <p:spPr bwMode="auto">
          <a:xfrm flipH="1" flipV="1">
            <a:off x="1874096" y="1225988"/>
            <a:ext cx="3890437" cy="18929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latin typeface="Arial Narrow" pitchFamily="34" charset="0"/>
            </a:endParaRPr>
          </a:p>
        </p:txBody>
      </p:sp>
      <p:sp>
        <p:nvSpPr>
          <p:cNvPr id="329" name="Rectangle 480"/>
          <p:cNvSpPr>
            <a:spLocks noChangeArrowheads="1"/>
          </p:cNvSpPr>
          <p:nvPr/>
        </p:nvSpPr>
        <p:spPr bwMode="auto">
          <a:xfrm>
            <a:off x="4026971" y="5199599"/>
            <a:ext cx="770159" cy="27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1" tIns="45700" rIns="91401" bIns="4570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Central City  (152)</a:t>
            </a:r>
            <a:endParaRPr lang="en-US" sz="600" b="1" strike="sngStrike" dirty="0">
              <a:solidFill>
                <a:srgbClr val="FF0000"/>
              </a:solidFill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307th SMC</a:t>
            </a:r>
          </a:p>
        </p:txBody>
      </p:sp>
      <p:sp>
        <p:nvSpPr>
          <p:cNvPr id="331" name="Line 482"/>
          <p:cNvSpPr>
            <a:spLocks noChangeShapeType="1"/>
          </p:cNvSpPr>
          <p:nvPr/>
        </p:nvSpPr>
        <p:spPr bwMode="auto">
          <a:xfrm flipH="1">
            <a:off x="4345084" y="4098834"/>
            <a:ext cx="126426" cy="10746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32" name="Line 484"/>
          <p:cNvSpPr>
            <a:spLocks noChangeShapeType="1"/>
          </p:cNvSpPr>
          <p:nvPr/>
        </p:nvSpPr>
        <p:spPr bwMode="auto">
          <a:xfrm flipH="1" flipV="1">
            <a:off x="3916524" y="1783427"/>
            <a:ext cx="425568" cy="5539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33" name="Text Box 489"/>
          <p:cNvSpPr txBox="1">
            <a:spLocks noChangeArrowheads="1"/>
          </p:cNvSpPr>
          <p:nvPr/>
        </p:nvSpPr>
        <p:spPr bwMode="auto">
          <a:xfrm>
            <a:off x="6023692" y="114050"/>
            <a:ext cx="1381340" cy="73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1" tIns="45700" rIns="91401" bIns="4570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Burlington  (432)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HHC 103rd CM BN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299th CM Co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2061st MRBC (-)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2112 Trans Co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R&amp;R Co B Det 1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FMS 7</a:t>
            </a:r>
            <a:endParaRPr lang="en-US" sz="600" dirty="0">
              <a:latin typeface="Arial Narrow" pitchFamily="34" charset="0"/>
            </a:endParaRPr>
          </a:p>
        </p:txBody>
      </p:sp>
      <p:sp>
        <p:nvSpPr>
          <p:cNvPr id="334" name="Line 490"/>
          <p:cNvSpPr>
            <a:spLocks noChangeShapeType="1"/>
          </p:cNvSpPr>
          <p:nvPr/>
        </p:nvSpPr>
        <p:spPr bwMode="auto">
          <a:xfrm flipH="1" flipV="1">
            <a:off x="6591259" y="572860"/>
            <a:ext cx="588519" cy="77994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36" name="Text Box 494"/>
          <p:cNvSpPr txBox="1">
            <a:spLocks noChangeArrowheads="1"/>
          </p:cNvSpPr>
          <p:nvPr/>
        </p:nvSpPr>
        <p:spPr bwMode="auto">
          <a:xfrm>
            <a:off x="4006354" y="5885083"/>
            <a:ext cx="1040990" cy="4622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Bowling Green  (71)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HHC 1792D CSSB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1820th FFP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FMS 10</a:t>
            </a:r>
          </a:p>
        </p:txBody>
      </p:sp>
      <p:sp>
        <p:nvSpPr>
          <p:cNvPr id="337" name="Text Box 496"/>
          <p:cNvSpPr txBox="1">
            <a:spLocks noChangeArrowheads="1"/>
          </p:cNvSpPr>
          <p:nvPr/>
        </p:nvSpPr>
        <p:spPr bwMode="auto">
          <a:xfrm>
            <a:off x="5090641" y="1789914"/>
            <a:ext cx="838200" cy="2776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Shelbyville  (78)</a:t>
            </a:r>
            <a:r>
              <a:rPr lang="en-US" sz="600" dirty="0">
                <a:latin typeface="Arial Narrow" pitchFamily="34" charset="0"/>
              </a:rPr>
              <a:t> </a:t>
            </a: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1163rd Med Co  </a:t>
            </a:r>
          </a:p>
        </p:txBody>
      </p:sp>
      <p:sp>
        <p:nvSpPr>
          <p:cNvPr id="338" name="Line 497"/>
          <p:cNvSpPr>
            <a:spLocks noChangeShapeType="1"/>
          </p:cNvSpPr>
          <p:nvPr/>
        </p:nvSpPr>
        <p:spPr bwMode="auto">
          <a:xfrm>
            <a:off x="4342092" y="2340308"/>
            <a:ext cx="1753908" cy="218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39" name="Line 498"/>
          <p:cNvSpPr>
            <a:spLocks noChangeShapeType="1"/>
          </p:cNvSpPr>
          <p:nvPr/>
        </p:nvSpPr>
        <p:spPr bwMode="auto">
          <a:xfrm>
            <a:off x="6096001" y="2362200"/>
            <a:ext cx="0" cy="2055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oval" w="sm" len="sm"/>
          </a:ln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44" name="Rectangle 524"/>
          <p:cNvSpPr>
            <a:spLocks noChangeArrowheads="1"/>
          </p:cNvSpPr>
          <p:nvPr/>
        </p:nvSpPr>
        <p:spPr bwMode="auto">
          <a:xfrm>
            <a:off x="1524000" y="3201986"/>
            <a:ext cx="884921" cy="2776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Marion   (0)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Maintenance Status</a:t>
            </a:r>
          </a:p>
        </p:txBody>
      </p:sp>
      <p:sp>
        <p:nvSpPr>
          <p:cNvPr id="347" name="Line 541"/>
          <p:cNvSpPr>
            <a:spLocks noChangeShapeType="1"/>
          </p:cNvSpPr>
          <p:nvPr/>
        </p:nvSpPr>
        <p:spPr bwMode="auto">
          <a:xfrm>
            <a:off x="7315200" y="6019800"/>
            <a:ext cx="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48" name="Line 544"/>
          <p:cNvSpPr>
            <a:spLocks noChangeShapeType="1"/>
          </p:cNvSpPr>
          <p:nvPr/>
        </p:nvSpPr>
        <p:spPr bwMode="auto">
          <a:xfrm flipH="1" flipV="1">
            <a:off x="5448394" y="760932"/>
            <a:ext cx="408530" cy="10946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2075" tIns="46038" rIns="92075" bIns="46038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50" name="Rectangle 368"/>
          <p:cNvSpPr>
            <a:spLocks noChangeArrowheads="1"/>
          </p:cNvSpPr>
          <p:nvPr/>
        </p:nvSpPr>
        <p:spPr bwMode="auto">
          <a:xfrm>
            <a:off x="5084993" y="2350946"/>
            <a:ext cx="1066800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Brandenburg  (39)</a:t>
            </a:r>
            <a:endParaRPr lang="en-US" sz="600" b="1" strike="sngStrike" dirty="0">
              <a:solidFill>
                <a:srgbClr val="FF0000"/>
              </a:solidFill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Det 1 Co B  1-149 IN BN </a:t>
            </a:r>
          </a:p>
        </p:txBody>
      </p:sp>
      <p:sp>
        <p:nvSpPr>
          <p:cNvPr id="354" name="Rectangle 394"/>
          <p:cNvSpPr>
            <a:spLocks noChangeArrowheads="1"/>
          </p:cNvSpPr>
          <p:nvPr/>
        </p:nvSpPr>
        <p:spPr bwMode="auto">
          <a:xfrm>
            <a:off x="9829800" y="2581276"/>
            <a:ext cx="797196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 </a:t>
            </a:r>
            <a:r>
              <a:rPr lang="en-US" sz="600" b="1" u="sng" dirty="0">
                <a:latin typeface="Arial Narrow" pitchFamily="34" charset="0"/>
              </a:rPr>
              <a:t>Prestonsburg  (93)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latin typeface="Arial Narrow" pitchFamily="34" charset="0"/>
              </a:rPr>
              <a:t>  </a:t>
            </a: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577th Sapper Co </a:t>
            </a:r>
            <a:r>
              <a:rPr lang="en-US" sz="600" dirty="0">
                <a:solidFill>
                  <a:srgbClr val="FF0000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355" name="Rectangle 403"/>
          <p:cNvSpPr>
            <a:spLocks noChangeArrowheads="1"/>
          </p:cNvSpPr>
          <p:nvPr/>
        </p:nvSpPr>
        <p:spPr bwMode="auto">
          <a:xfrm>
            <a:off x="9864564" y="1247376"/>
            <a:ext cx="746997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 </a:t>
            </a:r>
            <a:r>
              <a:rPr lang="en-US" sz="600" b="1" u="sng" dirty="0">
                <a:latin typeface="Arial Narrow" pitchFamily="34" charset="0"/>
              </a:rPr>
              <a:t>Olive Hill  (83)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Det 1 149th EN Co </a:t>
            </a:r>
            <a:endParaRPr lang="en-US" sz="6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356" name="Line 614"/>
          <p:cNvSpPr>
            <a:spLocks noChangeShapeType="1"/>
          </p:cNvSpPr>
          <p:nvPr/>
        </p:nvSpPr>
        <p:spPr bwMode="auto">
          <a:xfrm flipV="1">
            <a:off x="9525001" y="2850313"/>
            <a:ext cx="480239" cy="47374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 type="none"/>
          </a:ln>
        </p:spPr>
        <p:txBody>
          <a:bodyPr wrap="square" lIns="92075" tIns="46038" rIns="92075" bIns="46038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357" name="Rectangle 402"/>
          <p:cNvSpPr>
            <a:spLocks noChangeArrowheads="1"/>
          </p:cNvSpPr>
          <p:nvPr/>
        </p:nvSpPr>
        <p:spPr bwMode="auto">
          <a:xfrm>
            <a:off x="9824621" y="1666876"/>
            <a:ext cx="727969" cy="462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  </a:t>
            </a:r>
            <a:r>
              <a:rPr lang="en-US" sz="600" b="1" u="sng" dirty="0">
                <a:latin typeface="Arial Narrow" pitchFamily="34" charset="0"/>
              </a:rPr>
              <a:t>Ashland  (157)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latin typeface="Arial Narrow" pitchFamily="34" charset="0"/>
              </a:rPr>
              <a:t>   </a:t>
            </a: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HHC 201st EN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   201st FSC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   FMS 1</a:t>
            </a:r>
          </a:p>
        </p:txBody>
      </p:sp>
      <p:sp>
        <p:nvSpPr>
          <p:cNvPr id="365" name="Rectangle 396"/>
          <p:cNvSpPr>
            <a:spLocks noChangeArrowheads="1"/>
          </p:cNvSpPr>
          <p:nvPr/>
        </p:nvSpPr>
        <p:spPr bwMode="auto">
          <a:xfrm>
            <a:off x="9785116" y="4310248"/>
            <a:ext cx="634710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 </a:t>
            </a:r>
            <a:r>
              <a:rPr lang="en-US" sz="600" b="1" u="sng" dirty="0">
                <a:latin typeface="Arial Narrow" pitchFamily="34" charset="0"/>
              </a:rPr>
              <a:t>Hazard  (81)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207th EN Co </a:t>
            </a:r>
            <a:r>
              <a:rPr lang="en-US" sz="600" dirty="0">
                <a:solidFill>
                  <a:srgbClr val="FF0000"/>
                </a:solidFill>
                <a:latin typeface="Arial Narrow" pitchFamily="34" charset="0"/>
              </a:rPr>
              <a:t>(-)</a:t>
            </a:r>
            <a:endParaRPr lang="en-US" sz="6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366" name="Rectangle 673"/>
          <p:cNvSpPr>
            <a:spLocks noChangeArrowheads="1"/>
          </p:cNvSpPr>
          <p:nvPr/>
        </p:nvSpPr>
        <p:spPr bwMode="auto">
          <a:xfrm>
            <a:off x="1531215" y="2605824"/>
            <a:ext cx="772081" cy="27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Henderson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Maintenance Status    </a:t>
            </a:r>
          </a:p>
        </p:txBody>
      </p:sp>
      <p:sp>
        <p:nvSpPr>
          <p:cNvPr id="367" name="Rectangle 678"/>
          <p:cNvSpPr>
            <a:spLocks noChangeArrowheads="1"/>
          </p:cNvSpPr>
          <p:nvPr/>
        </p:nvSpPr>
        <p:spPr bwMode="auto">
          <a:xfrm>
            <a:off x="1525769" y="1861960"/>
            <a:ext cx="814177" cy="2822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Leitchfield  (93)</a:t>
            </a:r>
            <a:endParaRPr lang="en-US" sz="600" dirty="0">
              <a:latin typeface="Arial Narrow" pitchFamily="34" charset="0"/>
            </a:endParaRPr>
          </a:p>
          <a:p>
            <a:pPr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1123rd Sapper Co </a:t>
            </a:r>
          </a:p>
        </p:txBody>
      </p:sp>
      <p:pic>
        <p:nvPicPr>
          <p:cNvPr id="130" name="Picture 1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8423" y="3258533"/>
            <a:ext cx="157011" cy="187898"/>
          </a:xfrm>
          <a:prstGeom prst="rect">
            <a:avLst/>
          </a:prstGeom>
        </p:spPr>
      </p:pic>
      <p:pic>
        <p:nvPicPr>
          <p:cNvPr id="131" name="Picture 1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5119" y="2765904"/>
            <a:ext cx="120991" cy="180680"/>
          </a:xfrm>
          <a:prstGeom prst="rect">
            <a:avLst/>
          </a:prstGeom>
        </p:spPr>
      </p:pic>
      <p:pic>
        <p:nvPicPr>
          <p:cNvPr id="132" name="Picture 131" descr="kystarcpatch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46850" y="2549630"/>
            <a:ext cx="124328" cy="161461"/>
          </a:xfrm>
          <a:prstGeom prst="rect">
            <a:avLst/>
          </a:prstGeom>
        </p:spPr>
      </p:pic>
      <p:pic>
        <p:nvPicPr>
          <p:cNvPr id="133" name="Picture 132" descr="kystarcpatch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29783" y="2520157"/>
            <a:ext cx="137231" cy="178217"/>
          </a:xfrm>
          <a:prstGeom prst="rect">
            <a:avLst/>
          </a:prstGeom>
        </p:spPr>
      </p:pic>
      <p:pic>
        <p:nvPicPr>
          <p:cNvPr id="134" name="Picture 133" descr="150px-63AviationBdeSSI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8946" y="2454862"/>
            <a:ext cx="132630" cy="172419"/>
          </a:xfrm>
          <a:prstGeom prst="rect">
            <a:avLst/>
          </a:prstGeom>
        </p:spPr>
      </p:pic>
      <p:sp>
        <p:nvSpPr>
          <p:cNvPr id="126" name="Rectangle 396">
            <a:extLst>
              <a:ext uri="{FF2B5EF4-FFF2-40B4-BE49-F238E27FC236}">
                <a16:creationId xmlns:a16="http://schemas.microsoft.com/office/drawing/2014/main" id="{3DABCCD7-A43A-5AD9-7C85-355FB3804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5485" y="3918869"/>
            <a:ext cx="692419" cy="36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 </a:t>
            </a:r>
            <a:r>
              <a:rPr lang="en-US" sz="600" b="1" u="sng" dirty="0">
                <a:latin typeface="Arial Narrow" pitchFamily="34" charset="0"/>
              </a:rPr>
              <a:t>Jackson (72)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FF0000"/>
                </a:solidFill>
                <a:latin typeface="Arial Narrow" pitchFamily="34" charset="0"/>
              </a:rPr>
              <a:t>DET 1 207 EN Co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FMS 6</a:t>
            </a:r>
            <a:endParaRPr lang="en-US" sz="600" dirty="0">
              <a:latin typeface="Arial Narrow" pitchFamily="34" charset="0"/>
            </a:endParaRPr>
          </a:p>
        </p:txBody>
      </p:sp>
      <p:sp>
        <p:nvSpPr>
          <p:cNvPr id="127" name="Text Box 495">
            <a:extLst>
              <a:ext uri="{FF2B5EF4-FFF2-40B4-BE49-F238E27FC236}">
                <a16:creationId xmlns:a16="http://schemas.microsoft.com/office/drawing/2014/main" id="{339FB208-66BE-B1EF-6BD4-8E47859AF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4170" y="6359321"/>
            <a:ext cx="912816" cy="4628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London  (74)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50"/>
                </a:solidFill>
                <a:latin typeface="Arial Narrow" pitchFamily="34" charset="0"/>
              </a:rPr>
              <a:t>429th FSC Co I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JFHQ JSO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FMS 2</a:t>
            </a:r>
          </a:p>
        </p:txBody>
      </p:sp>
      <p:sp>
        <p:nvSpPr>
          <p:cNvPr id="128" name="Line 544">
            <a:extLst>
              <a:ext uri="{FF2B5EF4-FFF2-40B4-BE49-F238E27FC236}">
                <a16:creationId xmlns:a16="http://schemas.microsoft.com/office/drawing/2014/main" id="{E6FA034D-AB44-A308-23EF-75FD55696E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7198" y="5847098"/>
            <a:ext cx="271804" cy="4019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2075" tIns="46038" rIns="92075" bIns="46038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129" name="Line 453">
            <a:extLst>
              <a:ext uri="{FF2B5EF4-FFF2-40B4-BE49-F238E27FC236}">
                <a16:creationId xmlns:a16="http://schemas.microsoft.com/office/drawing/2014/main" id="{98DD5D74-F359-2782-43EB-1E784843B8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90995" y="5459112"/>
            <a:ext cx="178154" cy="1292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135" name="Line 453">
            <a:extLst>
              <a:ext uri="{FF2B5EF4-FFF2-40B4-BE49-F238E27FC236}">
                <a16:creationId xmlns:a16="http://schemas.microsoft.com/office/drawing/2014/main" id="{9B026C1F-39B4-22DF-CFAD-A68B0A099D5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563514" y="5590852"/>
            <a:ext cx="1274342" cy="9180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>
              <a:latin typeface="Arial Narrow" pitchFamily="34" charset="0"/>
            </a:endParaRPr>
          </a:p>
        </p:txBody>
      </p:sp>
      <p:sp>
        <p:nvSpPr>
          <p:cNvPr id="136" name="Rectangle 383">
            <a:extLst>
              <a:ext uri="{FF2B5EF4-FFF2-40B4-BE49-F238E27FC236}">
                <a16:creationId xmlns:a16="http://schemas.microsoft.com/office/drawing/2014/main" id="{DF7C2124-BEA8-2F99-F359-32E5F3DB6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9735" y="115841"/>
            <a:ext cx="1249301" cy="2216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6" tIns="46019" rIns="92036" bIns="46019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u="sng" dirty="0">
                <a:latin typeface="Arial Narrow" pitchFamily="34" charset="0"/>
              </a:rPr>
              <a:t>Frankfort BNGC (773)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JFHQ-KY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JFHQ-</a:t>
            </a:r>
            <a:r>
              <a:rPr lang="en-US" sz="600" b="1" dirty="0" err="1">
                <a:latin typeface="Arial Narrow" pitchFamily="34" charset="0"/>
              </a:rPr>
              <a:t>Det</a:t>
            </a:r>
            <a:r>
              <a:rPr lang="en-US" sz="600" b="1" dirty="0">
                <a:latin typeface="Arial Narrow" pitchFamily="34" charset="0"/>
              </a:rPr>
              <a:t> 1 Select </a:t>
            </a:r>
            <a:r>
              <a:rPr lang="en-US" sz="600" b="1" dirty="0" err="1">
                <a:latin typeface="Arial Narrow" pitchFamily="34" charset="0"/>
              </a:rPr>
              <a:t>Srvc</a:t>
            </a:r>
            <a:r>
              <a:rPr lang="en-US" sz="600" b="1" dirty="0">
                <a:latin typeface="Arial Narrow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ARMY </a:t>
            </a:r>
            <a:r>
              <a:rPr lang="en-US" sz="600" b="1" dirty="0" err="1">
                <a:latin typeface="Arial Narrow" pitchFamily="34" charset="0"/>
              </a:rPr>
              <a:t>Elmt</a:t>
            </a:r>
            <a:r>
              <a:rPr lang="en-US" sz="600" b="1" dirty="0">
                <a:latin typeface="Arial Narrow" pitchFamily="34" charset="0"/>
              </a:rPr>
              <a:t> JFHQ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1988 Contract Team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DCARNG MAC Det 2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KYARNG MED DET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1809 JAG Team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latin typeface="Arial Narrow" pitchFamily="34" charset="0"/>
              </a:rPr>
              <a:t>CSMS Det 1 / FMS 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751st Troop CMD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63rd Theatre AVN BDE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Co C 1-376th AV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Co B (-) 351st ASB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Co B 2-147th AV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Det 1 HHC 2-147th AV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Det 1 Co D 2-147th AV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Det 1 Co E 2-147th AV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Det 3 HHC 2-238th AV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Det 1 Co C 2-238th AV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Det 4 Co D 2-238th AV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Det 4 Co E 2-238th AV </a:t>
            </a:r>
            <a:endParaRPr lang="en-US" sz="600" b="1" dirty="0"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202nd Band  </a:t>
            </a:r>
            <a:r>
              <a:rPr lang="en-US" sz="600" b="1" dirty="0">
                <a:latin typeface="Arial Narrow" pitchFamily="34" charset="0"/>
              </a:rPr>
              <a:t>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>
                <a:solidFill>
                  <a:srgbClr val="00B0F0"/>
                </a:solidFill>
                <a:latin typeface="Arial Narrow" pitchFamily="34" charset="0"/>
              </a:rPr>
              <a:t>133rd MPAD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03A835-04D2-5DD8-5300-606F726184E9}"/>
              </a:ext>
            </a:extLst>
          </p:cNvPr>
          <p:cNvSpPr txBox="1"/>
          <p:nvPr/>
        </p:nvSpPr>
        <p:spPr>
          <a:xfrm>
            <a:off x="6090110" y="6102574"/>
            <a:ext cx="2001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Kentucky National Guard</a:t>
            </a:r>
          </a:p>
          <a:p>
            <a:pPr algn="ctr"/>
            <a:r>
              <a:rPr lang="en-US" sz="1200" dirty="0"/>
              <a:t>Unit Armory Locations</a:t>
            </a:r>
          </a:p>
          <a:p>
            <a:pPr algn="ctr"/>
            <a:r>
              <a:rPr lang="en-US" sz="1000" dirty="0"/>
              <a:t>As of 01SEP2023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916C41A-8184-3981-CB96-95555E7CF96C}"/>
              </a:ext>
            </a:extLst>
          </p:cNvPr>
          <p:cNvGrpSpPr/>
          <p:nvPr/>
        </p:nvGrpSpPr>
        <p:grpSpPr>
          <a:xfrm>
            <a:off x="1695981" y="5808719"/>
            <a:ext cx="940408" cy="1015663"/>
            <a:chOff x="171981" y="5792843"/>
            <a:chExt cx="940408" cy="101566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4CD0457-10FF-300E-E22C-982094360523}"/>
                </a:ext>
              </a:extLst>
            </p:cNvPr>
            <p:cNvSpPr/>
            <p:nvPr/>
          </p:nvSpPr>
          <p:spPr>
            <a:xfrm>
              <a:off x="171981" y="5850931"/>
              <a:ext cx="132407" cy="147714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82F9364A-4626-8C1A-2261-8F2E09F768FD}"/>
                </a:ext>
              </a:extLst>
            </p:cNvPr>
            <p:cNvSpPr/>
            <p:nvPr/>
          </p:nvSpPr>
          <p:spPr>
            <a:xfrm>
              <a:off x="171981" y="6000156"/>
              <a:ext cx="132407" cy="147714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8E9A5A18-48DC-9C8A-1E08-17D1E1FA3917}"/>
                </a:ext>
              </a:extLst>
            </p:cNvPr>
            <p:cNvSpPr/>
            <p:nvPr/>
          </p:nvSpPr>
          <p:spPr>
            <a:xfrm>
              <a:off x="171981" y="6149381"/>
              <a:ext cx="132407" cy="147714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104B33CA-C5F5-5376-153D-78A63D7C5C5A}"/>
                </a:ext>
              </a:extLst>
            </p:cNvPr>
            <p:cNvSpPr/>
            <p:nvPr/>
          </p:nvSpPr>
          <p:spPr>
            <a:xfrm>
              <a:off x="171981" y="6298606"/>
              <a:ext cx="132407" cy="147714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AAB6A98E-9081-40D7-625D-A4D400766034}"/>
                </a:ext>
              </a:extLst>
            </p:cNvPr>
            <p:cNvSpPr/>
            <p:nvPr/>
          </p:nvSpPr>
          <p:spPr>
            <a:xfrm>
              <a:off x="171981" y="6447831"/>
              <a:ext cx="132407" cy="14771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F82DF94-6A4F-1A72-0A3C-4BA27AA6A607}"/>
                </a:ext>
              </a:extLst>
            </p:cNvPr>
            <p:cNvSpPr txBox="1"/>
            <p:nvPr/>
          </p:nvSpPr>
          <p:spPr>
            <a:xfrm>
              <a:off x="243240" y="5792843"/>
              <a:ext cx="86914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149 MEB</a:t>
              </a:r>
            </a:p>
            <a:p>
              <a:r>
                <a:rPr lang="en-US" sz="1000" dirty="0"/>
                <a:t>75 TRP CMD</a:t>
              </a:r>
            </a:p>
            <a:p>
              <a:r>
                <a:rPr lang="en-US" sz="1000" dirty="0"/>
                <a:t>138 FAB</a:t>
              </a:r>
            </a:p>
            <a:p>
              <a:r>
                <a:rPr lang="en-US" sz="1000" dirty="0"/>
                <a:t>63 TAB</a:t>
              </a:r>
            </a:p>
            <a:p>
              <a:r>
                <a:rPr lang="en-US" sz="1000" dirty="0"/>
                <a:t>JFHQ-KY</a:t>
              </a:r>
            </a:p>
            <a:p>
              <a:r>
                <a:rPr lang="en-US" sz="1000" dirty="0"/>
                <a:t>38</a:t>
              </a:r>
              <a:r>
                <a:rPr lang="en-US" sz="1000" baseline="30000" dirty="0"/>
                <a:t>th</a:t>
              </a:r>
              <a:r>
                <a:rPr lang="en-US" sz="1000" dirty="0"/>
                <a:t> DIVARTY</a:t>
              </a: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7A62A6DC-C48D-C37B-7CB5-89754F2F2530}"/>
                </a:ext>
              </a:extLst>
            </p:cNvPr>
            <p:cNvSpPr/>
            <p:nvPr/>
          </p:nvSpPr>
          <p:spPr>
            <a:xfrm>
              <a:off x="171981" y="6597056"/>
              <a:ext cx="132407" cy="147714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6CF62271-3604-8C64-0BAC-963776E18F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41073" y="161056"/>
            <a:ext cx="908383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47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306" y="135609"/>
            <a:ext cx="961894" cy="953107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777108"/>
            <a:ext cx="10515600" cy="1270056"/>
          </a:xfrm>
        </p:spPr>
        <p:txBody>
          <a:bodyPr/>
          <a:lstStyle/>
          <a:p>
            <a:pPr algn="ctr"/>
            <a:r>
              <a:rPr lang="en-US" b="1" dirty="0"/>
              <a:t>2026-2028 Capital Projects</a:t>
            </a:r>
            <a:br>
              <a:rPr lang="en-US" dirty="0"/>
            </a:br>
            <a:r>
              <a:rPr lang="en-US" b="1" dirty="0"/>
              <a:t>Requiring General Fund Support </a:t>
            </a:r>
            <a:br>
              <a:rPr lang="en-US" b="1" dirty="0"/>
            </a:br>
            <a:endParaRPr lang="en-US" b="1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6F3CB13-AF24-A3DF-AC70-D5F594C6D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165683"/>
              </p:ext>
            </p:extLst>
          </p:nvPr>
        </p:nvGraphicFramePr>
        <p:xfrm>
          <a:off x="409707" y="2002995"/>
          <a:ext cx="11372585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4517">
                  <a:extLst>
                    <a:ext uri="{9D8B030D-6E8A-4147-A177-3AD203B41FA5}">
                      <a16:colId xmlns:a16="http://schemas.microsoft.com/office/drawing/2014/main" val="72176623"/>
                    </a:ext>
                  </a:extLst>
                </a:gridCol>
                <a:gridCol w="2274517">
                  <a:extLst>
                    <a:ext uri="{9D8B030D-6E8A-4147-A177-3AD203B41FA5}">
                      <a16:colId xmlns:a16="http://schemas.microsoft.com/office/drawing/2014/main" val="3439723420"/>
                    </a:ext>
                  </a:extLst>
                </a:gridCol>
                <a:gridCol w="2274517">
                  <a:extLst>
                    <a:ext uri="{9D8B030D-6E8A-4147-A177-3AD203B41FA5}">
                      <a16:colId xmlns:a16="http://schemas.microsoft.com/office/drawing/2014/main" val="1114704488"/>
                    </a:ext>
                  </a:extLst>
                </a:gridCol>
                <a:gridCol w="2274517">
                  <a:extLst>
                    <a:ext uri="{9D8B030D-6E8A-4147-A177-3AD203B41FA5}">
                      <a16:colId xmlns:a16="http://schemas.microsoft.com/office/drawing/2014/main" val="2203978851"/>
                    </a:ext>
                  </a:extLst>
                </a:gridCol>
                <a:gridCol w="2274517">
                  <a:extLst>
                    <a:ext uri="{9D8B030D-6E8A-4147-A177-3AD203B41FA5}">
                      <a16:colId xmlns:a16="http://schemas.microsoft.com/office/drawing/2014/main" val="2382760783"/>
                    </a:ext>
                  </a:extLst>
                </a:gridCol>
              </a:tblGrid>
              <a:tr h="4257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Priority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Project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General Funds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Other Funds</a:t>
                      </a:r>
                    </a:p>
                    <a:p>
                      <a:pPr algn="ctr"/>
                      <a:r>
                        <a:rPr lang="en-US" sz="1800" dirty="0"/>
                        <a:t>(FF=Federal Funds)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106495"/>
                  </a:ext>
                </a:extLst>
              </a:tr>
              <a:tr h="4257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Armory Installation Maintenance Pool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$12,000,000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$12,000,000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38327"/>
                  </a:ext>
                </a:extLst>
              </a:tr>
              <a:tr h="4257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DMA/KYARNG Statewide Armory Master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$1,000,000 (FF)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31664"/>
                  </a:ext>
                </a:extLst>
              </a:tr>
              <a:tr h="60099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Construction Readiness Center Somerset – Additional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$6,531,000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$1,632,750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$4,898,250 (FF)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326805"/>
                  </a:ext>
                </a:extLst>
              </a:tr>
              <a:tr h="4257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Construct Armory Addition – Shelbyville (additional)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$1,500,000 (FF)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39722"/>
                  </a:ext>
                </a:extLst>
              </a:tr>
              <a:tr h="4257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Construct G6 Building Conversion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$10,500,000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$2,625,000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$7,875,000 (FF)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5815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6BD393E-BF34-0BFC-D822-54DC1A2CE1A9}"/>
              </a:ext>
            </a:extLst>
          </p:cNvPr>
          <p:cNvSpPr txBox="1"/>
          <p:nvPr/>
        </p:nvSpPr>
        <p:spPr>
          <a:xfrm>
            <a:off x="9670464" y="6353059"/>
            <a:ext cx="195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(cont. on next pg.)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9C7927-3CE4-DF4C-5E7F-4A6CA42DF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89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B31BB0E-5C21-2B0B-00A2-D51080B50F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080725"/>
              </p:ext>
            </p:extLst>
          </p:nvPr>
        </p:nvGraphicFramePr>
        <p:xfrm>
          <a:off x="457200" y="1891162"/>
          <a:ext cx="11400970" cy="3121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498">
                  <a:extLst>
                    <a:ext uri="{9D8B030D-6E8A-4147-A177-3AD203B41FA5}">
                      <a16:colId xmlns:a16="http://schemas.microsoft.com/office/drawing/2014/main" val="80233973"/>
                    </a:ext>
                  </a:extLst>
                </a:gridCol>
                <a:gridCol w="2304868">
                  <a:extLst>
                    <a:ext uri="{9D8B030D-6E8A-4147-A177-3AD203B41FA5}">
                      <a16:colId xmlns:a16="http://schemas.microsoft.com/office/drawing/2014/main" val="2816730648"/>
                    </a:ext>
                  </a:extLst>
                </a:gridCol>
                <a:gridCol w="2304868">
                  <a:extLst>
                    <a:ext uri="{9D8B030D-6E8A-4147-A177-3AD203B41FA5}">
                      <a16:colId xmlns:a16="http://schemas.microsoft.com/office/drawing/2014/main" val="1991434788"/>
                    </a:ext>
                  </a:extLst>
                </a:gridCol>
                <a:gridCol w="2304868">
                  <a:extLst>
                    <a:ext uri="{9D8B030D-6E8A-4147-A177-3AD203B41FA5}">
                      <a16:colId xmlns:a16="http://schemas.microsoft.com/office/drawing/2014/main" val="2739441728"/>
                    </a:ext>
                  </a:extLst>
                </a:gridCol>
                <a:gridCol w="2304868">
                  <a:extLst>
                    <a:ext uri="{9D8B030D-6E8A-4147-A177-3AD203B41FA5}">
                      <a16:colId xmlns:a16="http://schemas.microsoft.com/office/drawing/2014/main" val="4045508732"/>
                    </a:ext>
                  </a:extLst>
                </a:gridCol>
              </a:tblGrid>
              <a:tr h="46923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Priority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Project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Total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General Funds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Other Funds</a:t>
                      </a:r>
                    </a:p>
                    <a:p>
                      <a:pPr algn="ctr"/>
                      <a:r>
                        <a:rPr lang="en-US" sz="1600" b="1" dirty="0"/>
                        <a:t>(FF=Federal Funds)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830567"/>
                  </a:ext>
                </a:extLst>
              </a:tr>
              <a:tr h="51862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Construct Armory 4 Frankfort-Additional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$4,000,000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$3,000,000 (FF)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07990"/>
                  </a:ext>
                </a:extLst>
              </a:tr>
              <a:tr h="51862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Ashland Armory Restoration Phase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$4,000,000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$3,000,000 (FF)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450579"/>
                  </a:ext>
                </a:extLst>
              </a:tr>
              <a:tr h="74089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KY Youth Challenge Academies Maintenance Pool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462025"/>
                  </a:ext>
                </a:extLst>
              </a:tr>
              <a:tr h="34734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638245"/>
                  </a:ext>
                </a:extLst>
              </a:tr>
            </a:tbl>
          </a:graphicData>
        </a:graphic>
      </p:graphicFrame>
      <p:sp>
        <p:nvSpPr>
          <p:cNvPr id="7" name="Title 5">
            <a:extLst>
              <a:ext uri="{FF2B5EF4-FFF2-40B4-BE49-F238E27FC236}">
                <a16:creationId xmlns:a16="http://schemas.microsoft.com/office/drawing/2014/main" id="{0DC8A0C7-6965-2DCF-7DCB-2062DEFFAA64}"/>
              </a:ext>
            </a:extLst>
          </p:cNvPr>
          <p:cNvSpPr txBox="1">
            <a:spLocks/>
          </p:cNvSpPr>
          <p:nvPr/>
        </p:nvSpPr>
        <p:spPr>
          <a:xfrm>
            <a:off x="1210490" y="580092"/>
            <a:ext cx="10515600" cy="1414549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2026-2028 Capital Projects</a:t>
            </a:r>
            <a:br>
              <a:rPr lang="en-US" sz="4400" dirty="0"/>
            </a:br>
            <a:r>
              <a:rPr lang="en-US" sz="4400" b="1" dirty="0"/>
              <a:t>Requiring General Fund Support (cont.) </a:t>
            </a:r>
            <a:endParaRPr lang="en-US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BE9A1CA-6A37-8B8E-4DF5-C887054CD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C3B519-CC74-FBB0-66E2-52B920B7D7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7636" y="128949"/>
            <a:ext cx="908383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733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2903" y="198437"/>
            <a:ext cx="911503" cy="90317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65002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2026-2028 Capital Projects</a:t>
            </a:r>
            <a:br>
              <a:rPr lang="en-US" b="1" dirty="0"/>
            </a:br>
            <a:r>
              <a:rPr lang="en-US" b="1" dirty="0"/>
              <a:t>NOT Requiring General or Road Fund Support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076056"/>
              </p:ext>
            </p:extLst>
          </p:nvPr>
        </p:nvGraphicFramePr>
        <p:xfrm>
          <a:off x="751840" y="1782763"/>
          <a:ext cx="1060196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7180">
                  <a:extLst>
                    <a:ext uri="{9D8B030D-6E8A-4147-A177-3AD203B41FA5}">
                      <a16:colId xmlns:a16="http://schemas.microsoft.com/office/drawing/2014/main" val="2971901525"/>
                    </a:ext>
                  </a:extLst>
                </a:gridCol>
                <a:gridCol w="3712390">
                  <a:extLst>
                    <a:ext uri="{9D8B030D-6E8A-4147-A177-3AD203B41FA5}">
                      <a16:colId xmlns:a16="http://schemas.microsoft.com/office/drawing/2014/main" val="3052907210"/>
                    </a:ext>
                  </a:extLst>
                </a:gridCol>
                <a:gridCol w="3712390">
                  <a:extLst>
                    <a:ext uri="{9D8B030D-6E8A-4147-A177-3AD203B41FA5}">
                      <a16:colId xmlns:a16="http://schemas.microsoft.com/office/drawing/2014/main" val="6086485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Project</a:t>
                      </a:r>
                      <a:r>
                        <a:rPr lang="en-US" sz="1600" baseline="0" dirty="0"/>
                        <a:t> Title with County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Fund Source</a:t>
                      </a:r>
                    </a:p>
                    <a:p>
                      <a:pPr algn="ctr"/>
                      <a:r>
                        <a:rPr lang="en-US" sz="1600" dirty="0"/>
                        <a:t>(RF=Restricted Funds</a:t>
                      </a:r>
                    </a:p>
                    <a:p>
                      <a:pPr algn="ctr"/>
                      <a:r>
                        <a:rPr lang="en-US" sz="1600" dirty="0"/>
                        <a:t>FF=Federal Funds)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365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Bluegrass Station Facility Maintenance Pool (Fayette)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$2,000,000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775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Construct and Extend Electric Bluegrass Station (BGS) (Fayette)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338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Construct Civil Support Team Facility-Additional (Franklin)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$12,000,000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507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Construct Fitness Center at WHFRTC Additional (Muhlenberg)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36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Construct HLDTS Drainage Improvement (Knox)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$2,000,000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142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Construct Improve Sewer System Bluegrass Station (Fayette)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77001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600" dirty="0"/>
                        <a:t>Construct Jackson FMS Additional (Breathitt)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80798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FB53B20-08A8-2D79-D747-02C7F4498796}"/>
              </a:ext>
            </a:extLst>
          </p:cNvPr>
          <p:cNvSpPr txBox="1"/>
          <p:nvPr/>
        </p:nvSpPr>
        <p:spPr>
          <a:xfrm>
            <a:off x="9394371" y="6321900"/>
            <a:ext cx="195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(cont. on next pg.)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BECC7-3B70-FD6E-CEF9-105366C1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89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2903" y="198437"/>
            <a:ext cx="911503" cy="903176"/>
          </a:xfrm>
          <a:prstGeom prst="rect">
            <a:avLst/>
          </a:prstGeom>
        </p:spPr>
      </p:pic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248576" y="738802"/>
            <a:ext cx="11755830" cy="1772386"/>
          </a:xfrm>
        </p:spPr>
        <p:txBody>
          <a:bodyPr/>
          <a:lstStyle/>
          <a:p>
            <a:pPr algn="ctr"/>
            <a:r>
              <a:rPr lang="en-US" b="1" dirty="0"/>
              <a:t>2026-2028 Capital Projects</a:t>
            </a:r>
            <a:br>
              <a:rPr lang="en-US" b="1" dirty="0"/>
            </a:br>
            <a:r>
              <a:rPr lang="en-US" b="1" dirty="0"/>
              <a:t>NOT Requiring General or Road Fund Support (cont.)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253507"/>
              </p:ext>
            </p:extLst>
          </p:nvPr>
        </p:nvGraphicFramePr>
        <p:xfrm>
          <a:off x="396240" y="1862693"/>
          <a:ext cx="11341684" cy="446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0722">
                  <a:extLst>
                    <a:ext uri="{9D8B030D-6E8A-4147-A177-3AD203B41FA5}">
                      <a16:colId xmlns:a16="http://schemas.microsoft.com/office/drawing/2014/main" val="2971901525"/>
                    </a:ext>
                  </a:extLst>
                </a:gridCol>
                <a:gridCol w="3805481">
                  <a:extLst>
                    <a:ext uri="{9D8B030D-6E8A-4147-A177-3AD203B41FA5}">
                      <a16:colId xmlns:a16="http://schemas.microsoft.com/office/drawing/2014/main" val="3052907210"/>
                    </a:ext>
                  </a:extLst>
                </a:gridCol>
                <a:gridCol w="3805481">
                  <a:extLst>
                    <a:ext uri="{9D8B030D-6E8A-4147-A177-3AD203B41FA5}">
                      <a16:colId xmlns:a16="http://schemas.microsoft.com/office/drawing/2014/main" val="608648553"/>
                    </a:ext>
                  </a:extLst>
                </a:gridCol>
              </a:tblGrid>
              <a:tr h="556626">
                <a:tc>
                  <a:txBody>
                    <a:bodyPr/>
                    <a:lstStyle/>
                    <a:p>
                      <a:r>
                        <a:rPr lang="en-US" sz="1600" dirty="0"/>
                        <a:t>Project</a:t>
                      </a:r>
                      <a:r>
                        <a:rPr lang="en-US" sz="1600" baseline="0" dirty="0"/>
                        <a:t> Title with County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Fund Source (RF=Restricted Funds</a:t>
                      </a:r>
                    </a:p>
                    <a:p>
                      <a:pPr algn="ctr"/>
                      <a:r>
                        <a:rPr lang="en-US" sz="1600" dirty="0"/>
                        <a:t>FF=Federal Funds)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365839"/>
                  </a:ext>
                </a:extLst>
              </a:tr>
              <a:tr h="531760">
                <a:tc>
                  <a:txBody>
                    <a:bodyPr/>
                    <a:lstStyle/>
                    <a:p>
                      <a:r>
                        <a:rPr lang="en-US" sz="1600" dirty="0"/>
                        <a:t>Construct New Barracks HLDTS (Knox)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775386"/>
                  </a:ext>
                </a:extLst>
              </a:tr>
              <a:tr h="556626">
                <a:tc>
                  <a:txBody>
                    <a:bodyPr/>
                    <a:lstStyle/>
                    <a:p>
                      <a:r>
                        <a:rPr lang="en-US" sz="1600" dirty="0"/>
                        <a:t>Construct New Barracks at WHFRTC-Additional (Muhlenberg)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$4,000,000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507936"/>
                  </a:ext>
                </a:extLst>
              </a:tr>
              <a:tr h="556626">
                <a:tc>
                  <a:txBody>
                    <a:bodyPr/>
                    <a:lstStyle/>
                    <a:p>
                      <a:r>
                        <a:rPr lang="en-US" sz="1600" dirty="0"/>
                        <a:t>Construct Support Building WHFRTC (Muhlenberg)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36355"/>
                  </a:ext>
                </a:extLst>
              </a:tr>
              <a:tr h="556626">
                <a:tc>
                  <a:txBody>
                    <a:bodyPr/>
                    <a:lstStyle/>
                    <a:p>
                      <a:r>
                        <a:rPr lang="en-US" sz="1600" dirty="0"/>
                        <a:t>Construct WHFRTC UHAST </a:t>
                      </a:r>
                      <a:r>
                        <a:rPr lang="en-US" sz="1600"/>
                        <a:t>(Muhlenberg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$21,000,000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770019"/>
                  </a:ext>
                </a:extLst>
              </a:tr>
              <a:tr h="531760">
                <a:tc>
                  <a:txBody>
                    <a:bodyPr/>
                    <a:lstStyle/>
                    <a:p>
                      <a:r>
                        <a:rPr lang="en-US" sz="1600" dirty="0"/>
                        <a:t>DMA / KYARNG Training Site Master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$2,000,000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875836"/>
                  </a:ext>
                </a:extLst>
              </a:tr>
              <a:tr h="322257">
                <a:tc>
                  <a:txBody>
                    <a:bodyPr/>
                    <a:lstStyle/>
                    <a:p>
                      <a:r>
                        <a:rPr lang="en-US" sz="1600" dirty="0"/>
                        <a:t>Extension of Utilities w. H. Ford Training Center (WHFRTC)(Muhlenberg)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$2,000,000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822258"/>
                  </a:ext>
                </a:extLst>
              </a:tr>
              <a:tr h="53176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6890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908849-6464-3343-B785-46DC65879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42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A61BF5-B7BA-A83F-5FBC-9218A6437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CA8A-7A1F-4687-A229-4BF6B8845512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FEFBD7-7056-CE1A-1A29-0E272F3F95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8298" y="171596"/>
            <a:ext cx="908383" cy="902286"/>
          </a:xfrm>
          <a:prstGeom prst="rect">
            <a:avLst/>
          </a:prstGeom>
        </p:spPr>
      </p:pic>
      <p:sp>
        <p:nvSpPr>
          <p:cNvPr id="8" name="Title 5">
            <a:extLst>
              <a:ext uri="{FF2B5EF4-FFF2-40B4-BE49-F238E27FC236}">
                <a16:creationId xmlns:a16="http://schemas.microsoft.com/office/drawing/2014/main" id="{57994724-88A6-4788-48D9-CC36B9366DC1}"/>
              </a:ext>
            </a:extLst>
          </p:cNvPr>
          <p:cNvSpPr txBox="1">
            <a:spLocks/>
          </p:cNvSpPr>
          <p:nvPr/>
        </p:nvSpPr>
        <p:spPr>
          <a:xfrm>
            <a:off x="1006889" y="901184"/>
            <a:ext cx="10515600" cy="1867184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2026-2028 Capital Projects</a:t>
            </a:r>
          </a:p>
          <a:p>
            <a:r>
              <a:rPr lang="en-US" sz="4400" b="1" dirty="0"/>
              <a:t>Other-Long-Term Financing Projects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260F065-BBFC-4E47-8FDB-7FAEC6B5C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421138"/>
              </p:ext>
            </p:extLst>
          </p:nvPr>
        </p:nvGraphicFramePr>
        <p:xfrm>
          <a:off x="1595120" y="2998428"/>
          <a:ext cx="8981439" cy="1867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5439">
                  <a:extLst>
                    <a:ext uri="{9D8B030D-6E8A-4147-A177-3AD203B41FA5}">
                      <a16:colId xmlns:a16="http://schemas.microsoft.com/office/drawing/2014/main" val="4211661424"/>
                    </a:ext>
                  </a:extLst>
                </a:gridCol>
                <a:gridCol w="3826000">
                  <a:extLst>
                    <a:ext uri="{9D8B030D-6E8A-4147-A177-3AD203B41FA5}">
                      <a16:colId xmlns:a16="http://schemas.microsoft.com/office/drawing/2014/main" val="998270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Other-Long-Term Financing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240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Construct Multi-Purpose Building (BGS Fayette)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$15,000,000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009328"/>
                  </a:ext>
                </a:extLst>
              </a:tr>
              <a:tr h="38382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Construct Road Improvements (BGS Fayette)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$1,500,000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815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709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576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7938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ff meeting Quad Chart Jun 20.pptx" id="{6C13B15E-EB93-4635-A43E-FD5C02C69590}" vid="{EDF40C59-872E-462D-9ACC-F0768BCDD16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7075</TotalTime>
  <Words>1219</Words>
  <Application>Microsoft Office PowerPoint</Application>
  <PresentationFormat>Widescreen</PresentationFormat>
  <Paragraphs>331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Times New Roman</vt:lpstr>
      <vt:lpstr>1_Office Theme</vt:lpstr>
      <vt:lpstr>Office Theme</vt:lpstr>
      <vt:lpstr>                                                    Department of Military Affairs</vt:lpstr>
      <vt:lpstr>PowerPoint Presentation</vt:lpstr>
      <vt:lpstr>2026-2028 Capital Projects Requiring General Fund Support  </vt:lpstr>
      <vt:lpstr>PowerPoint Presentation</vt:lpstr>
      <vt:lpstr>2026-2028 Capital Projects NOT Requiring General or Road Fund Support </vt:lpstr>
      <vt:lpstr>2026-2028 Capital Projects NOT Requiring General or Road Fund Support (cont.)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 21 Regular Legislative Priorities</dc:title>
  <dc:creator>Jackson, Corey A</dc:creator>
  <cp:lastModifiedBy>Kelly, Alex F NFG NG KYARNG (USA)</cp:lastModifiedBy>
  <cp:revision>292</cp:revision>
  <cp:lastPrinted>2025-06-02T17:44:55Z</cp:lastPrinted>
  <dcterms:created xsi:type="dcterms:W3CDTF">2020-11-16T18:47:01Z</dcterms:created>
  <dcterms:modified xsi:type="dcterms:W3CDTF">2025-06-03T19:00:41Z</dcterms:modified>
</cp:coreProperties>
</file>