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  <p:sldMasterId id="2147483720" r:id="rId3"/>
  </p:sldMasterIdLst>
  <p:notesMasterIdLst>
    <p:notesMasterId r:id="rId16"/>
  </p:notesMasterIdLst>
  <p:sldIdLst>
    <p:sldId id="257" r:id="rId4"/>
    <p:sldId id="259" r:id="rId5"/>
    <p:sldId id="261" r:id="rId6"/>
    <p:sldId id="294" r:id="rId7"/>
    <p:sldId id="324" r:id="rId8"/>
    <p:sldId id="318" r:id="rId9"/>
    <p:sldId id="319" r:id="rId10"/>
    <p:sldId id="321" r:id="rId11"/>
    <p:sldId id="320" r:id="rId12"/>
    <p:sldId id="322" r:id="rId13"/>
    <p:sldId id="323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52CFDA-33F8-996D-40E1-808E70C92068}" name="Brewer, Melissa (TAH)" initials="BM" userId="S::melissa.brewer@ky.gov::20df8446-7368-4d84-b55a-95669a8454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765"/>
    <a:srgbClr val="56B3E4"/>
    <a:srgbClr val="1F381B"/>
    <a:srgbClr val="AC1F2D"/>
    <a:srgbClr val="00213B"/>
    <a:srgbClr val="FFFFFF"/>
    <a:srgbClr val="2C390E"/>
    <a:srgbClr val="6D8D23"/>
    <a:srgbClr val="003764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67D8D-894A-4EB2-BCA9-58A8D1BB8453}" v="8" dt="2025-06-10T16:14:11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chett, Anita M (TAH)" userId="eaf09057-5d9c-4897-a1b4-04881595935f" providerId="ADAL" clId="{31267D8D-894A-4EB2-BCA9-58A8D1BB8453}"/>
    <pc:docChg chg="modSld">
      <pc:chgData name="Hatchett, Anita M (TAH)" userId="eaf09057-5d9c-4897-a1b4-04881595935f" providerId="ADAL" clId="{31267D8D-894A-4EB2-BCA9-58A8D1BB8453}" dt="2025-06-10T16:14:11.534" v="7" actId="20577"/>
      <pc:docMkLst>
        <pc:docMk/>
      </pc:docMkLst>
      <pc:sldChg chg="modSp mod">
        <pc:chgData name="Hatchett, Anita M (TAH)" userId="eaf09057-5d9c-4897-a1b4-04881595935f" providerId="ADAL" clId="{31267D8D-894A-4EB2-BCA9-58A8D1BB8453}" dt="2025-06-10T16:14:03.037" v="3" actId="20577"/>
        <pc:sldMkLst>
          <pc:docMk/>
          <pc:sldMk cId="379332442" sldId="320"/>
        </pc:sldMkLst>
        <pc:graphicFrameChg chg="modGraphic">
          <ac:chgData name="Hatchett, Anita M (TAH)" userId="eaf09057-5d9c-4897-a1b4-04881595935f" providerId="ADAL" clId="{31267D8D-894A-4EB2-BCA9-58A8D1BB8453}" dt="2025-06-10T16:14:03.037" v="3" actId="20577"/>
          <ac:graphicFrameMkLst>
            <pc:docMk/>
            <pc:sldMk cId="379332442" sldId="320"/>
            <ac:graphicFrameMk id="4" creationId="{F4ACDA5E-6AFF-2B54-DC18-AFD25CA72011}"/>
          </ac:graphicFrameMkLst>
        </pc:graphicFrameChg>
      </pc:sldChg>
      <pc:sldChg chg="modSp mod">
        <pc:chgData name="Hatchett, Anita M (TAH)" userId="eaf09057-5d9c-4897-a1b4-04881595935f" providerId="ADAL" clId="{31267D8D-894A-4EB2-BCA9-58A8D1BB8453}" dt="2025-06-10T16:13:58.202" v="1" actId="20577"/>
        <pc:sldMkLst>
          <pc:docMk/>
          <pc:sldMk cId="4100374037" sldId="321"/>
        </pc:sldMkLst>
        <pc:graphicFrameChg chg="modGraphic">
          <ac:chgData name="Hatchett, Anita M (TAH)" userId="eaf09057-5d9c-4897-a1b4-04881595935f" providerId="ADAL" clId="{31267D8D-894A-4EB2-BCA9-58A8D1BB8453}" dt="2025-06-10T16:13:58.202" v="1" actId="20577"/>
          <ac:graphicFrameMkLst>
            <pc:docMk/>
            <pc:sldMk cId="4100374037" sldId="321"/>
            <ac:graphicFrameMk id="6" creationId="{450E2A88-0A52-B9AA-5AFD-ED3F766AB29C}"/>
          </ac:graphicFrameMkLst>
        </pc:graphicFrameChg>
      </pc:sldChg>
      <pc:sldChg chg="modSp mod">
        <pc:chgData name="Hatchett, Anita M (TAH)" userId="eaf09057-5d9c-4897-a1b4-04881595935f" providerId="ADAL" clId="{31267D8D-894A-4EB2-BCA9-58A8D1BB8453}" dt="2025-06-10T16:14:08.132" v="5" actId="20577"/>
        <pc:sldMkLst>
          <pc:docMk/>
          <pc:sldMk cId="2053238382" sldId="322"/>
        </pc:sldMkLst>
        <pc:graphicFrameChg chg="modGraphic">
          <ac:chgData name="Hatchett, Anita M (TAH)" userId="eaf09057-5d9c-4897-a1b4-04881595935f" providerId="ADAL" clId="{31267D8D-894A-4EB2-BCA9-58A8D1BB8453}" dt="2025-06-10T16:14:08.132" v="5" actId="20577"/>
          <ac:graphicFrameMkLst>
            <pc:docMk/>
            <pc:sldMk cId="2053238382" sldId="322"/>
            <ac:graphicFrameMk id="4" creationId="{BE4B8D59-F983-88BB-6760-CBD4D8DE3B54}"/>
          </ac:graphicFrameMkLst>
        </pc:graphicFrameChg>
      </pc:sldChg>
      <pc:sldChg chg="modSp mod">
        <pc:chgData name="Hatchett, Anita M (TAH)" userId="eaf09057-5d9c-4897-a1b4-04881595935f" providerId="ADAL" clId="{31267D8D-894A-4EB2-BCA9-58A8D1BB8453}" dt="2025-06-10T16:14:11.534" v="7" actId="20577"/>
        <pc:sldMkLst>
          <pc:docMk/>
          <pc:sldMk cId="2568034800" sldId="323"/>
        </pc:sldMkLst>
        <pc:graphicFrameChg chg="modGraphic">
          <ac:chgData name="Hatchett, Anita M (TAH)" userId="eaf09057-5d9c-4897-a1b4-04881595935f" providerId="ADAL" clId="{31267D8D-894A-4EB2-BCA9-58A8D1BB8453}" dt="2025-06-10T16:14:11.534" v="7" actId="20577"/>
          <ac:graphicFrameMkLst>
            <pc:docMk/>
            <pc:sldMk cId="2568034800" sldId="323"/>
            <ac:graphicFrameMk id="5" creationId="{8F447FDC-4677-32CB-1005-3E2385CB36E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C66DC-4DFD-42F3-B773-795574D7B28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2240C-8973-409C-AAB4-7BAFAD966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240C-8973-409C-AAB4-7BAFAD966D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8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41A9-96FD-4D85-A79F-7F9A9DA50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6EF6C-86F6-4104-B196-DC269888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BED5A-4405-4826-945B-5B4E91F1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3706-CB2C-4003-82F5-71DC87B11F01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89973-2A7E-457F-8030-3F95BE81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4E994-D444-4D0D-AB79-6B1CD865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AFF1-5B69-4837-8754-1DB0BDD0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05DEC-41FF-4AD7-A242-1FA9EF28F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95C3-1144-49F6-B4AA-F16E9896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0861-09C3-4CB7-9027-46554A255DF1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DD641-3C1F-4BA7-95D0-67005EBF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0878-2EA5-4E37-BF22-597CE69B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9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BC9DE-920C-4325-9870-3973DD632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E8D0C-4A8C-42B2-B117-450D3F39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C5017-A6A6-4CF5-8B29-99C2DCC6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2599-4B60-475F-A173-2B84B05AAC58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8A16-72A8-4116-A2F2-2E4C60FD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32813-0284-4983-9383-177C66A5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41A9-96FD-4D85-A79F-7F9A9DA50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6EF6C-86F6-4104-B196-DC269888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BED5A-4405-4826-945B-5B4E91F1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690-F1C9-44D8-B8C4-86DB8B9F1B60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89973-2A7E-457F-8030-3F95BE81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4E994-D444-4D0D-AB79-6B1CD865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2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ED86-FED5-49C5-869E-21881DC6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6E9A-2998-487A-88C4-8AFF7435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B19B7-CD9F-4DCC-A512-98E58E30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D6FE-ADB8-4BC6-AD11-7E0A88140463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0C5F4-A1F4-40D1-99BD-88B8BACC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9818E-0181-4C32-8BCF-72ED714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B062-77C4-49F1-B13E-83E759A8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F5BAA-F436-4B8B-AF18-406B69370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E6B0-B082-4E14-A097-0618499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CD2-161F-4DA1-9B4C-599784A2C038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81BC-CCFC-40C7-916A-8F254785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2B71-507C-400D-B99A-73CF26A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7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5D19-82E9-4153-9ACA-0B7A810C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C6B1-6AE2-4318-A391-A507FCB03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85E54-C0E3-4EF2-97C7-41C50A9A5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994F-DF3E-418B-88C9-F6EB00CC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763A-9C37-49FF-9E90-1F63BC1F364F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A8AD5-846C-42B7-8717-CF03603F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AD45D-CE31-4F62-96B5-39DB9756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4EF4-7BEE-41CB-8758-6B386BF1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39B9F-B78F-4BE1-AB9D-1E96C28E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75563-8425-4220-A3C9-30154D254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59F74-7FE9-4FF1-9307-E12CFD949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DA9A1-AB2B-498E-998A-31BD8F2ED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640FC-8722-49A6-B656-9716FB85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93EA-ADE0-4A23-A2EF-51B2067DE3E3}" type="datetime1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844BD-CFBF-49A5-84AB-6FB04844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F2850-4BB0-4432-B297-816CED67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68EE-F929-4C18-AAAE-CC8F27C0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BB1AF-72CC-4140-AA17-0FC5D7BB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40B-E522-46D4-BC2E-3313BEB29B6B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A527-96F8-4877-B9B1-9C07B8D5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4FD1F-1B98-49AE-ABCA-E8A6BCA4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45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316F6-603B-4E12-9FDB-D92BF145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A5E-C1CA-4CE6-8262-BB5A15AF01CC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E010B-B702-4C8F-8411-00191E92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A9B90-8CE0-4DDE-B746-280E21B4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182D-7297-4986-B440-2C1DAE38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F439-23D4-4AF6-86C4-E015FE30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ABFEA-3AD9-46DD-A934-2C28155A5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2CFCE-94EF-449F-A0FF-C88B7E77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884B-036C-4942-8253-69E09A2DF954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E855A-CB10-4C9F-9CB3-78F00C20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BD470-DFA0-4DEF-8DDA-1FA97892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BC017-4CA1-40A7-BB8F-377C658F5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31" y="6000089"/>
            <a:ext cx="1718737" cy="7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7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ED86-FED5-49C5-869E-21881DC6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6E9A-2998-487A-88C4-8AFF7435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B19B7-CD9F-4DCC-A512-98E58E30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A4F1-AF73-4586-9041-91F830898C09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0C5F4-A1F4-40D1-99BD-88B8BACC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9818E-0181-4C32-8BCF-72ED714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4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EEDA-C7D7-4B48-B4D1-50A148B1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E8121-63E3-4371-88B6-2A820650F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5957-A7DE-4E2E-AFCB-6F5B54A3B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A5B79-24FE-4FE0-B5CA-62657CC2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07DB-45ED-41CD-8000-80E7C2FEB838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7131-57BD-408E-8CF1-F444D559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4D31C-7199-4720-B150-6473EBD6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8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AFF1-5B69-4837-8754-1DB0BDD0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05DEC-41FF-4AD7-A242-1FA9EF28F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95C3-1144-49F6-B4AA-F16E9896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96D7-E2F2-496A-82E7-B272C9CAE6BE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DD641-3C1F-4BA7-95D0-67005EBF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0878-2EA5-4E37-BF22-597CE69B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BC9DE-920C-4325-9870-3973DD632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E8D0C-4A8C-42B2-B117-450D3F39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C5017-A6A6-4CF5-8B29-99C2DCC6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011E-4A63-4210-9D31-5D96C34E2F2B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8A16-72A8-4116-A2F2-2E4C60FD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32813-0284-4983-9383-177C66A5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0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41A9-96FD-4D85-A79F-7F9A9DA50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6EF6C-86F6-4104-B196-DC269888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BED5A-4405-4826-945B-5B4E91F1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5A8-B779-4493-B8C3-094AAA6D7692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89973-2A7E-457F-8030-3F95BE81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4E994-D444-4D0D-AB79-6B1CD865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4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ED86-FED5-49C5-869E-21881DC6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6E9A-2998-487A-88C4-8AFF7435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B19B7-CD9F-4DCC-A512-98E58E30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83F4-C3B4-4043-A8A6-6F8339A4DA94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0C5F4-A1F4-40D1-99BD-88B8BACC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9818E-0181-4C32-8BCF-72ED714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7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B062-77C4-49F1-B13E-83E759A8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F5BAA-F436-4B8B-AF18-406B69370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E6B0-B082-4E14-A097-0618499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243B-49C1-4354-ACAD-13D6247110DB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81BC-CCFC-40C7-916A-8F254785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2B71-507C-400D-B99A-73CF26A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34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5D19-82E9-4153-9ACA-0B7A810C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C6B1-6AE2-4318-A391-A507FCB03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85E54-C0E3-4EF2-97C7-41C50A9A5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994F-DF3E-418B-88C9-F6EB00CC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6289-3214-43CF-ADFD-FA1E5F7B1971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A8AD5-846C-42B7-8717-CF03603F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AD45D-CE31-4F62-96B5-39DB9756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4EF4-7BEE-41CB-8758-6B386BF1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39B9F-B78F-4BE1-AB9D-1E96C28E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75563-8425-4220-A3C9-30154D254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59F74-7FE9-4FF1-9307-E12CFD949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DA9A1-AB2B-498E-998A-31BD8F2ED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640FC-8722-49A6-B656-9716FB85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5582-B533-4453-A8D4-8CC1157A5F67}" type="datetime1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844BD-CFBF-49A5-84AB-6FB04844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F2850-4BB0-4432-B297-816CED67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31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68EE-F929-4C18-AAAE-CC8F27C0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BB1AF-72CC-4140-AA17-0FC5D7BB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D6B8-6D25-4786-BE8D-E1525CC98DE4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A527-96F8-4877-B9B1-9C07B8D5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4FD1F-1B98-49AE-ABCA-E8A6BCA4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3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316F6-603B-4E12-9FDB-D92BF145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EE4B-9A39-4DDD-A12A-D1AB510F117C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E010B-B702-4C8F-8411-00191E92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A9B90-8CE0-4DDE-B746-280E21B4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B062-77C4-49F1-B13E-83E759A8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F5BAA-F436-4B8B-AF18-406B69370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E6B0-B082-4E14-A097-0618499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A0E-D6E8-4232-A95E-AAAE1F2E2F2F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81BC-CCFC-40C7-916A-8F254785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2B71-507C-400D-B99A-73CF26A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01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182D-7297-4986-B440-2C1DAE38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F439-23D4-4AF6-86C4-E015FE30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ABFEA-3AD9-46DD-A934-2C28155A5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2CFCE-94EF-449F-A0FF-C88B7E77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FA8-896E-480C-8D60-95E50DF7BEB1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E855A-CB10-4C9F-9CB3-78F00C20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BD470-DFA0-4DEF-8DDA-1FA97892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37F53-7955-40F4-9FE6-B69C2B3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31" y="6000089"/>
            <a:ext cx="1718737" cy="7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20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EEDA-C7D7-4B48-B4D1-50A148B1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E8121-63E3-4371-88B6-2A820650F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5957-A7DE-4E2E-AFCB-6F5B54A3B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A5B79-24FE-4FE0-B5CA-62657CC2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00AF-F0D8-47C2-AC23-3D80F81463F5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7131-57BD-408E-8CF1-F444D559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4D31C-7199-4720-B150-6473EBD6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EE093-6E1A-4FFD-AD0D-48A60FF38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31" y="6000089"/>
            <a:ext cx="1718737" cy="7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66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AFF1-5B69-4837-8754-1DB0BDD0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05DEC-41FF-4AD7-A242-1FA9EF28F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95C3-1144-49F6-B4AA-F16E9896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ED85-80E5-4608-87D9-4828CA302176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DD641-3C1F-4BA7-95D0-67005EBF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0878-2EA5-4E37-BF22-597CE69B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0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BC9DE-920C-4325-9870-3973DD632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E8D0C-4A8C-42B2-B117-450D3F39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C5017-A6A6-4CF5-8B29-99C2DCC6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0D19-BF02-4928-9DB5-CB2581290130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8A16-72A8-4116-A2F2-2E4C60FD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32813-0284-4983-9383-177C66A5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5D19-82E9-4153-9ACA-0B7A810C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C6B1-6AE2-4318-A391-A507FCB03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85E54-C0E3-4EF2-97C7-41C50A9A5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994F-DF3E-418B-88C9-F6EB00CC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6FEC-D868-4341-9743-1672F7347CC9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A8AD5-846C-42B7-8717-CF03603F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AD45D-CE31-4F62-96B5-39DB9756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1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4EF4-7BEE-41CB-8758-6B386BF1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39B9F-B78F-4BE1-AB9D-1E96C28E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75563-8425-4220-A3C9-30154D254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59F74-7FE9-4FF1-9307-E12CFD949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DA9A1-AB2B-498E-998A-31BD8F2ED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640FC-8722-49A6-B656-9716FB85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537B-18C0-492E-87E0-DFFF9D76BFE3}" type="datetime1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844BD-CFBF-49A5-84AB-6FB04844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F2850-4BB0-4432-B297-816CED67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68EE-F929-4C18-AAAE-CC8F27C0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BB1AF-72CC-4140-AA17-0FC5D7BB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504B-D5B0-452B-8E22-761B485A51E7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A527-96F8-4877-B9B1-9C07B8D5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4FD1F-1B98-49AE-ABCA-E8A6BCA4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316F6-603B-4E12-9FDB-D92BF145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B020-A652-4901-9486-AFDE327193AF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E010B-B702-4C8F-8411-00191E92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A9B90-8CE0-4DDE-B746-280E21B4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182D-7297-4986-B440-2C1DAE38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F439-23D4-4AF6-86C4-E015FE30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ABFEA-3AD9-46DD-A934-2C28155A5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2CFCE-94EF-449F-A0FF-C88B7E77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0857-373C-4121-B67E-31829FA44117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E855A-CB10-4C9F-9CB3-78F00C20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BD470-DFA0-4DEF-8DDA-1FA97892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37F53-7955-40F4-9FE6-B69C2B3D9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31" y="6000089"/>
            <a:ext cx="1718737" cy="7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1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EEDA-C7D7-4B48-B4D1-50A148B1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E8121-63E3-4371-88B6-2A820650F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5957-A7DE-4E2E-AFCB-6F5B54A3B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A5B79-24FE-4FE0-B5CA-62657CC2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837F-1A87-48CE-90FE-B8B57582C179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7131-57BD-408E-8CF1-F444D559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4D31C-7199-4720-B150-6473EBD6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EE093-6E1A-4FFD-AD0D-48A60FF38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31" y="6000089"/>
            <a:ext cx="1718737" cy="7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D1AEB-1DC4-4EF6-A749-091FA3C2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54717-428D-4FE4-931F-FC0CBAB7D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C1ADE-CB46-48C1-967A-E59B2ABF4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64E0-0F0E-4C21-80C0-8BB307D872B8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3229-0585-4F56-AC63-294D31AED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E856-7BC4-45FC-AE70-45AB9623F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D1AEB-1DC4-4EF6-A749-091FA3C2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54717-428D-4FE4-931F-FC0CBAB7D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C1ADE-CB46-48C1-967A-E59B2ABF4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F5D1FF47-A2DD-4868-85D3-FB773C0F6733}" type="datetime1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3229-0585-4F56-AC63-294D31AED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E856-7BC4-45FC-AE70-45AB9623F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73A9135A-9DAC-4219-B062-A1FBC150D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D1AEB-1DC4-4EF6-A749-091FA3C2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54717-428D-4FE4-931F-FC0CBAB7D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C1ADE-CB46-48C1-967A-E59B2ABF4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7632-F098-459D-86FB-60CA106AD055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3229-0585-4F56-AC63-294D31AED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E856-7BC4-45FC-AE70-45AB9623F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9135A-9DAC-4219-B062-A1FBC150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9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C4BBA8-7722-47CA-816F-10A34E28BE50}"/>
              </a:ext>
            </a:extLst>
          </p:cNvPr>
          <p:cNvSpPr txBox="1"/>
          <p:nvPr/>
        </p:nvSpPr>
        <p:spPr>
          <a:xfrm>
            <a:off x="2840461" y="3157626"/>
            <a:ext cx="6511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cap="all">
                <a:latin typeface="Aptos" panose="020B0004020202020204" pitchFamily="34" charset="0"/>
              </a:rPr>
              <a:t>Capital Planning Advisory Board </a:t>
            </a:r>
          </a:p>
          <a:p>
            <a:pPr algn="ctr"/>
            <a:r>
              <a:rPr lang="en-US" sz="2800">
                <a:latin typeface="Aptos" panose="020B0004020202020204" pitchFamily="34" charset="0"/>
              </a:rPr>
              <a:t>June 11,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53584-9E25-447D-B1E2-D34B8EDDEAA1}"/>
              </a:ext>
            </a:extLst>
          </p:cNvPr>
          <p:cNvSpPr txBox="1"/>
          <p:nvPr/>
        </p:nvSpPr>
        <p:spPr>
          <a:xfrm>
            <a:off x="2672343" y="4611231"/>
            <a:ext cx="65524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cap="all">
                <a:latin typeface="Aptos" panose="020B0004020202020204" pitchFamily="34" charset="0"/>
              </a:rPr>
              <a:t>Kentucky Tourism, Arts and Heritage Cabinet</a:t>
            </a:r>
          </a:p>
          <a:p>
            <a:pPr algn="ctr"/>
            <a:r>
              <a:rPr lang="en-US" sz="2000" b="1" cap="all">
                <a:latin typeface="Aptos" panose="020B0004020202020204" pitchFamily="34" charset="0"/>
              </a:rPr>
              <a:t>Chief of Staff</a:t>
            </a:r>
            <a:br>
              <a:rPr lang="en-US" sz="2000" b="1" cap="all">
                <a:latin typeface="Aptos" panose="020B0004020202020204" pitchFamily="34" charset="0"/>
              </a:rPr>
            </a:br>
            <a:r>
              <a:rPr lang="en-US" sz="2000" b="1" cap="all">
                <a:latin typeface="Aptos" panose="020B0004020202020204" pitchFamily="34" charset="0"/>
              </a:rPr>
              <a:t>Mona Juett</a:t>
            </a:r>
          </a:p>
          <a:p>
            <a:pPr algn="ctr"/>
            <a:endParaRPr lang="en-US" sz="2000" b="1" cap="all">
              <a:latin typeface="Aptos" panose="020B0004020202020204" pitchFamily="34" charset="0"/>
            </a:endParaRPr>
          </a:p>
          <a:p>
            <a:pPr algn="ctr"/>
            <a:r>
              <a:rPr lang="en-US" sz="2000" b="1" cap="all">
                <a:latin typeface="Aptos" panose="020B0004020202020204" pitchFamily="34" charset="0"/>
              </a:rPr>
              <a:t>Director of Finance </a:t>
            </a:r>
          </a:p>
          <a:p>
            <a:pPr algn="ctr"/>
            <a:r>
              <a:rPr lang="en-US" sz="2000" b="1" cap="all">
                <a:latin typeface="Aptos" panose="020B0004020202020204" pitchFamily="34" charset="0"/>
              </a:rPr>
              <a:t>Melissa Brewer</a:t>
            </a:r>
          </a:p>
          <a:p>
            <a:pPr algn="ctr"/>
            <a:endParaRPr lang="en-US" sz="2000" b="1" cap="all"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61919-C960-69A6-1A8B-02058AE6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9DE35-1AFE-479C-9BEB-5E5D43E03284}"/>
              </a:ext>
            </a:extLst>
          </p:cNvPr>
          <p:cNvSpPr txBox="1"/>
          <p:nvPr/>
        </p:nvSpPr>
        <p:spPr>
          <a:xfrm>
            <a:off x="391460" y="421121"/>
            <a:ext cx="354007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cap="all">
                <a:solidFill>
                  <a:srgbClr val="1C3667"/>
                </a:solidFill>
                <a:latin typeface="Aptos" panose="020B0004020202020204" pitchFamily="34" charset="0"/>
              </a:rPr>
              <a:t>Kentucky Venues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466477-B0D5-23A3-E013-A31ADC18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4B8D59-F983-88BB-6760-CBD4D8DE3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19103"/>
              </p:ext>
            </p:extLst>
          </p:nvPr>
        </p:nvGraphicFramePr>
        <p:xfrm>
          <a:off x="465351" y="1118772"/>
          <a:ext cx="942695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033">
                  <a:extLst>
                    <a:ext uri="{9D8B030D-6E8A-4147-A177-3AD203B41FA5}">
                      <a16:colId xmlns:a16="http://schemas.microsoft.com/office/drawing/2014/main" val="1864574410"/>
                    </a:ext>
                  </a:extLst>
                </a:gridCol>
                <a:gridCol w="6298917">
                  <a:extLst>
                    <a:ext uri="{9D8B030D-6E8A-4147-A177-3AD203B41FA5}">
                      <a16:colId xmlns:a16="http://schemas.microsoft.com/office/drawing/2014/main" val="27357563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all">
                          <a:solidFill>
                            <a:schemeClr val="bg1"/>
                          </a:solidFill>
                          <a:latin typeface="Aptos"/>
                        </a:rPr>
                        <a:t>2026 - 28 capital plans</a:t>
                      </a:r>
                    </a:p>
                  </a:txBody>
                  <a:tcPr>
                    <a:solidFill>
                      <a:srgbClr val="AC1F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44143"/>
                  </a:ext>
                </a:extLst>
              </a:tr>
              <a:tr h="361337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13B"/>
                          </a:solidFill>
                          <a:latin typeface="Aptos"/>
                        </a:rPr>
                        <a:t>$300,000,000</a:t>
                      </a:r>
                      <a:endParaRPr lang="en-US">
                        <a:solidFill>
                          <a:srgbClr val="00213B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13B"/>
                          </a:solidFill>
                          <a:latin typeface="Aptos"/>
                        </a:rPr>
                        <a:t>Phase III – Land Planning and Renovations</a:t>
                      </a:r>
                      <a:endParaRPr lang="en-US">
                        <a:solidFill>
                          <a:srgbClr val="00213B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62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13B"/>
                          </a:solidFill>
                          <a:latin typeface="Aptos"/>
                        </a:rPr>
                        <a:t>$2,650,000</a:t>
                      </a:r>
                      <a:endParaRPr lang="en-US">
                        <a:solidFill>
                          <a:srgbClr val="00213B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13B"/>
                          </a:solidFill>
                          <a:latin typeface="Aptos"/>
                        </a:rPr>
                        <a:t>KEC/KICC Elevator and Escalator Repair/Replace</a:t>
                      </a:r>
                      <a:endParaRPr lang="en-US">
                        <a:solidFill>
                          <a:srgbClr val="00213B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7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KEC Infrastructure Replacement (MAP)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10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$5,000,000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KICC Pedway System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2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$6,000,000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KEC/KICC Lighting Replacement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$2,750,000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Wayfinding Digital Signage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13B"/>
                          </a:solidFill>
                          <a:latin typeface="Aptos"/>
                        </a:rPr>
                        <a:t>Louisville Transit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49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23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9DE35-1AFE-479C-9BEB-5E5D43E03284}"/>
              </a:ext>
            </a:extLst>
          </p:cNvPr>
          <p:cNvSpPr txBox="1"/>
          <p:nvPr/>
        </p:nvSpPr>
        <p:spPr>
          <a:xfrm>
            <a:off x="404105" y="378652"/>
            <a:ext cx="547169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cap="all">
                <a:solidFill>
                  <a:srgbClr val="1F381B"/>
                </a:solidFill>
                <a:latin typeface="Aptos" panose="020B0004020202020204" pitchFamily="34" charset="0"/>
              </a:rPr>
              <a:t>Kentucky Fish and Wildlife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A259A-6BE3-3A05-4DB4-F9AC8351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38" y="6310918"/>
            <a:ext cx="4114800" cy="365125"/>
          </a:xfrm>
        </p:spPr>
        <p:txBody>
          <a:bodyPr/>
          <a:lstStyle/>
          <a:p>
            <a:pPr algn="l"/>
            <a:r>
              <a:rPr lang="en-US"/>
              <a:t>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B6AF8-3809-345A-D259-B2D21B12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447FDC-4677-32CB-1005-3E2385CB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32087"/>
              </p:ext>
            </p:extLst>
          </p:nvPr>
        </p:nvGraphicFramePr>
        <p:xfrm>
          <a:off x="493060" y="1153693"/>
          <a:ext cx="838308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660">
                  <a:extLst>
                    <a:ext uri="{9D8B030D-6E8A-4147-A177-3AD203B41FA5}">
                      <a16:colId xmlns:a16="http://schemas.microsoft.com/office/drawing/2014/main" val="1864574410"/>
                    </a:ext>
                  </a:extLst>
                </a:gridCol>
                <a:gridCol w="5601425">
                  <a:extLst>
                    <a:ext uri="{9D8B030D-6E8A-4147-A177-3AD203B41FA5}">
                      <a16:colId xmlns:a16="http://schemas.microsoft.com/office/drawing/2014/main" val="27357563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all">
                          <a:solidFill>
                            <a:schemeClr val="bg1"/>
                          </a:solidFill>
                          <a:latin typeface="Aptos"/>
                        </a:rPr>
                        <a:t>2026 - 28 capital plans</a:t>
                      </a:r>
                    </a:p>
                  </a:txBody>
                  <a:tcPr>
                    <a:solidFill>
                      <a:srgbClr val="1F38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44143"/>
                  </a:ext>
                </a:extLst>
              </a:tr>
              <a:tr h="361337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1F381B"/>
                          </a:solidFill>
                          <a:latin typeface="Aptos"/>
                        </a:rPr>
                        <a:t>$10,000,000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1F381B"/>
                          </a:solidFill>
                          <a:latin typeface="Aptos"/>
                        </a:rPr>
                        <a:t>Ballard Wildlife Management Area Big Pump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62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1F381B"/>
                          </a:solidFill>
                          <a:latin typeface="Aptos"/>
                        </a:rPr>
                        <a:t>$33,528,000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1F381B"/>
                          </a:solidFill>
                          <a:latin typeface="Aptos"/>
                        </a:rPr>
                        <a:t>New State Hatchery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80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1F381B"/>
                          </a:solidFill>
                          <a:latin typeface="Aptos"/>
                        </a:rPr>
                        <a:t>$20,000,000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1F381B"/>
                          </a:solidFill>
                          <a:latin typeface="Aptos"/>
                        </a:rPr>
                        <a:t>Indoor Gun Range / LE Training Facility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70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03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B493DD-B11A-4F60-85F1-6E4D27E9C4D2}"/>
              </a:ext>
            </a:extLst>
          </p:cNvPr>
          <p:cNvSpPr txBox="1"/>
          <p:nvPr/>
        </p:nvSpPr>
        <p:spPr>
          <a:xfrm>
            <a:off x="666749" y="600075"/>
            <a:ext cx="591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cap="all">
                <a:solidFill>
                  <a:schemeClr val="bg1"/>
                </a:solidFill>
                <a:latin typeface="Aptos" panose="020B0004020202020204" pitchFamily="34" charset="0"/>
              </a:rPr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6F4F8-BA7B-B78F-682B-CF93EBF0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7F65E-1C32-D745-FA49-E30BBBB4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741"/>
            <a:ext cx="9172575" cy="4472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i="0">
                <a:effectLst/>
              </a:rPr>
              <a:t>Support the promotion and development of Kentucky tourism, arts and heritage as a mechanism to foster economic growth, education and employment for communities throughout the commonwealth while appealing as a destination to a diverse audience at home, nationally and internationally. 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picture containing tree, outdoor, building&#10;&#10;Description automatically generated">
            <a:extLst>
              <a:ext uri="{FF2B5EF4-FFF2-40B4-BE49-F238E27FC236}">
                <a16:creationId xmlns:a16="http://schemas.microsoft.com/office/drawing/2014/main" id="{DB970D55-D752-401B-898A-C2B126D40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/>
          <a:stretch/>
        </p:blipFill>
        <p:spPr>
          <a:xfrm>
            <a:off x="215152" y="3292475"/>
            <a:ext cx="4097712" cy="3063875"/>
          </a:xfrm>
          <a:prstGeom prst="rect">
            <a:avLst/>
          </a:prstGeom>
        </p:spPr>
      </p:pic>
      <p:pic>
        <p:nvPicPr>
          <p:cNvPr id="9" name="Picture 8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C4C0608D-0E24-46FF-BDD7-D703D5D8B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30" y="3289076"/>
            <a:ext cx="3834093" cy="3067274"/>
          </a:xfrm>
          <a:prstGeom prst="rect">
            <a:avLst/>
          </a:prstGeom>
        </p:spPr>
      </p:pic>
      <p:pic>
        <p:nvPicPr>
          <p:cNvPr id="11" name="Picture 10" descr="A picture containing person, music, guitar&#10;&#10;Description automatically generated">
            <a:extLst>
              <a:ext uri="{FF2B5EF4-FFF2-40B4-BE49-F238E27FC236}">
                <a16:creationId xmlns:a16="http://schemas.microsoft.com/office/drawing/2014/main" id="{E0D2DE81-216D-4D4F-8CF3-7ACDF53ABD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/>
          <a:stretch/>
        </p:blipFill>
        <p:spPr>
          <a:xfrm>
            <a:off x="8401889" y="3289076"/>
            <a:ext cx="3574959" cy="30590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E7D3A-3A3B-5613-E4AB-8BB6C98D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247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71892" cy="1325563"/>
          </a:xfrm>
        </p:spPr>
        <p:txBody>
          <a:bodyPr/>
          <a:lstStyle/>
          <a:p>
            <a:r>
              <a:rPr lang="en-US" b="1" cap="all"/>
              <a:t>Cabinet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9396"/>
            <a:ext cx="9251732" cy="1867486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The Kentucky Tourism, Arts and Heritage Cabinet is dedicated to fostering and promoting the state’s rich heritage as well as continuing Kentucky’s long history of being a premier travel destination for all travelers to enjoy. </a:t>
            </a:r>
          </a:p>
          <a:p>
            <a:pPr marL="0" indent="0">
              <a:buNone/>
            </a:pPr>
            <a:r>
              <a:rPr lang="en-US" sz="2000"/>
              <a:t>The Cabinet serves as Kentucky’s top tourism agency and collaborates with local tourism partners to coordinate tourism, arts and heritage efforts through legislation, tourism development, and marketing/outreach.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couple of people rowing a boat&#10;&#10;Description automatically generated with low confidence">
            <a:extLst>
              <a:ext uri="{FF2B5EF4-FFF2-40B4-BE49-F238E27FC236}">
                <a16:creationId xmlns:a16="http://schemas.microsoft.com/office/drawing/2014/main" id="{6D3A2127-C534-48A7-8F72-24F3C0CD2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07" y="3796901"/>
            <a:ext cx="3792893" cy="2528819"/>
          </a:xfrm>
          <a:prstGeom prst="rect">
            <a:avLst/>
          </a:prstGeom>
        </p:spPr>
      </p:pic>
      <p:pic>
        <p:nvPicPr>
          <p:cNvPr id="9" name="Picture 8" descr="A picture containing ceiling, basement, roof&#10;&#10;Description automatically generated">
            <a:extLst>
              <a:ext uri="{FF2B5EF4-FFF2-40B4-BE49-F238E27FC236}">
                <a16:creationId xmlns:a16="http://schemas.microsoft.com/office/drawing/2014/main" id="{921CC10C-F86F-43C2-B0DF-59685C696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9" y="3796284"/>
            <a:ext cx="3792893" cy="25294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70EDE-BE2C-976D-65E1-07C11139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6FD56-C1FC-7BA8-24BD-8BEE719B9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78" y="3796284"/>
            <a:ext cx="3385844" cy="25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6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9DE35-1AFE-479C-9BEB-5E5D43E03284}"/>
              </a:ext>
            </a:extLst>
          </p:cNvPr>
          <p:cNvSpPr txBox="1"/>
          <p:nvPr/>
        </p:nvSpPr>
        <p:spPr>
          <a:xfrm>
            <a:off x="496702" y="740905"/>
            <a:ext cx="8065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>
                <a:latin typeface="Aptos" panose="020B0004020202020204" pitchFamily="34" charset="0"/>
              </a:rPr>
              <a:t>2026 - 2028 capital plans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7B4165-7902-73FE-9EFA-2ABA2E9C03C8}"/>
              </a:ext>
            </a:extLst>
          </p:cNvPr>
          <p:cNvSpPr txBox="1">
            <a:spLocks/>
          </p:cNvSpPr>
          <p:nvPr/>
        </p:nvSpPr>
        <p:spPr>
          <a:xfrm>
            <a:off x="496702" y="1479705"/>
            <a:ext cx="7368913" cy="47694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>
              <a:latin typeface="Aptos" panose="020B00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674533-C62D-DBD8-AAC3-557634E0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D385C1-7443-8A88-0FC0-D352D742C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01341"/>
              </p:ext>
            </p:extLst>
          </p:nvPr>
        </p:nvGraphicFramePr>
        <p:xfrm>
          <a:off x="496701" y="1617525"/>
          <a:ext cx="851798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058">
                  <a:extLst>
                    <a:ext uri="{9D8B030D-6E8A-4147-A177-3AD203B41FA5}">
                      <a16:colId xmlns:a16="http://schemas.microsoft.com/office/drawing/2014/main" val="1663609422"/>
                    </a:ext>
                  </a:extLst>
                </a:gridCol>
                <a:gridCol w="5699931">
                  <a:extLst>
                    <a:ext uri="{9D8B030D-6E8A-4147-A177-3AD203B41FA5}">
                      <a16:colId xmlns:a16="http://schemas.microsoft.com/office/drawing/2014/main" val="7408466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800" cap="all" baseline="0">
                          <a:latin typeface="Aptos" panose="020B0004020202020204" pitchFamily="34" charset="0"/>
                        </a:rPr>
                        <a:t>Maintenance Pools</a:t>
                      </a:r>
                    </a:p>
                  </a:txBody>
                  <a:tcPr>
                    <a:solidFill>
                      <a:srgbClr val="56B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1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$40,000,000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Kentucky State Parks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3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Kentucky Artisan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4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$1,100,000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Kentucky Center for the Arts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1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$5,000,000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Kentucky Horse Park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0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$6,000,000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13765"/>
                          </a:solidFill>
                          <a:latin typeface="Aptos" panose="020B0004020202020204" pitchFamily="34" charset="0"/>
                        </a:rPr>
                        <a:t>Kentucky Venues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2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85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9DE35-1AFE-479C-9BEB-5E5D43E03284}"/>
              </a:ext>
            </a:extLst>
          </p:cNvPr>
          <p:cNvSpPr txBox="1"/>
          <p:nvPr/>
        </p:nvSpPr>
        <p:spPr>
          <a:xfrm>
            <a:off x="496703" y="266013"/>
            <a:ext cx="440575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cap="all">
                <a:solidFill>
                  <a:srgbClr val="00281E"/>
                </a:solidFill>
                <a:latin typeface="Aptos" panose="020B0004020202020204" pitchFamily="34" charset="0"/>
              </a:rPr>
              <a:t>Kentucky State Parks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B1512A-6158-08B4-98FD-482A1E55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04FC40-60D5-A9AC-9DCB-9EA61A539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97056"/>
              </p:ext>
            </p:extLst>
          </p:nvPr>
        </p:nvGraphicFramePr>
        <p:xfrm>
          <a:off x="598303" y="804622"/>
          <a:ext cx="91711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647">
                  <a:extLst>
                    <a:ext uri="{9D8B030D-6E8A-4147-A177-3AD203B41FA5}">
                      <a16:colId xmlns:a16="http://schemas.microsoft.com/office/drawing/2014/main" val="2795582010"/>
                    </a:ext>
                  </a:extLst>
                </a:gridCol>
                <a:gridCol w="6867525">
                  <a:extLst>
                    <a:ext uri="{9D8B030D-6E8A-4147-A177-3AD203B41FA5}">
                      <a16:colId xmlns:a16="http://schemas.microsoft.com/office/drawing/2014/main" val="40373579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cap="all" baseline="0">
                          <a:latin typeface="Aptos"/>
                        </a:rPr>
                        <a:t>2026 – 28 Capital Plans</a:t>
                      </a:r>
                    </a:p>
                  </a:txBody>
                  <a:tcPr>
                    <a:solidFill>
                      <a:srgbClr val="0075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77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1F381B"/>
                          </a:solidFill>
                          <a:latin typeface="Aptos"/>
                        </a:rPr>
                        <a:t>$149,380,000</a:t>
                      </a:r>
                      <a:endParaRPr lang="en-US">
                        <a:solidFill>
                          <a:srgbClr val="1F381B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solidFill>
                            <a:srgbClr val="1F381B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Resort Park Upgrades/Repairs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78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1F381B"/>
                          </a:solidFill>
                          <a:latin typeface="Aptos"/>
                        </a:rPr>
                        <a:t>$20,600,000</a:t>
                      </a:r>
                      <a:endParaRPr lang="en-US">
                        <a:solidFill>
                          <a:srgbClr val="1F381B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solidFill>
                            <a:srgbClr val="1F381B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Statewide Campground Upgrades Ph 2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2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1F381B"/>
                          </a:solidFill>
                          <a:latin typeface="Aptos"/>
                        </a:rPr>
                        <a:t>$31,350,000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solidFill>
                            <a:srgbClr val="1F381B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Pool Improvements and Repairs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4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1F381B"/>
                          </a:solidFill>
                          <a:latin typeface="Aptos"/>
                        </a:rPr>
                        <a:t>$6,000,000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00">
                          <a:solidFill>
                            <a:srgbClr val="1F381B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Recreational and Historic Parks Restorations/Upgrades</a:t>
                      </a:r>
                      <a:endParaRPr lang="en-US">
                        <a:solidFill>
                          <a:srgbClr val="1F381B"/>
                        </a:solidFill>
                        <a:latin typeface="Aptos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0388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E082DE8-2EE0-37CC-4AE3-6A06AF6A1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101" y="3156228"/>
            <a:ext cx="3187548" cy="3565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C3D8CE-7162-FA46-9B13-F9A121B792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182"/>
          <a:stretch/>
        </p:blipFill>
        <p:spPr>
          <a:xfrm>
            <a:off x="297496" y="3156228"/>
            <a:ext cx="3086004" cy="3566809"/>
          </a:xfrm>
          <a:prstGeom prst="rect">
            <a:avLst/>
          </a:prstGeom>
        </p:spPr>
      </p:pic>
      <p:pic>
        <p:nvPicPr>
          <p:cNvPr id="21" name="Picture 20" descr="A picture containing outdoor, stone&#10;&#10;AI-generated content may be incorrect.">
            <a:extLst>
              <a:ext uri="{FF2B5EF4-FFF2-40B4-BE49-F238E27FC236}">
                <a16:creationId xmlns:a16="http://schemas.microsoft.com/office/drawing/2014/main" id="{ECC2446C-4278-17D2-5A5D-95E7CC51B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3882" y="3740049"/>
            <a:ext cx="3571735" cy="2390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47AB84-737D-C248-2136-EF4EDBB93E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48" t="2" r="17776" b="-2"/>
          <a:stretch/>
        </p:blipFill>
        <p:spPr>
          <a:xfrm>
            <a:off x="9266850" y="3149679"/>
            <a:ext cx="2740423" cy="35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5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9DE35-1AFE-479C-9BEB-5E5D43E03284}"/>
              </a:ext>
            </a:extLst>
          </p:cNvPr>
          <p:cNvSpPr txBox="1"/>
          <p:nvPr/>
        </p:nvSpPr>
        <p:spPr>
          <a:xfrm>
            <a:off x="366713" y="506846"/>
            <a:ext cx="5068311" cy="5386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900" b="1" cap="all">
                <a:solidFill>
                  <a:srgbClr val="012B60"/>
                </a:solidFill>
                <a:latin typeface="Aptos"/>
              </a:rPr>
              <a:t>Kentucky Artisan Center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44DE9C-D0A9-1C79-16A0-0D87B84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3BBF-5C16-CCE7-7BDF-44452C82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5275EE-F1B5-275E-4BB4-A8EA80318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62798"/>
              </p:ext>
            </p:extLst>
          </p:nvPr>
        </p:nvGraphicFramePr>
        <p:xfrm>
          <a:off x="482600" y="1203960"/>
          <a:ext cx="910502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510">
                  <a:extLst>
                    <a:ext uri="{9D8B030D-6E8A-4147-A177-3AD203B41FA5}">
                      <a16:colId xmlns:a16="http://schemas.microsoft.com/office/drawing/2014/main" val="1628460102"/>
                    </a:ext>
                  </a:extLst>
                </a:gridCol>
                <a:gridCol w="4552510">
                  <a:extLst>
                    <a:ext uri="{9D8B030D-6E8A-4147-A177-3AD203B41FA5}">
                      <a16:colId xmlns:a16="http://schemas.microsoft.com/office/drawing/2014/main" val="3378061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cap="all" baseline="0">
                          <a:solidFill>
                            <a:schemeClr val="bg1"/>
                          </a:solidFill>
                          <a:latin typeface="Aptos"/>
                        </a:rPr>
                        <a:t>2026 – 28 Capital Plans</a:t>
                      </a:r>
                    </a:p>
                  </a:txBody>
                  <a:tcPr>
                    <a:solidFill>
                      <a:srgbClr val="012B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12B60"/>
                          </a:solidFill>
                          <a:latin typeface="Aptos"/>
                        </a:rPr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12B60"/>
                          </a:solidFill>
                          <a:latin typeface="Aptos"/>
                        </a:rPr>
                        <a:t>Equipment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4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12B60"/>
                          </a:solidFill>
                          <a:latin typeface="Aptos"/>
                        </a:rPr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12B60"/>
                          </a:solidFill>
                          <a:latin typeface="Aptos"/>
                        </a:rPr>
                        <a:t>Accessible Family Restroom/Private Nursing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9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12B60"/>
                          </a:solidFill>
                          <a:latin typeface="Aptos"/>
                        </a:rPr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12B60"/>
                          </a:solidFill>
                          <a:latin typeface="Aptos"/>
                        </a:rPr>
                        <a:t>Outdoor 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12B60"/>
                          </a:solidFill>
                          <a:latin typeface="Aptos"/>
                        </a:rPr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12B60"/>
                          </a:solidFill>
                          <a:latin typeface="Aptos"/>
                        </a:rPr>
                        <a:t>Energy Innovation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41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6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9DE35-1AFE-479C-9BEB-5E5D43E03284}"/>
              </a:ext>
            </a:extLst>
          </p:cNvPr>
          <p:cNvSpPr txBox="1"/>
          <p:nvPr/>
        </p:nvSpPr>
        <p:spPr>
          <a:xfrm>
            <a:off x="482600" y="335845"/>
            <a:ext cx="6061403" cy="5386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900" b="1" cap="all">
                <a:solidFill>
                  <a:srgbClr val="3A3A3A"/>
                </a:solidFill>
                <a:latin typeface="Aptos"/>
              </a:rPr>
              <a:t>Kentucky Center for the Arts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1E0ACC-8860-DAF2-8474-04B324BD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356" y="6356288"/>
            <a:ext cx="4114800" cy="365125"/>
          </a:xfrm>
        </p:spPr>
        <p:txBody>
          <a:bodyPr/>
          <a:lstStyle/>
          <a:p>
            <a:pPr algn="l"/>
            <a:r>
              <a:rPr lang="en-US"/>
              <a:t>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1D652-062F-4640-200D-F9615548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5BC943-6B78-AD2B-EBAF-B06729289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08934"/>
              </p:ext>
            </p:extLst>
          </p:nvPr>
        </p:nvGraphicFramePr>
        <p:xfrm>
          <a:off x="482600" y="1013429"/>
          <a:ext cx="8670637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545">
                  <a:extLst>
                    <a:ext uri="{9D8B030D-6E8A-4147-A177-3AD203B41FA5}">
                      <a16:colId xmlns:a16="http://schemas.microsoft.com/office/drawing/2014/main" val="1628460102"/>
                    </a:ext>
                  </a:extLst>
                </a:gridCol>
                <a:gridCol w="6373092">
                  <a:extLst>
                    <a:ext uri="{9D8B030D-6E8A-4147-A177-3AD203B41FA5}">
                      <a16:colId xmlns:a16="http://schemas.microsoft.com/office/drawing/2014/main" val="3378061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cap="all" baseline="0">
                          <a:solidFill>
                            <a:schemeClr val="bg1"/>
                          </a:solidFill>
                          <a:latin typeface="Aptos"/>
                        </a:rPr>
                        <a:t>2026 – 28 Capital Plans</a:t>
                      </a:r>
                    </a:p>
                  </a:txBody>
                  <a:tcPr>
                    <a:solidFill>
                      <a:srgbClr val="629C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$1,500,000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Electrical Upgrades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4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$4,800,000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Exterior Repair and Restoration - Building 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9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$1,900,000</a:t>
                      </a:r>
                      <a:endParaRPr lang="en-US">
                        <a:solidFill>
                          <a:srgbClr val="3A3A3A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Manual Counterweight Stage Rigging Repair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8307"/>
                  </a:ext>
                </a:extLst>
              </a:tr>
              <a:tr h="36078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$6,500,000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Replace Technical Equipment (all theaters)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41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$3,500,000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A3A3A"/>
                          </a:solidFill>
                          <a:latin typeface="Aptos"/>
                        </a:rPr>
                        <a:t>Renovate Client and Patron Spaces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68103"/>
                  </a:ext>
                </a:extLst>
              </a:tr>
            </a:tbl>
          </a:graphicData>
        </a:graphic>
      </p:graphicFrame>
      <p:pic>
        <p:nvPicPr>
          <p:cNvPr id="15" name="Picture 14" descr="A collage of a bathroom&#10;&#10;AI-generated content may be incorrect.">
            <a:extLst>
              <a:ext uri="{FF2B5EF4-FFF2-40B4-BE49-F238E27FC236}">
                <a16:creationId xmlns:a16="http://schemas.microsoft.com/office/drawing/2014/main" id="{B7274208-0131-796E-84B9-8D04FA86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"/>
          <a:stretch/>
        </p:blipFill>
        <p:spPr>
          <a:xfrm>
            <a:off x="5395259" y="3837860"/>
            <a:ext cx="4861176" cy="2859103"/>
          </a:xfrm>
          <a:prstGeom prst="rect">
            <a:avLst/>
          </a:prstGeom>
        </p:spPr>
      </p:pic>
      <p:pic>
        <p:nvPicPr>
          <p:cNvPr id="17" name="Picture 16" descr="A picture containing text, different&#10;&#10;AI-generated content may be incorrect.">
            <a:extLst>
              <a:ext uri="{FF2B5EF4-FFF2-40B4-BE49-F238E27FC236}">
                <a16:creationId xmlns:a16="http://schemas.microsoft.com/office/drawing/2014/main" id="{610EFE73-DC3C-3FAC-E039-B5885F506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" y="3803780"/>
            <a:ext cx="5186903" cy="29176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86BFD5-CFED-EB36-502D-81A0C6EA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/>
          <a:stretch/>
        </p:blipFill>
        <p:spPr>
          <a:xfrm>
            <a:off x="10322790" y="3837860"/>
            <a:ext cx="1611208" cy="28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9DE35-1AFE-479C-9BEB-5E5D43E03284}"/>
              </a:ext>
            </a:extLst>
          </p:cNvPr>
          <p:cNvSpPr txBox="1"/>
          <p:nvPr/>
        </p:nvSpPr>
        <p:spPr>
          <a:xfrm>
            <a:off x="538163" y="522818"/>
            <a:ext cx="5846665" cy="5386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900" b="1" cap="all">
                <a:solidFill>
                  <a:srgbClr val="666768"/>
                </a:solidFill>
                <a:latin typeface="Aptos"/>
              </a:rPr>
              <a:t>Kentucky Historical Society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D4C6A-6395-EE5B-9FB4-900F422BB7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/>
        </p:blipFill>
        <p:spPr bwMode="auto">
          <a:xfrm>
            <a:off x="300038" y="3450822"/>
            <a:ext cx="4329210" cy="306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57783B-9A07-3BF6-E572-312A92642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23" y="3463000"/>
            <a:ext cx="244538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BDE4A-401F-3E90-FAC1-B11968CE2C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/>
        </p:blipFill>
        <p:spPr bwMode="auto">
          <a:xfrm>
            <a:off x="7243983" y="3463000"/>
            <a:ext cx="4327592" cy="306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47373-30FB-3A59-F4C8-1C68C999E0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4"/>
          <a:stretch/>
        </p:blipFill>
        <p:spPr bwMode="auto">
          <a:xfrm>
            <a:off x="4713923" y="5165194"/>
            <a:ext cx="2445385" cy="1373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87052-5235-E40B-B860-6D68F605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73C6D-CBB5-956C-AFB1-E055C9EC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0E2A88-0A52-B9AA-5AFD-ED3F766AB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03966"/>
              </p:ext>
            </p:extLst>
          </p:nvPr>
        </p:nvGraphicFramePr>
        <p:xfrm>
          <a:off x="649923" y="1096352"/>
          <a:ext cx="94269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033">
                  <a:extLst>
                    <a:ext uri="{9D8B030D-6E8A-4147-A177-3AD203B41FA5}">
                      <a16:colId xmlns:a16="http://schemas.microsoft.com/office/drawing/2014/main" val="1864574410"/>
                    </a:ext>
                  </a:extLst>
                </a:gridCol>
                <a:gridCol w="6298917">
                  <a:extLst>
                    <a:ext uri="{9D8B030D-6E8A-4147-A177-3AD203B41FA5}">
                      <a16:colId xmlns:a16="http://schemas.microsoft.com/office/drawing/2014/main" val="27357563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cap="all">
                          <a:solidFill>
                            <a:schemeClr val="bg1"/>
                          </a:solidFill>
                          <a:latin typeface="Aptos"/>
                        </a:rPr>
                        <a:t>2026 – 28 capital plans</a:t>
                      </a:r>
                    </a:p>
                  </a:txBody>
                  <a:tcPr>
                    <a:solidFill>
                      <a:srgbClr val="6D8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4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2C390E"/>
                          </a:solidFill>
                          <a:latin typeface="Aptos"/>
                        </a:rPr>
                        <a:t>$5,065,000</a:t>
                      </a:r>
                      <a:endParaRPr lang="en-US">
                        <a:solidFill>
                          <a:srgbClr val="2C390E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2C390E"/>
                          </a:solidFill>
                          <a:latin typeface="Aptos"/>
                        </a:rPr>
                        <a:t>Kentucky Old State Capitol Preservation </a:t>
                      </a:r>
                      <a:endParaRPr lang="en-US">
                        <a:solidFill>
                          <a:srgbClr val="2C390E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62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2C390E"/>
                          </a:solidFill>
                          <a:latin typeface="Aptos"/>
                        </a:rPr>
                        <a:t>$6,431,000</a:t>
                      </a:r>
                      <a:endParaRPr lang="en-US">
                        <a:solidFill>
                          <a:srgbClr val="2C390E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2C390E"/>
                          </a:solidFill>
                          <a:latin typeface="Aptos"/>
                        </a:rPr>
                        <a:t>Thomas D Clark Center for KY History Museum Renovation </a:t>
                      </a:r>
                      <a:endParaRPr lang="en-US">
                        <a:solidFill>
                          <a:srgbClr val="2C390E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80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2C390E"/>
                          </a:solidFill>
                          <a:latin typeface="Aptos"/>
                        </a:rPr>
                        <a:t>$1,175,000</a:t>
                      </a:r>
                      <a:endParaRPr lang="en-US">
                        <a:solidFill>
                          <a:srgbClr val="2C390E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2C390E"/>
                          </a:solidFill>
                          <a:latin typeface="Aptos"/>
                        </a:rPr>
                        <a:t>KHS Security Upgrade Project</a:t>
                      </a:r>
                      <a:endParaRPr lang="en-US">
                        <a:solidFill>
                          <a:srgbClr val="2C390E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7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2C390E"/>
                          </a:solidFill>
                          <a:latin typeface="Aptos"/>
                        </a:rPr>
                        <a:t>$1,250,000</a:t>
                      </a:r>
                      <a:endParaRPr lang="en-US">
                        <a:solidFill>
                          <a:srgbClr val="2C390E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2C390E"/>
                          </a:solidFill>
                          <a:latin typeface="Aptos"/>
                        </a:rPr>
                        <a:t>Historic Frankfort Railroad Depot - acquisition</a:t>
                      </a:r>
                      <a:endParaRPr lang="en-US">
                        <a:solidFill>
                          <a:srgbClr val="2C390E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809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37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9DE35-1AFE-479C-9BEB-5E5D43E03284}"/>
              </a:ext>
            </a:extLst>
          </p:cNvPr>
          <p:cNvSpPr txBox="1"/>
          <p:nvPr/>
        </p:nvSpPr>
        <p:spPr>
          <a:xfrm>
            <a:off x="595313" y="251288"/>
            <a:ext cx="44047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cap="all">
                <a:solidFill>
                  <a:srgbClr val="00213B"/>
                </a:solidFill>
                <a:latin typeface="Aptos" panose="020B0004020202020204" pitchFamily="34" charset="0"/>
              </a:rPr>
              <a:t>Kentucky Horse Park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2BA92-B169-2E0B-D97D-D695F95B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A5FD9-DAE5-D470-6AEF-1EFA1BFE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135A-9DAC-4219-B062-A1FBC150D0B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ACDA5E-6AFF-2B54-DC18-AFD25CA72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36339"/>
              </p:ext>
            </p:extLst>
          </p:nvPr>
        </p:nvGraphicFramePr>
        <p:xfrm>
          <a:off x="595313" y="791823"/>
          <a:ext cx="94269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033">
                  <a:extLst>
                    <a:ext uri="{9D8B030D-6E8A-4147-A177-3AD203B41FA5}">
                      <a16:colId xmlns:a16="http://schemas.microsoft.com/office/drawing/2014/main" val="1864574410"/>
                    </a:ext>
                  </a:extLst>
                </a:gridCol>
                <a:gridCol w="6298917">
                  <a:extLst>
                    <a:ext uri="{9D8B030D-6E8A-4147-A177-3AD203B41FA5}">
                      <a16:colId xmlns:a16="http://schemas.microsoft.com/office/drawing/2014/main" val="27357563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cap="all">
                          <a:solidFill>
                            <a:schemeClr val="bg1"/>
                          </a:solidFill>
                          <a:latin typeface="Aptos"/>
                        </a:rPr>
                        <a:t>2026 – 28 capital plans</a:t>
                      </a:r>
                    </a:p>
                  </a:txBody>
                  <a:tcPr>
                    <a:solidFill>
                      <a:srgbClr val="0021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4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13B"/>
                          </a:solidFill>
                          <a:latin typeface="Aptos"/>
                        </a:rPr>
                        <a:t>$6,000,000</a:t>
                      </a:r>
                      <a:endParaRPr lang="en-US">
                        <a:solidFill>
                          <a:srgbClr val="00213B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13B"/>
                          </a:solidFill>
                          <a:latin typeface="Aptos"/>
                        </a:rPr>
                        <a:t>Competition Arenas</a:t>
                      </a:r>
                      <a:endParaRPr lang="en-US">
                        <a:solidFill>
                          <a:srgbClr val="00213B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80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13B"/>
                          </a:solidFill>
                          <a:latin typeface="Aptos"/>
                        </a:rPr>
                        <a:t>$1,500,000</a:t>
                      </a:r>
                      <a:endParaRPr lang="en-US">
                        <a:solidFill>
                          <a:srgbClr val="00213B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213B"/>
                          </a:solidFill>
                          <a:latin typeface="Aptos"/>
                        </a:rPr>
                        <a:t>Covered Arena Roof Replacement </a:t>
                      </a:r>
                      <a:endParaRPr lang="en-US">
                        <a:solidFill>
                          <a:srgbClr val="00213B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70752"/>
                  </a:ext>
                </a:extLst>
              </a:tr>
            </a:tbl>
          </a:graphicData>
        </a:graphic>
      </p:graphicFrame>
      <p:pic>
        <p:nvPicPr>
          <p:cNvPr id="7" name="Picture 6" descr="A picture containing stadium&#10;&#10;AI-generated content may be incorrect.">
            <a:extLst>
              <a:ext uri="{FF2B5EF4-FFF2-40B4-BE49-F238E27FC236}">
                <a16:creationId xmlns:a16="http://schemas.microsoft.com/office/drawing/2014/main" id="{19726FE1-2E39-512B-2825-DE08F05A8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6"/>
          <a:stretch/>
        </p:blipFill>
        <p:spPr>
          <a:xfrm>
            <a:off x="6733265" y="4418802"/>
            <a:ext cx="4663683" cy="2046653"/>
          </a:xfrm>
          <a:prstGeom prst="rect">
            <a:avLst/>
          </a:prstGeom>
        </p:spPr>
      </p:pic>
      <p:pic>
        <p:nvPicPr>
          <p:cNvPr id="12" name="Picture 11" descr="A large building with a hill in the background&#10;&#10;AI-generated content may be incorrect.">
            <a:extLst>
              <a:ext uri="{FF2B5EF4-FFF2-40B4-BE49-F238E27FC236}">
                <a16:creationId xmlns:a16="http://schemas.microsoft.com/office/drawing/2014/main" id="{31694CEA-20B9-2841-C3CE-FB6E5B3E4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2433472"/>
            <a:ext cx="6047975" cy="4031983"/>
          </a:xfrm>
          <a:prstGeom prst="rect">
            <a:avLst/>
          </a:prstGeom>
        </p:spPr>
      </p:pic>
      <p:pic>
        <p:nvPicPr>
          <p:cNvPr id="14" name="Picture 13" descr="A picture containing sky, outdoor, person, people&#10;&#10;AI-generated content may be incorrect.">
            <a:extLst>
              <a:ext uri="{FF2B5EF4-FFF2-40B4-BE49-F238E27FC236}">
                <a16:creationId xmlns:a16="http://schemas.microsoft.com/office/drawing/2014/main" id="{0DC531EF-73D1-903E-2B86-B7B180E2C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7"/>
          <a:stretch/>
        </p:blipFill>
        <p:spPr>
          <a:xfrm>
            <a:off x="6733265" y="2433472"/>
            <a:ext cx="4691733" cy="18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4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 TAH Theme">
  <a:themeElements>
    <a:clrScheme name="Custom 1">
      <a:dk1>
        <a:srgbClr val="003764"/>
      </a:dk1>
      <a:lt1>
        <a:srgbClr val="FFFFFF"/>
      </a:lt1>
      <a:dk2>
        <a:srgbClr val="5EB3E4"/>
      </a:dk2>
      <a:lt2>
        <a:srgbClr val="E7E6E6"/>
      </a:lt2>
      <a:accent1>
        <a:srgbClr val="003764"/>
      </a:accent1>
      <a:accent2>
        <a:srgbClr val="5EB3E4"/>
      </a:accent2>
      <a:accent3>
        <a:srgbClr val="624B78"/>
      </a:accent3>
      <a:accent4>
        <a:srgbClr val="003764"/>
      </a:accent4>
      <a:accent5>
        <a:srgbClr val="624B78"/>
      </a:accent5>
      <a:accent6>
        <a:srgbClr val="C55A11"/>
      </a:accent6>
      <a:hlink>
        <a:srgbClr val="C00000"/>
      </a:hlink>
      <a:folHlink>
        <a:srgbClr val="3F3F3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TAH Theme" id="{C92DD0A5-6D46-40AB-93F9-46607D71A888}" vid="{112E7792-01E5-45B7-A561-A286B21C6598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H PowerPoint Presentation" id="{1206DF27-6328-4A50-81AB-A90ADC06D49A}" vid="{A53E5894-D939-4A01-A8C5-9E584C2A2B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New TAH Theme</vt:lpstr>
      <vt:lpstr>2_Office Theme</vt:lpstr>
      <vt:lpstr>PowerPoint Presentation</vt:lpstr>
      <vt:lpstr>Our Mission</vt:lpstr>
      <vt:lpstr>Cabinet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Hatchett, Anita M (TAH)</dc:creator>
  <cp:revision>1</cp:revision>
  <dcterms:created xsi:type="dcterms:W3CDTF">2020-05-13T19:30:55Z</dcterms:created>
  <dcterms:modified xsi:type="dcterms:W3CDTF">2025-06-10T16:14:14Z</dcterms:modified>
</cp:coreProperties>
</file>