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Barlow" pitchFamily="2" charset="77"/>
      <p:regular r:id="rId13"/>
      <p:bold r:id="rId14"/>
      <p:italic r:id="rId15"/>
      <p:boldItalic r:id="rId16"/>
    </p:embeddedFont>
    <p:embeddedFont>
      <p:font typeface="Barlow Medium" pitchFamily="2" charset="77"/>
      <p:regular r:id="rId17"/>
      <p:bold r:id="rId18"/>
      <p:italic r:id="rId19"/>
      <p:boldItalic r:id="rId20"/>
    </p:embeddedFont>
    <p:embeddedFont>
      <p:font typeface="Bebas Neue" panose="020B0606020202050201" pitchFamily="34" charset="77"/>
      <p:regular r:id="rId21"/>
    </p:embeddedFont>
    <p:embeddedFont>
      <p:font typeface="Bebas Neue Bold" panose="020B0606020202050201" pitchFamily="34" charset="77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7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  <p:guide orient="horz"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94f5780c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694f5780c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94f5780c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694f5780c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94f5780c2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694f5780c2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94f5780c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694f5780c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94f5780c2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694f5780c2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94f5780c2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694f5780c2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94f5780c2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694f5780c2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94f5780c2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694f5780c2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94f5780c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694f5780c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0350" y="-1"/>
            <a:ext cx="9164400" cy="51747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2906550" y="3095625"/>
            <a:ext cx="33309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r>
              <a:rPr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EASTERN KENTUCKY UNIVERSITY</a:t>
            </a:r>
            <a:endParaRPr/>
          </a:p>
        </p:txBody>
      </p:sp>
      <p:pic>
        <p:nvPicPr>
          <p:cNvPr id="101" name="Google Shape;101;p25" descr="EKU Primar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563" y="2167625"/>
            <a:ext cx="255087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 rot="5400000">
            <a:off x="3945450" y="-4184025"/>
            <a:ext cx="1253100" cy="92865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11700" y="249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" sz="432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EKU IS KENTUCKY’S UNIVERSITY</a:t>
            </a:r>
            <a:endParaRPr sz="432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107650"/>
            <a:ext cx="85206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EKU at a Glance</a:t>
            </a:r>
            <a:endParaRPr sz="20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Enrollment: 15,673 - Largest regional university in Kentucky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in degree-seeking students 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43%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this year’s graduating class were </a:t>
            </a: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Pell recipients or Pell-eligible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40%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EKU’s class of Spring 2025 are the </a:t>
            </a: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first in their family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to attain a higher education degree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No. 2 nationally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for </a:t>
            </a: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Military Friendly® Spouse Schools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top-ranked in Kentucky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for Military Friendly® Schools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No. 1 University in Kentucky</a:t>
            </a: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for </a:t>
            </a: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retaining graduates for the Kentucky workforce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Signature programs: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Nursing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Occupational Therapy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Aviation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Manufacturing Engineering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Education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00100" lvl="1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○"/>
            </a:pPr>
            <a:r>
              <a:rPr lang="en" sz="1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Criminal Justice</a:t>
            </a:r>
            <a:endParaRPr sz="1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9" name="Google Shape;109;p26"/>
          <p:cNvGrpSpPr/>
          <p:nvPr/>
        </p:nvGrpSpPr>
        <p:grpSpPr>
          <a:xfrm>
            <a:off x="-72774" y="1002015"/>
            <a:ext cx="9292198" cy="131260"/>
            <a:chOff x="-72774" y="1002015"/>
            <a:chExt cx="9292198" cy="131260"/>
          </a:xfrm>
        </p:grpSpPr>
        <p:sp>
          <p:nvSpPr>
            <p:cNvPr id="110" name="Google Shape;110;p26"/>
            <p:cNvSpPr/>
            <p:nvPr/>
          </p:nvSpPr>
          <p:spPr>
            <a:xfrm flipH="1">
              <a:off x="-72774" y="1005175"/>
              <a:ext cx="2322600" cy="128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6"/>
            <p:cNvSpPr/>
            <p:nvPr/>
          </p:nvSpPr>
          <p:spPr>
            <a:xfrm flipH="1">
              <a:off x="2250813" y="1005175"/>
              <a:ext cx="2322600" cy="12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 flipH="1">
              <a:off x="4572061" y="1002510"/>
              <a:ext cx="2326200" cy="128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6896824" y="1002015"/>
              <a:ext cx="2322600" cy="12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7" title="20241213_osteopromo_214.jpg"/>
          <p:cNvPicPr preferRelativeResize="0"/>
          <p:nvPr/>
        </p:nvPicPr>
        <p:blipFill rotWithShape="1">
          <a:blip r:embed="rId3">
            <a:alphaModFix/>
          </a:blip>
          <a:srcRect l="1964" t="16617" r="1286" b="17984"/>
          <a:stretch/>
        </p:blipFill>
        <p:spPr>
          <a:xfrm>
            <a:off x="150825" y="117200"/>
            <a:ext cx="8847048" cy="39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/>
          <p:nvPr/>
        </p:nvSpPr>
        <p:spPr>
          <a:xfrm rot="5400000">
            <a:off x="3706200" y="223225"/>
            <a:ext cx="1731600" cy="75879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>
            <a:spLocks noGrp="1"/>
          </p:cNvSpPr>
          <p:nvPr>
            <p:ph type="ctrTitle"/>
          </p:nvPr>
        </p:nvSpPr>
        <p:spPr>
          <a:xfrm>
            <a:off x="311700" y="3221725"/>
            <a:ext cx="85206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Center for Health Innovation - $330M  </a:t>
            </a:r>
            <a:endParaRPr sz="4700" b="1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D.O. Accreditation Escrow - $50M</a:t>
            </a:r>
            <a:endParaRPr sz="4700" b="1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645500" y="0"/>
            <a:ext cx="4498500" cy="5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New instructional space for Osteopathic Medical Program &amp; other health programs</a:t>
            </a:r>
            <a:endParaRPr b="1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Urgent need for more healthcare providers across the Commonwealth of Kentucky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EKU Student Success  (2024 Pass Rates)</a:t>
            </a:r>
            <a:endParaRPr sz="1400" b="1"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100%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 - BSN Nursing NCLEX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100%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 - ASN Nursing NCLEX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100%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- Dr. of Occupational Therapy NBCOT 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Fragmented, outdated </a:t>
            </a:r>
            <a:r>
              <a:rPr lang="en" sz="1400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facilities impact &amp; limit instructional collaboration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 for almost </a:t>
            </a:r>
            <a:r>
              <a:rPr lang="en" sz="1400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2,500 students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 pursuing degrees in programs like: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Doctorate in Clinical Psychology, n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ursing, mental health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counseling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, occupational therapy, public health, medical laboratory science, communication disorders,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pre-med, 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paramedicine, biomedical sciences, and emergency medical care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New building to house </a:t>
            </a:r>
            <a:r>
              <a:rPr lang="en" sz="1400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3,000+ students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 with spaces for </a:t>
            </a:r>
            <a:r>
              <a:rPr lang="en" sz="1400" b="1">
                <a:solidFill>
                  <a:schemeClr val="dk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immersive learning and collaboration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26" name="Google Shape;126;p28" title="804a706de623b52f29f62bdfff4ce6fb.jpg"/>
          <p:cNvPicPr preferRelativeResize="0"/>
          <p:nvPr/>
        </p:nvPicPr>
        <p:blipFill rotWithShape="1">
          <a:blip r:embed="rId3">
            <a:alphaModFix/>
          </a:blip>
          <a:srcRect l="16902" t="3147" r="-208" b="35735"/>
          <a:stretch/>
        </p:blipFill>
        <p:spPr>
          <a:xfrm>
            <a:off x="-44597" y="0"/>
            <a:ext cx="4630201" cy="256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 title="download.jpeg"/>
          <p:cNvPicPr preferRelativeResize="0"/>
          <p:nvPr/>
        </p:nvPicPr>
        <p:blipFill rotWithShape="1">
          <a:blip r:embed="rId4">
            <a:alphaModFix/>
          </a:blip>
          <a:srcRect l="8966" t="10296" b="21196"/>
          <a:stretch/>
        </p:blipFill>
        <p:spPr>
          <a:xfrm>
            <a:off x="-49600" y="2550000"/>
            <a:ext cx="4630199" cy="25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3090100" y="2161800"/>
            <a:ext cx="1481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THEN - 1976</a:t>
            </a:r>
            <a:r>
              <a:rPr lang="en" sz="1800" b="1" i="1">
                <a:solidFill>
                  <a:schemeClr val="accen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.</a:t>
            </a:r>
            <a:endParaRPr sz="1800" b="1" i="1">
              <a:solidFill>
                <a:schemeClr val="accen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1715775" y="4782925"/>
            <a:ext cx="28563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 NOW – 50 YEARS LATER</a:t>
            </a:r>
            <a:r>
              <a:rPr lang="en" sz="1800" b="1" i="1">
                <a:solidFill>
                  <a:schemeClr val="accen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. </a:t>
            </a:r>
            <a:endParaRPr sz="1800" b="1" i="1">
              <a:solidFill>
                <a:schemeClr val="accen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 title="20240717_aviation_069.jpg"/>
          <p:cNvPicPr preferRelativeResize="0"/>
          <p:nvPr/>
        </p:nvPicPr>
        <p:blipFill rotWithShape="1">
          <a:blip r:embed="rId3">
            <a:alphaModFix/>
          </a:blip>
          <a:srcRect t="22712" r="13329" b="19961"/>
          <a:stretch/>
        </p:blipFill>
        <p:spPr>
          <a:xfrm>
            <a:off x="129775" y="121394"/>
            <a:ext cx="8868101" cy="39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/>
          <p:nvPr/>
        </p:nvSpPr>
        <p:spPr>
          <a:xfrm rot="5400000">
            <a:off x="3889469" y="77427"/>
            <a:ext cx="1356900" cy="825409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>
            <a:spLocks noGrp="1"/>
          </p:cNvSpPr>
          <p:nvPr>
            <p:ph type="ctrTitle"/>
          </p:nvPr>
        </p:nvSpPr>
        <p:spPr>
          <a:xfrm>
            <a:off x="311700" y="3628075"/>
            <a:ext cx="85206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Air Traffic Control &amp; Aircraft - $10M</a:t>
            </a:r>
            <a:endParaRPr sz="4700" b="1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319800" y="197075"/>
            <a:ext cx="4613100" cy="4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FAA AIR TRAFFIC CONTROL TRAINING PROGRAM - $5M Startup for Facility and Equipment</a:t>
            </a:r>
            <a:endParaRPr sz="1500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SB 87 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directs CPE with the Transportation Cabinet to assess public universities’ capabilities of offering a Federal Aviation Administration-recognized air traffic control safety program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EKU would like to offer the program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EKU AVIATION - $5M for aircraft replacements</a:t>
            </a:r>
            <a:endParaRPr sz="1500" b="1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Medium"/>
              <a:buChar char="●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Kentucky’s only 4-year university-based flight program; enrollment nearly 500 students from 25 states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Medium"/>
              <a:buChar char="●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30 planes; average age of aircraft is 31 years old 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Includes </a:t>
            </a: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 leased aircraft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(all manufactured before 1986 with avg. of 18,000+ flight hours)  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Require high level of maintenance =  increased cost and time out of commission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Includes </a:t>
            </a: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 EKU-owned aircraft 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(manufactured in 1980, 1982, 1983, 1998 with avg. of almost 12,500 flight hours)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Replacing aging aircraft with newer models will </a:t>
            </a: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standardize instrument training</a:t>
            </a: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ensure students train with modern avionics</a:t>
            </a:r>
            <a:endParaRPr sz="2700" b="1">
              <a:solidFill>
                <a:schemeClr val="dk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  <p:pic>
        <p:nvPicPr>
          <p:cNvPr id="142" name="Google Shape;142;p30" title="20240717_aviation_032.jpg"/>
          <p:cNvPicPr preferRelativeResize="0"/>
          <p:nvPr/>
        </p:nvPicPr>
        <p:blipFill rotWithShape="1">
          <a:blip r:embed="rId3">
            <a:alphaModFix/>
          </a:blip>
          <a:srcRect t="4678" r="11457" b="15754"/>
          <a:stretch/>
        </p:blipFill>
        <p:spPr>
          <a:xfrm>
            <a:off x="-202000" y="0"/>
            <a:ext cx="4326973" cy="25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 title="20240717_aviation_078.jpg"/>
          <p:cNvPicPr preferRelativeResize="0"/>
          <p:nvPr/>
        </p:nvPicPr>
        <p:blipFill rotWithShape="1">
          <a:blip r:embed="rId4">
            <a:alphaModFix/>
          </a:blip>
          <a:srcRect r="6550"/>
          <a:stretch/>
        </p:blipFill>
        <p:spPr>
          <a:xfrm>
            <a:off x="-202000" y="2571750"/>
            <a:ext cx="4326973" cy="30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31" title="20230221_UniversityDriveInfrastructureUpdates9.jpg">
            <a:extLst>
              <a:ext uri="{FF2B5EF4-FFF2-40B4-BE49-F238E27FC236}">
                <a16:creationId xmlns:a16="http://schemas.microsoft.com/office/drawing/2014/main" id="{9836F326-0DD6-9298-DECE-0F3488F29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04" t="4605" r="6560" b="35578"/>
          <a:stretch/>
        </p:blipFill>
        <p:spPr>
          <a:xfrm>
            <a:off x="146775" y="117200"/>
            <a:ext cx="8851098" cy="39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 rot="5400000">
            <a:off x="3854100" y="371100"/>
            <a:ext cx="1435800" cy="75879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ctrTitle"/>
          </p:nvPr>
        </p:nvSpPr>
        <p:spPr>
          <a:xfrm>
            <a:off x="311700" y="3659425"/>
            <a:ext cx="85206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4700" b="1" dirty="0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ASSET PRESERVATION - $75M</a:t>
            </a:r>
            <a:endParaRPr sz="4700" b="1" dirty="0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311700" y="271850"/>
            <a:ext cx="4679100" cy="5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Total 2024 Asset Preservation Pool for EKU: $51.82M</a:t>
            </a:r>
            <a:endParaRPr sz="1716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$62.7M from the ‘22-24 pool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$43.5M from the ‘24-26 pool, approved by the Board of Regents, CPE and Office of the State Budget Director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1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○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Projects underway with the remainder in reserve for potential cost fluctuations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chemeClr val="lt1"/>
                </a:solidFill>
                <a:highlight>
                  <a:schemeClr val="accent1"/>
                </a:highlight>
                <a:latin typeface="Barlow"/>
                <a:ea typeface="Barlow"/>
                <a:cs typeface="Barlow"/>
                <a:sym typeface="Barlow"/>
              </a:rPr>
              <a:t>$75M requested for ‘26-’28 to assist with urgent maintenance needs</a:t>
            </a:r>
            <a:endParaRPr sz="1716" b="1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Critical campus infrastructure services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Heating, steam, water delivery systems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Electrical support systems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Elevator replacement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Building HVAC upgrades </a:t>
            </a:r>
            <a:endParaRPr sz="1516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2487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6"/>
              <a:buFont typeface="Barlow Medium"/>
              <a:buChar char="●"/>
            </a:pPr>
            <a:r>
              <a:rPr lang="en" sz="1516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Restoration of aged facility exteriors, roofs, and worn facility interiors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7" name="Google Shape;157;p32" title="20230125_CampusConstruction2.jpg"/>
          <p:cNvPicPr preferRelativeResize="0"/>
          <p:nvPr/>
        </p:nvPicPr>
        <p:blipFill rotWithShape="1">
          <a:blip r:embed="rId3">
            <a:alphaModFix/>
          </a:blip>
          <a:srcRect l="41850" t="8792" r="4072"/>
          <a:stretch/>
        </p:blipFill>
        <p:spPr>
          <a:xfrm>
            <a:off x="5181600" y="0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/>
        </p:nvSpPr>
        <p:spPr>
          <a:xfrm>
            <a:off x="-20350" y="-5148"/>
            <a:ext cx="9164400" cy="51486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939000" y="1105075"/>
            <a:ext cx="7266000" cy="28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5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15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507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QUESTIONS?</a:t>
            </a:r>
            <a:endParaRPr sz="507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64" name="Google Shape;164;p33" descr="EKU Primar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9288" y="4270825"/>
            <a:ext cx="1185425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2023 Eastern Kentucky University Brand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61F41"/>
      </a:accent1>
      <a:accent2>
        <a:srgbClr val="DC582A"/>
      </a:accent2>
      <a:accent3>
        <a:srgbClr val="FFC658"/>
      </a:accent3>
      <a:accent4>
        <a:srgbClr val="E6A65D"/>
      </a:accent4>
      <a:accent5>
        <a:srgbClr val="009681"/>
      </a:accent5>
      <a:accent6>
        <a:srgbClr val="861F41"/>
      </a:accent6>
      <a:hlink>
        <a:srgbClr val="861F41"/>
      </a:hlink>
      <a:folHlink>
        <a:srgbClr val="861F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Macintosh PowerPoint</Application>
  <PresentationFormat>On-screen Show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Bebas Neue Bold</vt:lpstr>
      <vt:lpstr>Arial</vt:lpstr>
      <vt:lpstr>Barlow</vt:lpstr>
      <vt:lpstr>Bebas Neue</vt:lpstr>
      <vt:lpstr>Barlow Medium</vt:lpstr>
      <vt:lpstr>Calibri</vt:lpstr>
      <vt:lpstr>Simple Light</vt:lpstr>
      <vt:lpstr>Simple Light</vt:lpstr>
      <vt:lpstr>EASTERN KENTUCKY UNIVERSITY</vt:lpstr>
      <vt:lpstr>EKU IS KENTUCKY’S UNIVERSITY </vt:lpstr>
      <vt:lpstr>Center for Health Innovation - $330M   D.O. Accreditation Escrow - $50M</vt:lpstr>
      <vt:lpstr>PowerPoint Presentation</vt:lpstr>
      <vt:lpstr>Air Traffic Control &amp; Aircraft - $10M</vt:lpstr>
      <vt:lpstr>PowerPoint Presentation</vt:lpstr>
      <vt:lpstr>ASSET PRESERVATION - $75M</vt:lpstr>
      <vt:lpstr>PowerPoint Presentation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Collings, Erick</cp:lastModifiedBy>
  <cp:revision>1</cp:revision>
  <dcterms:modified xsi:type="dcterms:W3CDTF">2025-07-01T13:39:41Z</dcterms:modified>
</cp:coreProperties>
</file>