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68" r:id="rId4"/>
    <p:sldId id="264" r:id="rId5"/>
    <p:sldId id="259" r:id="rId6"/>
    <p:sldId id="260" r:id="rId7"/>
    <p:sldId id="261" r:id="rId8"/>
    <p:sldId id="258" r:id="rId9"/>
    <p:sldId id="257" r:id="rId10"/>
    <p:sldId id="262" r:id="rId11"/>
    <p:sldId id="266" r:id="rId12"/>
    <p:sldId id="270" r:id="rId13"/>
    <p:sldId id="263" r:id="rId14"/>
    <p:sldId id="26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3066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casebier0003\AppData\Local\Microsoft\Windows\INetCache\Content.Outlook\4XQOO10K\Six%20Year%20Plan%201st%20Biennium%20Projects%20(2)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'AP &amp; New Construction'!$K$64:$K$75</cx:f>
        <cx:lvl ptCount="12">
          <cx:pt idx="0">Building Replacement</cx:pt>
          <cx:pt idx="1">Construction</cx:pt>
          <cx:pt idx="2">Def Maint</cx:pt>
          <cx:pt idx="3">Equipment</cx:pt>
          <cx:pt idx="4">Expansion</cx:pt>
          <cx:pt idx="5">HVAC/Mechanical</cx:pt>
          <cx:pt idx="6">IT</cx:pt>
          <cx:pt idx="7">Property</cx:pt>
          <cx:pt idx="8">Renovation</cx:pt>
          <cx:pt idx="9">Roof </cx:pt>
          <cx:pt idx="10">Safety and Security</cx:pt>
          <cx:pt idx="11">Site Improvements/Parking</cx:pt>
        </cx:lvl>
      </cx:strDim>
      <cx:numDim type="size">
        <cx:f>'AP &amp; New Construction'!$L$64:$L$75</cx:f>
        <cx:lvl ptCount="12" formatCode="_(&quot;$&quot;* #,##0_);_(&quot;$&quot;* \(#,##0\);_(&quot;$&quot;* &quot;-&quot;??_);_(@_)">
          <cx:pt idx="0">25400000</cx:pt>
          <cx:pt idx="1">147700000</cx:pt>
          <cx:pt idx="2">32000000</cx:pt>
          <cx:pt idx="3">13000000</cx:pt>
          <cx:pt idx="4">80400000</cx:pt>
          <cx:pt idx="5">22200000</cx:pt>
          <cx:pt idx="6">14000000</cx:pt>
          <cx:pt idx="7">14000000</cx:pt>
          <cx:pt idx="8">169600000</cx:pt>
          <cx:pt idx="9">16300000</cx:pt>
          <cx:pt idx="10">43200000</cx:pt>
          <cx:pt idx="11">23100000</cx:pt>
        </cx:lvl>
      </cx:numDim>
    </cx:data>
  </cx:chartData>
  <cx:chart>
    <cx:title pos="t" align="ctr" overlay="0">
      <cx:tx>
        <cx:txData>
          <cx:v>KCTCS Projects by Type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Aptos Narrow" panose="02110004020202020204"/>
            </a:rPr>
            <a:t>KCTCS Projects by Type</a:t>
          </a:r>
        </a:p>
      </cx:txPr>
    </cx:title>
    <cx:plotArea>
      <cx:plotAreaRegion>
        <cx:series layoutId="treemap" uniqueId="{872A4134-02EA-4D3D-BBF9-331FA63F753C}"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8410-2307-410A-9CB3-5875B2313E5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C69B-D47B-402A-AB8A-0562F452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 Kilburn, Sr. Vice President and Chief Financial Officer</a:t>
            </a:r>
          </a:p>
          <a:p>
            <a:r>
              <a:rPr lang="en-US" dirty="0"/>
              <a:t>Andy Casebier, Assistant Vice President Facilities Support Services</a:t>
            </a:r>
          </a:p>
          <a:p>
            <a:r>
              <a:rPr lang="en-US" dirty="0"/>
              <a:t>Jennifer Linton, Executive Director of Capital Project Procurement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0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en-US" dirty="0"/>
              <a:t>KCTCS operates one of the largest and most complex educational networks in Kentucky: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16 colleges across 70 campuses, all within a short drive for most Kentuckians.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Over 10 million gross square feet across 342 buildings, with a total of 375 facilities valued at more than $2.5 billion.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The Kentucky Fire Commission adds another 29 buildings, valued at $27 million.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But with that scale comes responsibility—our system faces a backlog of over $876 million in deferred maintenance. Addressing these needs is critical to maintaining safe, modern, and effective learning environments.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7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current capital plan is centered on six key priorities that reflect the evolving needs of our students, campuses, and communities: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Enhancing System-wide Campus Safety &amp; Security.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Continuing our strong commitment to sustainability and cost-saving energy initiatives.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Ensuring our learning spaces are flexible, modern, and equipped for today’s digital demands.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Investing in the spaces and resources that support student success—inside and outside the classroom.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Maintaining and protecting the value of our facilities through strategic upkeep and renovation.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Roof Replacements and Exterior Improvements to prevent water infiltration and improve thermal insulation qualities.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Our current plan has identified 38 projects that preserve our assets, 11 renovations and new construction projects, and equipment upgrades and additions totaling $545.1 million. Additionally, other projects that will be funding with restricted funds include 7 projects and 3 property acquisition pools totaling $55.8 million.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90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33587"/>
          </a:xfrm>
        </p:spPr>
        <p:txBody>
          <a:bodyPr/>
          <a:lstStyle/>
          <a:p>
            <a:r>
              <a:rPr lang="en-US" dirty="0"/>
              <a:t>Our capital plan was developed through a collaborative process involving our Board of Regents, System President, College Presidents, Business Officers, facilities teams, students, and the Office of Facilities Support Services.</a:t>
            </a:r>
          </a:p>
          <a:p>
            <a:r>
              <a:rPr lang="en-US" dirty="0"/>
              <a:t>We then prioritize the projects into a system plan that is determined through a comprehensive, individualized evaluation of each project to ensure that budgetary requests are directed toward initiatives of paramount importance to our organizational mission. </a:t>
            </a:r>
          </a:p>
          <a:p>
            <a:r>
              <a:rPr lang="en-US" dirty="0"/>
              <a:t>Our proposed projects are not just “the next one in line”, but are proposed with purpose: </a:t>
            </a:r>
          </a:p>
          <a:p>
            <a:r>
              <a:rPr lang="en-US" dirty="0"/>
              <a:t>Impact on student success, </a:t>
            </a:r>
          </a:p>
          <a:p>
            <a:r>
              <a:rPr lang="en-US" dirty="0"/>
              <a:t>Preservation of critical assets, </a:t>
            </a:r>
          </a:p>
          <a:p>
            <a:r>
              <a:rPr lang="en-US" dirty="0"/>
              <a:t>Enhancements to safety and security, </a:t>
            </a:r>
          </a:p>
          <a:p>
            <a:r>
              <a:rPr lang="en-US" dirty="0"/>
              <a:t>And Commitment to energy efficiency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deeply appreciate your consideration of this plan. You understand—as we do—that facilities are essential to delivering the kind of educational opportunities only KCTCS can provide.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35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KCTCS is already a leader in post-secondary education across Kentucky.</a:t>
            </a:r>
          </a:p>
          <a:p>
            <a:endParaRPr lang="en-US" dirty="0"/>
          </a:p>
          <a:p>
            <a:r>
              <a:rPr lang="en-US" dirty="0"/>
              <a:t>With your continued support, we can ensure our campuses are just as </a:t>
            </a:r>
            <a:r>
              <a:rPr lang="en-US" b="1" dirty="0"/>
              <a:t>resilient, innovative, and inspiring</a:t>
            </a:r>
            <a:r>
              <a:rPr lang="en-US" dirty="0"/>
              <a:t> as the students and communities we serve.</a:t>
            </a:r>
          </a:p>
          <a:p>
            <a:endParaRPr lang="en-US" dirty="0"/>
          </a:p>
          <a:p>
            <a:r>
              <a:rPr lang="en-US" dirty="0"/>
              <a:t>Together, we’re not just building facilities—we’re building futures.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2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We’d like to take a moment to sincerely thank the General Assembly for your continued investment in the KCTCS System and in the future of students across Kentucky.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Your support—specifically the $277 million in Asset Preservation Funding over the last two biennia—has given us the flexibility to make critical upgrades across all 70 of our campuses.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These improvements focused on essential areas like life safety, roof repairs, energy efficiency, and campus security.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While there’s still more work ahead, your investment has already made a meaningful impact on hundreds of thousands of Kentuckians.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addition, your recent funding of four major capital projects at two of our largest colleges has significantly expanded educational opportunities.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Most recently, through HJR 34, you released $90 million in previously approved funds (from House Bill 6, 2024 session) for key capital projects in Somerset, Glasgow, and Jefferson.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We’re grateful for your partnership—and our students are especially thankful for the role you’ve played in shaping their futures.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most recent academic year,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served 107,000 students—(that’s 45% of all undergraduate students in Kentucky).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awarded 42,910 credentials, including degrees, certificates, and diplomas.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Our students had access to over 400 academic and technical programs.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3,812 students transferred credits to four-year institutions through our strong partnerships.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This past year, 27,454 high school students earned 142,624 credit hours and saved $13 million in tuition costs. We’re proud to be Kentucky’s largest provider of dual credit.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And we’re deeply connected to the workforce, partnering with nearly 3,000 businesses to deliver customized training and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talk about the KCTCS 6-Year Capital Plan, we’re talking about more than just buildings. </a:t>
            </a:r>
          </a:p>
          <a:p>
            <a:endParaRPr lang="en-US" dirty="0"/>
          </a:p>
          <a:p>
            <a:r>
              <a:rPr lang="en-US" dirty="0"/>
              <a:t>We’re talking about the spaces where Kentucky’s future workforce is shaped, where innovation begins, and where local economies are strengthened.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These projects are about creating the right environments for learning, growth, and Opportunity —right in the heart of our communities.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plan we’re sharing with you today is the next chapter in the KCTCS story built on our commitment to being Kentucky’s leading provider of workforce development opportunities.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It’s about continuing our mission to prepare students for real-world success and to meet the evolving needs of communities and employers across the Commonwealth.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4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two years, KCTCS takes a thoughtful look at our long-term vision for the spaces where Kentuckians from all backgrounds build their futures.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process of planning is lengthy and involves a large KCTCS team, but the result is worth it, because our plan isn’t just about short-term budgets or individual projects—it’s about creating a coordinated, strategic roadmap that supports the entire Commonwealth for years to come.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evaluate every proposed project in detail and strategically because we’re planning with purpose, ensuring our facilities align with the evolving needs of students, communities, and the workforce.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01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vision that respects: The leadership of the General Assembly, Direction from the Council for Post-Secondary Education, and preserves resources of the Commonwealth entrusted to KCTCS.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To bring this vision to life, we’re considering it from all angles—students, educators, administrators, legislators, and Kentucky Taxpayers.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Our goal is to create a plan that’s complete, strategic, and impactful—one that delivers real value to everyone who has a stake in Kentucky’s future.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1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And here’s the exciting part: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We’re doing it together.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KCTCS, CPE and the Kentucky General Assembly.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Capital Plan is built around a clear set of goals designed to serve Kentuckians today—and for generations to come: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Upgrade our facilities to meet current building codes and address life-safety needs.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Prepare for future growth by ensuring we have the space and resources to support rising student enrollment.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Modernize and expand technology education to align with the evolving needs of Kentucky’s workforce.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Increase access to education, especially in areas where opportunities have been limited or unavailable.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Embed flexibility, sustainability, and accessibility into every renovation and new build -- so our campuses are ready for whatever the future holds.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Because while budgets may change, the impact of these investments will be felt for decades.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CC69B-D47B-402A-AB8A-0562F45267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8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71D2-78C4-EBF3-AD04-C1EFC5E08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3135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THE CORRECT FORMAT FOR THE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6483F-B947-EC47-F41E-23957ADE94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313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Subtitle (if needed)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FDB63-D539-21C7-A29E-138FCB00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E4BD-B3E6-A006-DB4A-E00A2DD8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6460B-51A4-9D2A-7EE8-C82E0328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62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6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7A61-63F0-0D1C-E802-6DC200B13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9120" y="365125"/>
            <a:ext cx="1010412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0CC3A-4097-81D2-08B4-D42A845D6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49120" y="1825625"/>
            <a:ext cx="10104120" cy="43513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9450-D8A2-EA7D-1985-6A8B3DDE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49120" y="6356350"/>
            <a:ext cx="233172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B46B0-B796-38E0-2485-F723F4A5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04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B85AA-8311-5CFD-9D57-F6A3B85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4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29E7C-32C6-9C71-F695-E86F445A18A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837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067C97-7A30-C0C8-E391-68994B5A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79600" y="365125"/>
            <a:ext cx="72517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37450-F3C2-D01D-5409-3EA5336A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9600" y="6356350"/>
            <a:ext cx="2260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1B8BE-28CF-3623-713F-5C45AE6D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74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4A7ED-70CB-7E59-956E-CB67682E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4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030C-1C2A-4FB6-B6BB-A12DD674B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6770" y="2111828"/>
            <a:ext cx="9938659" cy="2623458"/>
          </a:xfrm>
        </p:spPr>
        <p:txBody>
          <a:bodyPr anchor="t">
            <a:normAutofit/>
          </a:bodyPr>
          <a:lstStyle>
            <a:lvl1pPr algn="ctr"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CORRECT FORMAT FOR THE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75555-356E-4582-BA17-4024BC2D2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6769" y="4735286"/>
            <a:ext cx="9938659" cy="12083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 Subtitle (if needed)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A97A4-2F7E-4F6F-A122-75237067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8546" y="6356350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A8902-EF27-45A3-B89B-03A179D0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946" y="6356350"/>
            <a:ext cx="444136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13B5A-01F8-42D2-9698-E20B9B5E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828797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69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63AE-EF16-407D-961A-95955FB9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11024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B348-1D93-4D31-8D5D-48CA06A399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0719"/>
            <a:ext cx="10515600" cy="422624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046E-7856-4CDE-9077-6FA11C4B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6E0A-68BF-4C6F-92B5-12ACFCD2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C7E0-C4FC-4D0B-A7D4-232D6A4A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F0A54-B164-4B2A-B499-8A1B294AE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76375"/>
            <a:ext cx="10515600" cy="3778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384906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3B38-3C0F-41AE-992C-91D9F04D3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720" y="1709738"/>
            <a:ext cx="9840686" cy="242683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IS THE CORRECT FORMAT FOR SECTION HEADERS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973E9-8627-416F-8E29-9DBE5FE788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50718" y="4258491"/>
            <a:ext cx="9840688" cy="183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 Subtitle (if needed)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1B24-3F6D-4361-A859-25AE9593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091" y="6356350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FA53-F6F1-424E-BAFE-5BAC532C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2491" y="6356350"/>
            <a:ext cx="44439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9D83-8DEC-401C-A25A-D43605A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438" y="6356350"/>
            <a:ext cx="1828800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FC2-8A2D-4C37-AFA0-367FB35B0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0369-3910-42B4-AD57-1A5A2D71A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A36B3-97A4-46A3-83A5-98CDCA119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FE0AE-BF03-434C-9393-ADC2984C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C3052-1558-4D63-AC63-7D16B772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21D9-44BE-42B6-85FE-EE362CAC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8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1BF7-C448-421E-AAF8-D7DCEA2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BC526-5344-4CEA-9392-2C15B267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E9B7-A453-4E21-9A6E-44380BEA5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79C5D-0F42-4814-A683-0699F6DB7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AA408-F0F6-4F2D-8940-A283750B0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F89D5-E36C-4249-8118-E5692D10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6604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D169B-5478-455F-B5B2-5D02DA9D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660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B4DBE-61BC-4060-8034-CCFB6438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6604"/>
            <a:ext cx="2743200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6430-6F7B-4708-81DD-67B96B20B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645C4-59B3-4AB6-9A29-52FD8792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565-66A6-46B8-9203-D0A72BC3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9D439-F9DE-4826-AF07-29EBF3DC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0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AB132-6E12-455D-B49C-4FAFE8DB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6604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7BE74-163E-4ECE-A57A-D9B4917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660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4EB44-8637-46B7-9C65-1D385CFA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6604"/>
            <a:ext cx="2743200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4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EE44-8C9E-4C84-84E8-225491043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4919-B01A-4F52-8083-57F73909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F6C4-01CA-4627-A8F4-5E46ED3D04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0B86A-34F2-4C34-8C78-08946517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1F320-EF93-4780-9398-0FEDE9AE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DBE1D-C72E-42EE-BC16-B12C0F63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B780-3C9B-E7E5-6726-59C5E0AF7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960" y="365125"/>
            <a:ext cx="10073640" cy="854075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E8F6-98C3-5B34-6F8F-52D4D28C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960" y="1825625"/>
            <a:ext cx="1007364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42D4-D09F-BAF5-C1E2-EE40B2AB4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8960" y="6356350"/>
            <a:ext cx="230124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8C568-DDC7-A614-FC0E-B602F8BB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74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0E95-87EC-3E5D-9EAA-237D1124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463340-0F51-4D22-2636-470DD8595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8960" y="1296987"/>
            <a:ext cx="10073640" cy="4365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 Subhead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246523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E6D7-AEE8-411D-902F-A31A67606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86998-A813-4DEB-A405-2D20784FB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9199D-5E91-4553-9A66-22682E67B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7FBAA-3C11-4BA7-88D1-44DE2642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644AF-D746-4AB2-BBA6-9787F455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BD61C-2E09-4C5B-8F1C-B339298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8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2494-255C-4AB7-A827-FF1F6445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87F5F-F57C-4634-9CFF-E7AC88A60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7FA5-3D1E-4FA0-9990-E20CFA95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9B70-7AC5-43FA-A6C0-7F973AA4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D3C1-B3A5-4A13-AD35-17601BA6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261EB-22BF-41F1-BB23-B8260165A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D38A5-CDC7-49D8-B4E1-5C9378C03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86DA-13EC-4EE9-86C0-A1FCA873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356E-68B3-4A23-A6C7-BA46EF0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BF8B-6DFB-4116-A5C6-BE29B363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3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FB8CB-CE18-B12E-C9C3-4CDCB901C8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818640" y="4589463"/>
            <a:ext cx="95288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Subtitle (if needed)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5DE7C-25C0-C001-D223-5D6D0865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8640" y="6356350"/>
            <a:ext cx="176276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001AB-80B4-1E95-9AD8-85B86196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3A97A-B6BF-7DFF-493F-397852EF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F833EA-1FFE-7ED3-DEDC-E8A9412D2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8640" y="1895930"/>
            <a:ext cx="9528810" cy="2426833"/>
          </a:xfrm>
        </p:spPr>
        <p:txBody>
          <a:bodyPr anchor="b">
            <a:normAutofit/>
          </a:bodyPr>
          <a:lstStyle>
            <a:lvl1pPr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THE CORRECT FORMAT FOR SECTION HEADERS</a:t>
            </a:r>
          </a:p>
        </p:txBody>
      </p:sp>
    </p:spTree>
    <p:extLst>
      <p:ext uri="{BB962C8B-B14F-4D97-AF65-F5344CB8AC3E}">
        <p14:creationId xmlns:p14="http://schemas.microsoft.com/office/powerpoint/2010/main" val="190008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476C-A199-A0BD-BFB8-87DC0DEE0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8960" y="365125"/>
            <a:ext cx="1010412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A7AF-5579-3258-5047-2B3C3ED7D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8960" y="1825625"/>
            <a:ext cx="494792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733AE-2A32-0DDB-2DEA-40FBE966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6176" y="1825625"/>
            <a:ext cx="4946904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1E6BB-469D-C5C5-5F49-DB2FB21C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8960" y="6356350"/>
            <a:ext cx="233172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CC952-E0DB-B39C-959D-5B7A2BA2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788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0A0FF-CE0E-0850-EFCC-670A1807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3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BEAD-2B8A-10F1-A4BE-3ACBC96C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40" y="365125"/>
            <a:ext cx="10126028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E61B1-5557-D894-FD5A-5292D674A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640" y="1690688"/>
            <a:ext cx="494690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CBF30-CCB3-8EB9-73D1-ED1632E4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8640" y="2514600"/>
            <a:ext cx="4946904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0FC7D-D066-D559-17B0-EE22CF74B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6176" y="1681163"/>
            <a:ext cx="494690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6C225-113B-C21A-6605-9B6C3DD00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6176" y="2505075"/>
            <a:ext cx="4946904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3A32F-5C76-BE64-308D-EF1E5708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8640" y="6356350"/>
            <a:ext cx="235204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3EFDD-9B5C-0DAE-7BF2-B4D82529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788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D0071-C58A-2E6F-9589-9EB7259E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6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A687-00E1-60A1-29A1-54EC77DA1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9920" y="365125"/>
            <a:ext cx="1001268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930CC-CCC7-934D-07D6-29990EE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9920" y="6356350"/>
            <a:ext cx="2240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3F23D-674B-33B5-DB0B-6A30F680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974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0C93-9BED-DB37-8C47-82F84B5F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61047-A806-91DF-9A6D-31109E39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9280" y="6356350"/>
            <a:ext cx="2311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B7F4D3-93D5-6331-1166-D3B51C79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788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C5868-1B8A-2843-51F1-FBA1F6A5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8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8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DFF0D-C9A0-3B16-10A5-2E681D1F7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0E69-1C11-76B1-7B05-0F9284B4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360" y="995363"/>
            <a:ext cx="5486400" cy="4873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30C8A-5A99-B008-A7FE-9684BA070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0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045F5-E16F-099F-65F6-2D52B295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800" y="6356350"/>
            <a:ext cx="232156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7435-4395-107E-C3A4-508A0058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0756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8FE50-CEF6-80C6-32C5-579E245C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956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2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8707-07A7-03E4-3368-A74E10DBE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9280" y="454024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2C156-DC98-C3FB-1462-296D6C42E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85560" y="992187"/>
            <a:ext cx="54864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F5204-08E9-76AE-BF62-27E18D282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59280" y="2054224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41FEA-396C-E5AE-770C-AE48DF4C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59280" y="6356350"/>
            <a:ext cx="2240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1F66B9-56F5-4B42-AE20-E71E7BA58FDC}" type="datetimeFigureOut">
              <a:rPr lang="en-US" smtClean="0"/>
              <a:pPr/>
              <a:t>6/18/2025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0FBDF-9F15-6BB6-0FEF-72CC5BD2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76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B3624-9C4E-9D0D-6039-CF703A98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4C2EAC-212C-4C6F-83D8-E18916E726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A7828-EAFC-1756-91AF-DFC30207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0D5C5-DFDB-4F59-D275-7BAE007CF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0F815-9C99-0161-5C33-E5AC77175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66B9-56F5-4B42-AE20-E71E7BA58FDC}" type="datetimeFigureOut">
              <a:rPr lang="en-US" smtClean="0"/>
              <a:t>6/18/2025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B03E1-D87C-EE0C-A150-5351FCBF2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A988B-FAB3-A629-79A3-20406BBA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2EAC-212C-4C6F-83D8-E18916E72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A96E9-F383-4B8C-B3F2-23FF2C09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7C6D-D752-4C5E-9245-1283F366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ECC6-065D-4C90-9D48-FBC4BDDC8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AB76E7-3A53-4923-9C6B-B9BD14138BE8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1BA1D-E471-4010-9F6B-65CFFBA73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2448-A2EA-48FD-A85B-EC393BC0A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60DFB9E-8AD2-4CB4-B158-2E74AD1F9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9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malaysia-students.com/2017/05/?m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s://www.pexels.com/photo/accomplishment-ceremony-education-graduation-26788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teachonline.ca/fr/tools-trends/best-practices-around-world-including-ontar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wallpaperflare.com/person-welding-metal-welder-engineer-industry-industrial-wallpaper-ulss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flickr.com/photos/codnewsroom/863900380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teachonline.ca/tools-trends/kentucky-community-and-technical-college-syste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1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rawpixel.com/image/103994/premium-photo-image-neurology-brain-adolesc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7988-FA06-EBA0-2502-873B43E8E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400" dirty="0"/>
              <a:t>Kentucky community and Technical College system</a:t>
            </a:r>
            <a:br>
              <a:rPr lang="en-US" sz="3600" dirty="0"/>
            </a:br>
            <a:r>
              <a:rPr lang="en-US" sz="4000" dirty="0"/>
              <a:t>SIX YEAR CAPITAL PLAN</a:t>
            </a:r>
            <a:br>
              <a:rPr lang="en-US" sz="4000" dirty="0"/>
            </a:br>
            <a:r>
              <a:rPr lang="en-US" sz="4000" dirty="0"/>
              <a:t>2026-2032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B2499-5D78-846C-EA7C-9FD43F6AA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3135" y="3872751"/>
            <a:ext cx="9144000" cy="186288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Presentation to the Capital Planning Advisory Board</a:t>
            </a:r>
          </a:p>
          <a:p>
            <a:r>
              <a:rPr lang="en-US" dirty="0"/>
              <a:t>JULY 9, 2025</a:t>
            </a:r>
          </a:p>
          <a:p>
            <a:endParaRPr lang="en-US" dirty="0"/>
          </a:p>
          <a:p>
            <a:r>
              <a:rPr lang="en-US" dirty="0"/>
              <a:t>Todd Kilburn, Sr. Vice President and Chief Financial Officer</a:t>
            </a:r>
          </a:p>
          <a:p>
            <a:r>
              <a:rPr lang="en-US" dirty="0"/>
              <a:t>Andy Casebier, Assistant Vice President Facilities Support Services</a:t>
            </a:r>
          </a:p>
          <a:p>
            <a:r>
              <a:rPr lang="en-US" dirty="0"/>
              <a:t>Jennifer Linton, Executive Director of Capital Procurement Services</a:t>
            </a:r>
          </a:p>
        </p:txBody>
      </p:sp>
    </p:spTree>
    <p:extLst>
      <p:ext uri="{BB962C8B-B14F-4D97-AF65-F5344CB8AC3E}">
        <p14:creationId xmlns:p14="http://schemas.microsoft.com/office/powerpoint/2010/main" val="126690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D66DA-D03F-4E12-E784-58AEF4C5E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479DDFF-50B4-24D6-BB23-6B7FBB46EE14}"/>
              </a:ext>
            </a:extLst>
          </p:cNvPr>
          <p:cNvSpPr txBox="1">
            <a:spLocks/>
          </p:cNvSpPr>
          <p:nvPr/>
        </p:nvSpPr>
        <p:spPr>
          <a:xfrm>
            <a:off x="1941747" y="235659"/>
            <a:ext cx="9191309" cy="277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KCTCS operates one of the largest and most complex networks of educational facilities in the Commonwealth.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16 colleges spread across 70 campuses, within a short commute for most Kentuckians.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Over 10 million </a:t>
            </a:r>
            <a:r>
              <a:rPr lang="en-US" dirty="0" err="1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gsf</a:t>
            </a: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342 buildings, valued at over $2.5 billion (375 total buildings).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Additionally, the Kentucky Fire Commission, owns 29 buildings worth $27 million.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Backlog of over $876 million in asset preservation needs.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A2082-8960-2AD4-6C87-15B280CC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A blue map with white text&#10;&#10;AI-generated content may be incorrect.">
            <a:extLst>
              <a:ext uri="{FF2B5EF4-FFF2-40B4-BE49-F238E27FC236}">
                <a16:creationId xmlns:a16="http://schemas.microsoft.com/office/drawing/2014/main" id="{C88DB8B9-7149-170C-61CF-945BE0BC0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7" y="2530751"/>
            <a:ext cx="9819767" cy="4251836"/>
          </a:xfrm>
        </p:spPr>
      </p:pic>
    </p:spTree>
    <p:extLst>
      <p:ext uri="{BB962C8B-B14F-4D97-AF65-F5344CB8AC3E}">
        <p14:creationId xmlns:p14="http://schemas.microsoft.com/office/powerpoint/2010/main" val="404893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31729D4-8CE9-9654-C41E-CA8E5EF972D4}"/>
              </a:ext>
            </a:extLst>
          </p:cNvPr>
          <p:cNvSpPr txBox="1"/>
          <p:nvPr/>
        </p:nvSpPr>
        <p:spPr>
          <a:xfrm>
            <a:off x="1796234" y="0"/>
            <a:ext cx="1040105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8434973-3624-5DDF-9EC4-80AC32B1396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31425" y="187079"/>
            <a:ext cx="9720100" cy="35541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Plan Focus: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System-wide elevated awareness of campus safety and security.</a:t>
            </a:r>
            <a:b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Continued robust focus on energy conservation.</a:t>
            </a:r>
            <a:b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Flexing classroom technology / infrastructure.</a:t>
            </a:r>
            <a:b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Enhancement of student services necessities.</a:t>
            </a:r>
            <a:b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Preservation of physical assets.</a:t>
            </a:r>
            <a:b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Roof replacements / exterior improvements.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98D719-51A9-E287-2111-FD3F60F8D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334695"/>
              </p:ext>
            </p:extLst>
          </p:nvPr>
        </p:nvGraphicFramePr>
        <p:xfrm>
          <a:off x="2136709" y="3928292"/>
          <a:ext cx="9720100" cy="2590800"/>
        </p:xfrm>
        <a:graphic>
          <a:graphicData uri="http://schemas.openxmlformats.org/drawingml/2006/table">
            <a:tbl>
              <a:tblPr firstRow="1" bandRow="1"/>
              <a:tblGrid>
                <a:gridCol w="5309119">
                  <a:extLst>
                    <a:ext uri="{9D8B030D-6E8A-4147-A177-3AD203B41FA5}">
                      <a16:colId xmlns:a16="http://schemas.microsoft.com/office/drawing/2014/main" val="2841702571"/>
                    </a:ext>
                  </a:extLst>
                </a:gridCol>
                <a:gridCol w="503853">
                  <a:extLst>
                    <a:ext uri="{9D8B030D-6E8A-4147-A177-3AD203B41FA5}">
                      <a16:colId xmlns:a16="http://schemas.microsoft.com/office/drawing/2014/main" val="1656480596"/>
                    </a:ext>
                  </a:extLst>
                </a:gridCol>
                <a:gridCol w="1931437">
                  <a:extLst>
                    <a:ext uri="{9D8B030D-6E8A-4147-A177-3AD203B41FA5}">
                      <a16:colId xmlns:a16="http://schemas.microsoft.com/office/drawing/2014/main" val="2065279571"/>
                    </a:ext>
                  </a:extLst>
                </a:gridCol>
                <a:gridCol w="1975691">
                  <a:extLst>
                    <a:ext uri="{9D8B030D-6E8A-4147-A177-3AD203B41FA5}">
                      <a16:colId xmlns:a16="http://schemas.microsoft.com/office/drawing/2014/main" val="23932738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US" dirty="0"/>
                        <a:t>Project Type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##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General Funds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Restricted Funds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8472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US" dirty="0"/>
                        <a:t>Asset Preservation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$ 288,400,000.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  2,000,000.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314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US" dirty="0"/>
                        <a:t>New 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$ 236,700,000.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  2,600,000.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956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l"/>
                      <a:r>
                        <a:rPr lang="en-US" dirty="0"/>
                        <a:t>Equipment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   20,000,000.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7,000,000.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15008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US" dirty="0"/>
                        <a:t>Property Acquisitions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$ 14,000,000.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135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Restricted Funds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$ 30,200,000.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674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US" b="1" dirty="0"/>
                        <a:t>Total Biennium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$ 545,100,000.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$ 55,800,000.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1E4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838968"/>
                  </a:ext>
                </a:extLst>
              </a:tr>
            </a:tbl>
          </a:graphicData>
        </a:graphic>
      </p:graphicFrame>
      <p:pic>
        <p:nvPicPr>
          <p:cNvPr id="20" name="Picture 19" descr="A blue and white logo&#10;&#10;AI-generated content may be incorrect.">
            <a:extLst>
              <a:ext uri="{FF2B5EF4-FFF2-40B4-BE49-F238E27FC236}">
                <a16:creationId xmlns:a16="http://schemas.microsoft.com/office/drawing/2014/main" id="{E217444E-A5C4-97F5-6A4B-BE4655F98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578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0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2415A-3442-24BD-B351-F9929838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6A348700-A886-05EF-9B6D-F6BF03B51FF9}"/>
              </a:ext>
            </a:extLst>
          </p:cNvPr>
          <p:cNvSpPr txBox="1"/>
          <p:nvPr/>
        </p:nvSpPr>
        <p:spPr>
          <a:xfrm>
            <a:off x="1630262" y="200463"/>
            <a:ext cx="2351424" cy="3398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/>
              <a:t>Top 10 Priorities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A6005C-E797-E7EB-C0B7-207542A2261F}"/>
              </a:ext>
            </a:extLst>
          </p:cNvPr>
          <p:cNvSpPr txBox="1"/>
          <p:nvPr/>
        </p:nvSpPr>
        <p:spPr>
          <a:xfrm>
            <a:off x="1724012" y="610136"/>
            <a:ext cx="238806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1 KCTCS System Wide</a:t>
            </a:r>
          </a:p>
          <a:p>
            <a:r>
              <a:rPr lang="en-US" sz="1000" b="1" dirty="0"/>
              <a:t>Safety and Security</a:t>
            </a:r>
            <a:r>
              <a:rPr lang="en-US" sz="1000" dirty="0"/>
              <a:t>	 $30,000,000.00 </a:t>
            </a:r>
          </a:p>
          <a:p>
            <a:endParaRPr lang="en-US" sz="1000" dirty="0"/>
          </a:p>
          <a:p>
            <a:r>
              <a:rPr lang="en-US" sz="1000" dirty="0"/>
              <a:t>2 Big Sandy CTC</a:t>
            </a:r>
          </a:p>
          <a:p>
            <a:r>
              <a:rPr lang="en-US" sz="1000" b="1" dirty="0"/>
              <a:t>Renovate Mayo Campus</a:t>
            </a:r>
            <a:r>
              <a:rPr lang="en-US" sz="1000" dirty="0"/>
              <a:t>	 $4,500,000.00 </a:t>
            </a:r>
          </a:p>
          <a:p>
            <a:endParaRPr lang="en-US" sz="1000" dirty="0"/>
          </a:p>
          <a:p>
            <a:r>
              <a:rPr lang="en-US" sz="1000" dirty="0"/>
              <a:t>3 Big Sandy CTC	</a:t>
            </a:r>
          </a:p>
          <a:p>
            <a:r>
              <a:rPr lang="en-US" sz="1000" b="1" dirty="0"/>
              <a:t>Upgrade Prestonsburg Building </a:t>
            </a:r>
            <a:r>
              <a:rPr lang="en-US" sz="1000" dirty="0"/>
              <a:t>$7,400,000.00 </a:t>
            </a:r>
          </a:p>
          <a:p>
            <a:endParaRPr lang="en-US" sz="1000" dirty="0"/>
          </a:p>
          <a:p>
            <a:r>
              <a:rPr lang="en-US" sz="1000" dirty="0"/>
              <a:t>4 Bluegrass CTC	</a:t>
            </a:r>
          </a:p>
          <a:p>
            <a:r>
              <a:rPr lang="en-US" sz="1000" b="1" dirty="0"/>
              <a:t>Renovate Leestown Bldg. A	</a:t>
            </a:r>
            <a:r>
              <a:rPr lang="en-US" sz="1000" dirty="0"/>
              <a:t> $21,000,000.00 </a:t>
            </a:r>
          </a:p>
          <a:p>
            <a:endParaRPr lang="en-US" sz="1000" dirty="0"/>
          </a:p>
          <a:p>
            <a:r>
              <a:rPr lang="en-US" sz="1000" dirty="0"/>
              <a:t>5 Maysville CTC</a:t>
            </a:r>
          </a:p>
          <a:p>
            <a:r>
              <a:rPr lang="en-US" sz="1000" b="1" dirty="0"/>
              <a:t>Replace Student / Academic Support Center</a:t>
            </a:r>
            <a:r>
              <a:rPr lang="en-US" sz="1000" dirty="0"/>
              <a:t>	 $25,400,000.00 </a:t>
            </a:r>
          </a:p>
          <a:p>
            <a:endParaRPr lang="en-US" sz="1000" dirty="0"/>
          </a:p>
          <a:p>
            <a:r>
              <a:rPr lang="en-US" sz="1000" dirty="0"/>
              <a:t>6 Henderson CC</a:t>
            </a:r>
          </a:p>
          <a:p>
            <a:r>
              <a:rPr lang="en-US" sz="1000" b="1" dirty="0"/>
              <a:t>Renovate Hartfield Library</a:t>
            </a:r>
            <a:r>
              <a:rPr lang="en-US" sz="1000" dirty="0"/>
              <a:t>	 $10,300,000.00 </a:t>
            </a:r>
          </a:p>
          <a:p>
            <a:endParaRPr lang="en-US" sz="1000" dirty="0"/>
          </a:p>
          <a:p>
            <a:r>
              <a:rPr lang="en-US" sz="1000" dirty="0"/>
              <a:t>7 Southcentral KY CTC </a:t>
            </a:r>
          </a:p>
          <a:p>
            <a:r>
              <a:rPr lang="en-US" sz="1000" b="1" dirty="0"/>
              <a:t>Renovate Main Campus Phase II </a:t>
            </a:r>
            <a:r>
              <a:rPr lang="en-US" sz="1000" dirty="0"/>
              <a:t>$17,300,000.00 </a:t>
            </a:r>
          </a:p>
          <a:p>
            <a:endParaRPr lang="en-US" sz="1000" dirty="0"/>
          </a:p>
          <a:p>
            <a:r>
              <a:rPr lang="en-US" sz="1000" dirty="0"/>
              <a:t>8 Owensboro CTC</a:t>
            </a:r>
          </a:p>
          <a:p>
            <a:r>
              <a:rPr lang="en-US" sz="1000" b="1" dirty="0"/>
              <a:t>Replace HVAC Phase III</a:t>
            </a:r>
            <a:r>
              <a:rPr lang="en-US" sz="1000" dirty="0"/>
              <a:t>	 $6,300,000.00 </a:t>
            </a:r>
          </a:p>
          <a:p>
            <a:endParaRPr lang="en-US" sz="1000" dirty="0"/>
          </a:p>
          <a:p>
            <a:r>
              <a:rPr lang="en-US" sz="1000" dirty="0"/>
              <a:t>9 Ashland CTC	</a:t>
            </a:r>
          </a:p>
          <a:p>
            <a:r>
              <a:rPr lang="en-US" sz="1000" b="1" dirty="0"/>
              <a:t>Replace Elevators – College Drive</a:t>
            </a:r>
          </a:p>
          <a:p>
            <a:r>
              <a:rPr lang="en-US" sz="1000" dirty="0"/>
              <a:t>$1,500,000.00 </a:t>
            </a:r>
          </a:p>
          <a:p>
            <a:endParaRPr lang="en-US" sz="1000" dirty="0"/>
          </a:p>
          <a:p>
            <a:r>
              <a:rPr lang="en-US" sz="1000" dirty="0"/>
              <a:t>10 Hazard CTC	</a:t>
            </a:r>
          </a:p>
          <a:p>
            <a:r>
              <a:rPr lang="en-US" sz="1000" b="1" dirty="0"/>
              <a:t>Renovate Administration Bldg. </a:t>
            </a:r>
            <a:r>
              <a:rPr lang="en-US" sz="1000" dirty="0"/>
              <a:t>$5,000,000.00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A34C6F-1904-39C0-0A89-D95E7BFB4ABD}"/>
              </a:ext>
            </a:extLst>
          </p:cNvPr>
          <p:cNvSpPr txBox="1"/>
          <p:nvPr/>
        </p:nvSpPr>
        <p:spPr>
          <a:xfrm>
            <a:off x="4514047" y="4397222"/>
            <a:ext cx="707975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b="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7E634480-3D13-6BCB-FF6F-165DB08EA46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49413455"/>
                  </p:ext>
                </p:extLst>
              </p:nvPr>
            </p:nvGraphicFramePr>
            <p:xfrm>
              <a:off x="4306021" y="0"/>
              <a:ext cx="7287785" cy="54072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7E634480-3D13-6BCB-FF6F-165DB08EA4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6021" y="0"/>
                <a:ext cx="7287785" cy="540723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949A28-CE94-7C78-7C50-780A5E11D4E2}"/>
              </a:ext>
            </a:extLst>
          </p:cNvPr>
          <p:cNvSpPr txBox="1">
            <a:spLocks/>
          </p:cNvSpPr>
          <p:nvPr/>
        </p:nvSpPr>
        <p:spPr>
          <a:xfrm>
            <a:off x="4952316" y="2249156"/>
            <a:ext cx="11207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17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Renovation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$ 169.6 M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95D5A-ED18-6C3F-27AC-7FFF5FC29DCB}"/>
              </a:ext>
            </a:extLst>
          </p:cNvPr>
          <p:cNvSpPr txBox="1">
            <a:spLocks/>
          </p:cNvSpPr>
          <p:nvPr/>
        </p:nvSpPr>
        <p:spPr>
          <a:xfrm>
            <a:off x="7267631" y="1612569"/>
            <a:ext cx="11207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8 Construction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$ 147</a:t>
            </a:r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7 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32D1A-9DE5-A7AE-D898-BAC30DA0DE8D}"/>
              </a:ext>
            </a:extLst>
          </p:cNvPr>
          <p:cNvSpPr txBox="1">
            <a:spLocks/>
          </p:cNvSpPr>
          <p:nvPr/>
        </p:nvSpPr>
        <p:spPr>
          <a:xfrm>
            <a:off x="7267631" y="3891693"/>
            <a:ext cx="9289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 Expansion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</a:t>
            </a:r>
            <a:r>
              <a:rPr lang="en-US" sz="10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80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</a:t>
            </a:r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4 M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endParaRPr lang="en-US" sz="1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ED97E-0FA4-9CB1-5BAF-1EF01F6255E5}"/>
              </a:ext>
            </a:extLst>
          </p:cNvPr>
          <p:cNvSpPr txBox="1">
            <a:spLocks/>
          </p:cNvSpPr>
          <p:nvPr/>
        </p:nvSpPr>
        <p:spPr>
          <a:xfrm>
            <a:off x="9297199" y="656169"/>
            <a:ext cx="1025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6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Safety /Security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$ 43.2M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96113-EF7D-923C-7CEF-A731D5E3052B}"/>
              </a:ext>
            </a:extLst>
          </p:cNvPr>
          <p:cNvSpPr txBox="1">
            <a:spLocks/>
          </p:cNvSpPr>
          <p:nvPr/>
        </p:nvSpPr>
        <p:spPr>
          <a:xfrm>
            <a:off x="10491005" y="656169"/>
            <a:ext cx="1025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1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Deferred </a:t>
            </a:r>
            <a:r>
              <a:rPr lang="en-US" sz="1000" b="1" i="0" u="none" strike="noStrike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Maint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Pool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$ 32.0 M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4D53EE-4B84-2B3D-9E30-CE66E7236652}"/>
              </a:ext>
            </a:extLst>
          </p:cNvPr>
          <p:cNvSpPr txBox="1">
            <a:spLocks/>
          </p:cNvSpPr>
          <p:nvPr/>
        </p:nvSpPr>
        <p:spPr>
          <a:xfrm>
            <a:off x="9202293" y="2249156"/>
            <a:ext cx="1120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1</a:t>
            </a:r>
          </a:p>
          <a:p>
            <a:pPr algn="ctr"/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Building Replacement</a:t>
            </a:r>
          </a:p>
          <a:p>
            <a:pPr algn="ctr"/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$  25.4 M 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619A8-E91B-F348-4510-F445066F943A}"/>
              </a:ext>
            </a:extLst>
          </p:cNvPr>
          <p:cNvSpPr txBox="1">
            <a:spLocks/>
          </p:cNvSpPr>
          <p:nvPr/>
        </p:nvSpPr>
        <p:spPr>
          <a:xfrm>
            <a:off x="10517004" y="2222377"/>
            <a:ext cx="766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8</a:t>
            </a:r>
            <a:endParaRPr lang="en-US" sz="1000" b="1" i="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Site / Exterior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$ 23.1 M 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6E2E5-874C-3271-E95E-7E5BCB58D904}"/>
              </a:ext>
            </a:extLst>
          </p:cNvPr>
          <p:cNvSpPr txBox="1">
            <a:spLocks/>
          </p:cNvSpPr>
          <p:nvPr/>
        </p:nvSpPr>
        <p:spPr>
          <a:xfrm>
            <a:off x="9232632" y="3427611"/>
            <a:ext cx="94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5</a:t>
            </a:r>
          </a:p>
          <a:p>
            <a:pPr algn="ctr"/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HVAC / Energy</a:t>
            </a:r>
          </a:p>
          <a:p>
            <a:pPr algn="ctr"/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$</a:t>
            </a:r>
            <a:r>
              <a:rPr lang="en-US" sz="1000" b="1" dirty="0">
                <a:solidFill>
                  <a:srgbClr val="002060"/>
                </a:solidFill>
                <a:latin typeface="Georgia" panose="02040502050405020303" pitchFamily="18" charset="0"/>
              </a:rPr>
              <a:t>22.0</a:t>
            </a:r>
            <a:r>
              <a:rPr lang="en-US" sz="1000" b="1" i="0" u="none" strike="noStrike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M 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79AAD-5E0D-993E-B3ED-35FD7DD696B3}"/>
              </a:ext>
            </a:extLst>
          </p:cNvPr>
          <p:cNvSpPr txBox="1">
            <a:spLocks/>
          </p:cNvSpPr>
          <p:nvPr/>
        </p:nvSpPr>
        <p:spPr>
          <a:xfrm>
            <a:off x="9306065" y="4547056"/>
            <a:ext cx="7801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5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Roofing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$ 16.3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6D5B0-0395-ABA1-7162-607930116A72}"/>
              </a:ext>
            </a:extLst>
          </p:cNvPr>
          <p:cNvSpPr txBox="1">
            <a:spLocks/>
          </p:cNvSpPr>
          <p:nvPr/>
        </p:nvSpPr>
        <p:spPr>
          <a:xfrm>
            <a:off x="10778809" y="3561400"/>
            <a:ext cx="8376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3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Property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$  14.0 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37ACBE-1CBA-D0B2-6939-3D434D08D585}"/>
              </a:ext>
            </a:extLst>
          </p:cNvPr>
          <p:cNvSpPr txBox="1">
            <a:spLocks/>
          </p:cNvSpPr>
          <p:nvPr/>
        </p:nvSpPr>
        <p:spPr>
          <a:xfrm>
            <a:off x="10166285" y="3554720"/>
            <a:ext cx="8376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2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IT Sys</a:t>
            </a:r>
            <a:endParaRPr lang="en-US" sz="1000" b="1" i="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$  14.0 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8EFC39-A2AE-2031-8679-F07CEDC64FDB}"/>
              </a:ext>
            </a:extLst>
          </p:cNvPr>
          <p:cNvSpPr txBox="1">
            <a:spLocks/>
          </p:cNvSpPr>
          <p:nvPr/>
        </p:nvSpPr>
        <p:spPr>
          <a:xfrm>
            <a:off x="10421174" y="4582369"/>
            <a:ext cx="997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3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Equipment</a:t>
            </a:r>
          </a:p>
          <a:p>
            <a:pPr algn="ctr"/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$  1</a:t>
            </a:r>
            <a:r>
              <a:rPr lang="en-US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3</a:t>
            </a:r>
            <a:r>
              <a:rPr lang="en-US" sz="1000" b="1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.0 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7F755-8E4C-2A12-9965-67EA38C03C7A}"/>
              </a:ext>
            </a:extLst>
          </p:cNvPr>
          <p:cNvSpPr txBox="1"/>
          <p:nvPr/>
        </p:nvSpPr>
        <p:spPr>
          <a:xfrm>
            <a:off x="4383464" y="5461457"/>
            <a:ext cx="7133397" cy="12148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b="1" i="1" dirty="0"/>
              <a:t>System-wide prioritization is determined through a comprehensive, individualized evaluation of each project to ensure that budgetary requests are directed toward initiatives of paramount importance to our organizational mission.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val="849821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89600-74FE-933E-9606-BCA85945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F197E-1712-1FDE-660A-CB1C121A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43" y="3429000"/>
            <a:ext cx="9757214" cy="207625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KCTCS is already a leader in Post-Secondary Education in Kentucky, with your support, we can together make sure KCTCS campuses are every bit </a:t>
            </a:r>
            <a:r>
              <a:rPr lang="en-US" dirty="0">
                <a:solidFill>
                  <a:schemeClr val="bg1"/>
                </a:solidFill>
              </a:rPr>
              <a:t>as resilient, cutting-edge, and inspiring</a:t>
            </a:r>
            <a:r>
              <a:rPr lang="en-US" b="0" dirty="0">
                <a:solidFill>
                  <a:schemeClr val="bg1"/>
                </a:solidFill>
              </a:rPr>
              <a:t> as the students and communities they serve.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5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B70D51-38B1-FFF5-795D-7F54E148E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6DB37-6633-C985-1AD1-77368FFC6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br>
              <a:rPr lang="en-US" sz="4300">
                <a:solidFill>
                  <a:schemeClr val="bg1"/>
                </a:solidFill>
              </a:rPr>
            </a:br>
            <a:endParaRPr lang="en-US" sz="430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DB6A1F-05F8-E019-A0D5-D191595E6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8190" y="4997447"/>
            <a:ext cx="4675620" cy="848018"/>
          </a:xfrm>
        </p:spPr>
        <p:txBody>
          <a:bodyPr anchor="b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Questions ?</a:t>
            </a:r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BCF3558D-04A6-10FD-550A-D6AEC42F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3"/>
          <a:stretch>
            <a:fillRect/>
          </a:stretch>
        </p:blipFill>
        <p:spPr bwMode="auto">
          <a:xfrm>
            <a:off x="151832" y="0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23FE274-3748-371F-3544-275AFE0087F1}"/>
              </a:ext>
            </a:extLst>
          </p:cNvPr>
          <p:cNvSpPr txBox="1">
            <a:spLocks/>
          </p:cNvSpPr>
          <p:nvPr/>
        </p:nvSpPr>
        <p:spPr>
          <a:xfrm>
            <a:off x="571500" y="152400"/>
            <a:ext cx="11010900" cy="75716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chemeClr val="bg1"/>
                </a:solidFill>
              </a:rPr>
              <a:t>We are doing this together!</a:t>
            </a: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033777D4-4DCF-4759-7FA0-3CD144CFE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47" y="3276926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3921-133C-2848-B785-36F702FA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212104"/>
            <a:ext cx="10073640" cy="5231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Let’s Start with some Gratitude!!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F3B76-0579-BC13-294D-D655566FE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8960" y="669304"/>
            <a:ext cx="10073640" cy="39592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KCTCS is very appreciative of the General Assembly’s investment.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957D79-21DB-46D1-0EF1-9BD6418AA342}"/>
              </a:ext>
            </a:extLst>
          </p:cNvPr>
          <p:cNvSpPr txBox="1">
            <a:spLocks/>
          </p:cNvSpPr>
          <p:nvPr/>
        </p:nvSpPr>
        <p:spPr>
          <a:xfrm>
            <a:off x="1838960" y="1065230"/>
            <a:ext cx="10073640" cy="5708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 </a:t>
            </a:r>
            <a:r>
              <a:rPr lang="en-US" sz="1600" b="1" dirty="0"/>
              <a:t> $71 Million for Asset Preservation (2024-2026) / $206 Million for Asset Preservation (2022-2024) </a:t>
            </a:r>
            <a:r>
              <a:rPr lang="en-US" sz="1600" dirty="0"/>
              <a:t>These funds were used for essential deferred maintenance and upgrades across the 16 colleges, 70 campuses, including</a:t>
            </a:r>
            <a:r>
              <a:rPr lang="en-US" sz="1800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/>
              <a:t>ADA and Life safety improvements		Roofing System Replacement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/>
              <a:t>Mechanical Modernization / Energy Conservation	Building code upgrades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/>
              <a:t>Program Infrastructure Upgrades		Fire Alarm System upgrades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/>
              <a:t>Campus Safety Upgrades			Structural Issue Mitigation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$83.5 Million line-item projects (2022-2024) / $44 Million line-item project (2024-2026). </a:t>
            </a:r>
            <a:r>
              <a:rPr lang="en-US" sz="1600" dirty="0"/>
              <a:t>These funds are being used to accomplish four vital projects: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Bluegrass Community and Technical College (BCTC) $58 M</a:t>
            </a:r>
            <a:r>
              <a:rPr lang="en-US" sz="1200" dirty="0"/>
              <a:t>: The construction of a new classroom / student services building on the Newtown Campus that continues the building of this campus.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Elizabethtown Community and Technical college (ECTC) $16.5 M:  </a:t>
            </a:r>
            <a:r>
              <a:rPr lang="en-US" sz="1200" dirty="0"/>
              <a:t>For the first phase of renovation of the OTB Building and the addition of advanced manufacturing space.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Elizabethtown Community and Technical college (ECTC) $9 M:  </a:t>
            </a:r>
            <a:r>
              <a:rPr lang="en-US" sz="1200" dirty="0"/>
              <a:t>For the expansion of the Leitchfield Campus.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b="1" dirty="0"/>
              <a:t>Elizabethtown Community and Technical College (ECTC) $44 M: </a:t>
            </a:r>
            <a:r>
              <a:rPr lang="en-US" sz="1200" dirty="0"/>
              <a:t>For the second phase of renovation of the OTB Building which contains critical technical training essential to the economic outlook of the region.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$90 Million for Building Projects (2025-2026): </a:t>
            </a:r>
            <a:r>
              <a:rPr lang="en-US" sz="1600" dirty="0"/>
              <a:t>HJR 34 released $90 million in previously appropriated funds (from House Bill 6 in the 2024 session) for capital projects: </a:t>
            </a:r>
          </a:p>
          <a:p>
            <a:pPr lvl="1"/>
            <a:r>
              <a:rPr lang="en-US" sz="1400" dirty="0"/>
              <a:t> </a:t>
            </a:r>
            <a:r>
              <a:rPr lang="en-US" sz="1200" b="1" dirty="0"/>
              <a:t>Somerset Community College (SCC): </a:t>
            </a:r>
            <a:r>
              <a:rPr lang="en-US" sz="1200" dirty="0"/>
              <a:t>To consolidate the Laurel North and South campuses by building an advanced technical building at the Laurel North Campus.</a:t>
            </a:r>
          </a:p>
          <a:p>
            <a:pPr lvl="1"/>
            <a:r>
              <a:rPr lang="en-US" sz="1200" b="1" dirty="0"/>
              <a:t>Southcentral Kentucky Community and Technical College (SKYCTC): </a:t>
            </a:r>
            <a:r>
              <a:rPr lang="en-US" sz="1200" dirty="0"/>
              <a:t>For the first phase of construction of a consolidated campus in Glasgow, replacing outdated facilities.</a:t>
            </a:r>
          </a:p>
          <a:p>
            <a:pPr lvl="1"/>
            <a:r>
              <a:rPr lang="en-US" sz="1200" b="1" dirty="0"/>
              <a:t>Jefferson Community and Technical College (JCTC)</a:t>
            </a:r>
            <a:r>
              <a:rPr lang="en-US" sz="1200" dirty="0"/>
              <a:t>: This funding supports the second phase of the replacement of Hartford Hall at the downtown Jefferson campus.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1329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F0555-1551-3609-52E1-5A0F40B7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F95D-20E1-C611-F40E-06B14668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CDB0E-7924-05F1-FEF9-2B1EEC58D84F}"/>
              </a:ext>
            </a:extLst>
          </p:cNvPr>
          <p:cNvSpPr txBox="1"/>
          <p:nvPr/>
        </p:nvSpPr>
        <p:spPr>
          <a:xfrm>
            <a:off x="688157" y="311085"/>
            <a:ext cx="10991653" cy="6297105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KCTCS in the 2023-24 academic year:</a:t>
            </a:r>
          </a:p>
          <a:p>
            <a:pPr algn="l"/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107,000 Students (45% of Post-secondary undergraduate students in Kentucky).</a:t>
            </a:r>
          </a:p>
          <a:p>
            <a:pPr algn="l"/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Awarded 42,910 credentials into degrees, certifications and diplomas.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Well over 400 courses of study (academic and technical)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Transfer Credit Partner with 4-year Institutions (3,812 students)</a:t>
            </a:r>
          </a:p>
          <a:p>
            <a:pPr algn="l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Largest Dual Credit Provider in Kentucky. (27,454 students / 142,624 credit hours / $13 million saved in tuition)</a:t>
            </a:r>
          </a:p>
          <a:p>
            <a:pPr algn="l"/>
            <a:endParaRPr lang="en-US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Nearly 3,000 Business Partners involved in Workforce training.</a:t>
            </a:r>
          </a:p>
          <a:p>
            <a:pPr algn="l"/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8AE2E962-6151-8AA6-5139-E5CD58719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979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0" r="-3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D163D-DC6A-5AAF-94F2-75E363E11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24BF-5AF7-5085-15A0-DBFE98A5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140644"/>
            <a:ext cx="5229676" cy="4572000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rgbClr val="002060"/>
                </a:solidFill>
              </a:rPr>
              <a:t>When we talk about the KCTCS 6-year Capital Project Plan...</a:t>
            </a:r>
            <a:br>
              <a:rPr lang="en-US" sz="2800" b="0" dirty="0">
                <a:solidFill>
                  <a:srgbClr val="002060"/>
                </a:solidFill>
              </a:rPr>
            </a:br>
            <a:br>
              <a:rPr lang="en-US" sz="2800" b="0" dirty="0"/>
            </a:br>
            <a:r>
              <a:rPr lang="en-US" sz="2800" b="0" dirty="0"/>
              <a:t>We’re talking about the environments where </a:t>
            </a:r>
            <a:r>
              <a:rPr lang="en-US" sz="2800" dirty="0"/>
              <a:t>Kentucky’s future workforce is born, where ideas take root, and where community’s economies grow stronger.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F60D281A-98B0-0786-FE13-CCC8BBE01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979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D1330-0C15-8BA7-6D47-F60BAC0A3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7E2AC0-E724-A6BA-ACDF-1D8D75C442BB}"/>
              </a:ext>
            </a:extLst>
          </p:cNvPr>
          <p:cNvSpPr/>
          <p:nvPr/>
        </p:nvSpPr>
        <p:spPr>
          <a:xfrm>
            <a:off x="7720553" y="1564849"/>
            <a:ext cx="961534" cy="399050"/>
          </a:xfrm>
          <a:prstGeom prst="rect">
            <a:avLst/>
          </a:prstGeom>
          <a:solidFill>
            <a:srgbClr val="080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3DA54-5C4E-9C1D-C950-8C3DFFEEF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001" y="322047"/>
            <a:ext cx="6398601" cy="2934913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The plan we are presenting to you... Is the most recent chapter in the KCTCS story-line to continue as </a:t>
            </a:r>
            <a:r>
              <a:rPr lang="en-US" dirty="0">
                <a:solidFill>
                  <a:schemeClr val="bg1"/>
                </a:solidFill>
              </a:rPr>
              <a:t>Kentucky’s Main Provider of workforce development opportunities.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CD3A1-20DA-E160-0118-E2FFA478CFB6}"/>
              </a:ext>
            </a:extLst>
          </p:cNvPr>
          <p:cNvSpPr txBox="1"/>
          <p:nvPr/>
        </p:nvSpPr>
        <p:spPr>
          <a:xfrm>
            <a:off x="9209988" y="2582944"/>
            <a:ext cx="735290" cy="395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sz="2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CD5CB-3095-4112-AF26-33CA598B4E6D}"/>
              </a:ext>
            </a:extLst>
          </p:cNvPr>
          <p:cNvSpPr txBox="1"/>
          <p:nvPr/>
        </p:nvSpPr>
        <p:spPr>
          <a:xfrm>
            <a:off x="10331777" y="36010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r>
              <a:rPr lang="en-US" sz="2400" b="0" dirty="0"/>
              <a:t> </a:t>
            </a:r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1E04D162-26CE-C792-447A-57345DCE8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979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6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7864A-C87B-CC72-DD5D-92E79ED3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7C2F-7D3A-E0B3-560D-A927BC20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023" y="2573518"/>
            <a:ext cx="6674178" cy="289402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2700" b="0" dirty="0">
                <a:solidFill>
                  <a:schemeClr val="bg1"/>
                </a:solidFill>
              </a:rPr>
              <a:t>Every two years, KCTCS takes a deep look at our own vision for the facilities where future life-times are created for Kentuckians from every walk of life </a:t>
            </a:r>
            <a:r>
              <a:rPr lang="en-US" sz="2700" dirty="0">
                <a:solidFill>
                  <a:schemeClr val="bg1"/>
                </a:solidFill>
              </a:rPr>
              <a:t>— a vision that looks beyond biennial budgets and individual projects to build a coordinated, strategic roadmap for the entire Commonwealth.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FD212E70-9804-07CC-62A0-327C23A8F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979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2E1-62BB-C819-FD47-EA39311A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924" y="5040416"/>
            <a:ext cx="10112289" cy="138574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To accomplish the visions from every perspective – student, educators, administrators, Legislators and the Kentucky taxpayer.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B4CAD5-0DD7-4CB5-E8C3-8804309644EE}"/>
              </a:ext>
            </a:extLst>
          </p:cNvPr>
          <p:cNvSpPr txBox="1">
            <a:spLocks/>
          </p:cNvSpPr>
          <p:nvPr/>
        </p:nvSpPr>
        <p:spPr>
          <a:xfrm>
            <a:off x="474750" y="2262602"/>
            <a:ext cx="11129646" cy="25530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 vision that respects: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 Leadership of the General Assembly, </a:t>
            </a:r>
            <a:br>
              <a:rPr lang="en-US" sz="2800" dirty="0"/>
            </a:br>
            <a:r>
              <a:rPr lang="en-US" sz="2800" dirty="0"/>
              <a:t>* Direction from the Council for Post-Secondary Education,  </a:t>
            </a:r>
            <a:br>
              <a:rPr lang="en-US" sz="2800" dirty="0"/>
            </a:br>
            <a:r>
              <a:rPr lang="en-US" sz="2800" dirty="0"/>
              <a:t>* preserves resources of the Commonwealth entrusted to KCTCS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C8E1F313-61A0-7DFB-CFDA-29001AF81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979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8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3114-D1CF-05BA-557D-27242432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BA9F-340B-CB64-4FDD-B56382A0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73" y="2293069"/>
            <a:ext cx="9992412" cy="227186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And here’s the exciting part: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4800" dirty="0">
                <a:solidFill>
                  <a:srgbClr val="002060"/>
                </a:solidFill>
              </a:rPr>
              <a:t>We’re doing it together.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KCTCS, CPE and the Kentucky General Assembly.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3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6DCBE6-D00D-EF1E-0DDF-EDC557DB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9B14-656B-B9EE-BC59-07844DA5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97" y="3429000"/>
            <a:ext cx="4999349" cy="850748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To enrich, multiply and grant access to educational opportunities for Kentuckians even where it has not existed before,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31E22F-EA71-3644-4203-2950B6933073}"/>
              </a:ext>
            </a:extLst>
          </p:cNvPr>
          <p:cNvSpPr txBox="1">
            <a:spLocks/>
          </p:cNvSpPr>
          <p:nvPr/>
        </p:nvSpPr>
        <p:spPr>
          <a:xfrm>
            <a:off x="157112" y="977911"/>
            <a:ext cx="4546863" cy="1116623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To elevate the condition of our facilities where needed to meet current building codes, to address life-safety issues  for every person,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F232A7-D4D9-3212-F242-D5CB51CD7E6E}"/>
              </a:ext>
            </a:extLst>
          </p:cNvPr>
          <p:cNvSpPr txBox="1">
            <a:spLocks/>
          </p:cNvSpPr>
          <p:nvPr/>
        </p:nvSpPr>
        <p:spPr>
          <a:xfrm>
            <a:off x="1940397" y="2089460"/>
            <a:ext cx="7968792" cy="363175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To prepare for the anticipated significant growth in student enrollment,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11EE46-3880-412B-F971-7949229E54C4}"/>
              </a:ext>
            </a:extLst>
          </p:cNvPr>
          <p:cNvSpPr txBox="1">
            <a:spLocks/>
          </p:cNvSpPr>
          <p:nvPr/>
        </p:nvSpPr>
        <p:spPr>
          <a:xfrm>
            <a:off x="7429892" y="2598752"/>
            <a:ext cx="4579856" cy="795892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To modernize, innovate, and expand the technology education necessary to meet the future Kentucky workforce,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3F6582-E0DA-ED28-C649-85CAFA268B90}"/>
              </a:ext>
            </a:extLst>
          </p:cNvPr>
          <p:cNvSpPr txBox="1">
            <a:spLocks/>
          </p:cNvSpPr>
          <p:nvPr/>
        </p:nvSpPr>
        <p:spPr>
          <a:xfrm>
            <a:off x="859376" y="4415433"/>
            <a:ext cx="4546863" cy="850749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And to continue embedding, flexibility, sustainability and accessibility into everything we build and renovate.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9FFD60-73EB-E2D8-DCAF-832093C451DA}"/>
              </a:ext>
            </a:extLst>
          </p:cNvPr>
          <p:cNvSpPr txBox="1">
            <a:spLocks/>
          </p:cNvSpPr>
          <p:nvPr/>
        </p:nvSpPr>
        <p:spPr>
          <a:xfrm>
            <a:off x="1790950" y="5482143"/>
            <a:ext cx="10387119" cy="7958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Because while budgets come and go, the investments we make in these campuses will last for generations.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1C3397-B177-7BFE-A24D-6883E4CD59CE}"/>
              </a:ext>
            </a:extLst>
          </p:cNvPr>
          <p:cNvSpPr txBox="1">
            <a:spLocks/>
          </p:cNvSpPr>
          <p:nvPr/>
        </p:nvSpPr>
        <p:spPr>
          <a:xfrm>
            <a:off x="157112" y="133057"/>
            <a:ext cx="6831292" cy="66014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The Goals of our Capital Plan:</a:t>
            </a: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2AEBCD32-C5D7-7C15-C6F0-279507C529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979"/>
            <a:ext cx="1790950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TCS">
      <a:dk1>
        <a:srgbClr val="00467F"/>
      </a:dk1>
      <a:lt1>
        <a:sysClr val="window" lastClr="FFFFFF"/>
      </a:lt1>
      <a:dk2>
        <a:srgbClr val="011E41"/>
      </a:dk2>
      <a:lt2>
        <a:srgbClr val="E7A614"/>
      </a:lt2>
      <a:accent1>
        <a:srgbClr val="FFD100"/>
      </a:accent1>
      <a:accent2>
        <a:srgbClr val="011E41"/>
      </a:accent2>
      <a:accent3>
        <a:srgbClr val="A7A8A9"/>
      </a:accent3>
      <a:accent4>
        <a:srgbClr val="E7A614"/>
      </a:accent4>
      <a:accent5>
        <a:srgbClr val="005CB9"/>
      </a:accent5>
      <a:accent6>
        <a:srgbClr val="3CB4E5"/>
      </a:accent6>
      <a:hlink>
        <a:srgbClr val="FFFFFF"/>
      </a:hlink>
      <a:folHlink>
        <a:srgbClr val="3CB4E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CTCS_PPT_2024_white.pptx" id="{90BA58DB-9287-4C53-BE3D-5DA7A74239C8}" vid="{ADD27B60-03DB-45B6-A8C7-4EF8E1C8FAE5}"/>
    </a:ext>
  </a:extLst>
</a:theme>
</file>

<file path=ppt/theme/theme2.xml><?xml version="1.0" encoding="utf-8"?>
<a:theme xmlns:a="http://schemas.openxmlformats.org/drawingml/2006/main" name="1_Office Theme">
  <a:themeElements>
    <a:clrScheme name="KCTCS">
      <a:dk1>
        <a:srgbClr val="00467F"/>
      </a:dk1>
      <a:lt1>
        <a:srgbClr val="FFFFFF"/>
      </a:lt1>
      <a:dk2>
        <a:srgbClr val="000000"/>
      </a:dk2>
      <a:lt2>
        <a:srgbClr val="E7A614"/>
      </a:lt2>
      <a:accent1>
        <a:srgbClr val="FFD100"/>
      </a:accent1>
      <a:accent2>
        <a:srgbClr val="011E41"/>
      </a:accent2>
      <a:accent3>
        <a:srgbClr val="A7A8A9"/>
      </a:accent3>
      <a:accent4>
        <a:srgbClr val="E7A614"/>
      </a:accent4>
      <a:accent5>
        <a:srgbClr val="005CB9"/>
      </a:accent5>
      <a:accent6>
        <a:srgbClr val="3CB4E5"/>
      </a:accent6>
      <a:hlink>
        <a:srgbClr val="FFFFFF"/>
      </a:hlink>
      <a:folHlink>
        <a:srgbClr val="3CB4E5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TCS_2021_template.pptx" id="{EDE99003-4541-42F3-91DF-0F566BEA3237}" vid="{C4375C3C-75AB-43CB-814F-5D26BAC00F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1CC581-FD16-43D4-AEDF-FB170470CF6A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KCTCS_PPT_2024_white</Template>
  <TotalTime>2418</TotalTime>
  <Words>2571</Words>
  <Application>Microsoft Office PowerPoint</Application>
  <PresentationFormat>Widescreen</PresentationFormat>
  <Paragraphs>280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Century Gothic</vt:lpstr>
      <vt:lpstr>Georgia</vt:lpstr>
      <vt:lpstr>Wingdings</vt:lpstr>
      <vt:lpstr>Office Theme</vt:lpstr>
      <vt:lpstr>1_Office Theme</vt:lpstr>
      <vt:lpstr>Kentucky community and Technical College system SIX YEAR CAPITAL PLAN 2026-2032 </vt:lpstr>
      <vt:lpstr>Let’s Start with some Gratitude!!</vt:lpstr>
      <vt:lpstr> </vt:lpstr>
      <vt:lpstr>When we talk about the KCTCS 6-year Capital Project Plan...  We’re talking about the environments where Kentucky’s future workforce is born, where ideas take root, and where community’s economies grow stronger. </vt:lpstr>
      <vt:lpstr>The plan we are presenting to you... Is the most recent chapter in the KCTCS story-line to continue as Kentucky’s Main Provider of workforce development opportunities. </vt:lpstr>
      <vt:lpstr>Every two years, KCTCS takes a deep look at our own vision for the facilities where future life-times are created for Kentuckians from every walk of life — a vision that looks beyond biennial budgets and individual projects to build a coordinated, strategic roadmap for the entire Commonwealth. </vt:lpstr>
      <vt:lpstr>To accomplish the visions from every perspective – student, educators, administrators, Legislators and the Kentucky taxpayer.</vt:lpstr>
      <vt:lpstr>And here’s the exciting part: We’re doing it together.  KCTCS, CPE and the Kentucky General Assembly. </vt:lpstr>
      <vt:lpstr> To enrich, multiply and grant access to educational opportunities for Kentuckians even where it has not existed before,</vt:lpstr>
      <vt:lpstr> </vt:lpstr>
      <vt:lpstr>Current Plan Focus: System-wide elevated awareness of campus safety and security. Continued robust focus on energy conservation. Flexing classroom technology / infrastructure. Enhancement of student services necessities. Preservation of physical assets. Roof replacements / exterior improvements.</vt:lpstr>
      <vt:lpstr>PowerPoint Presentation</vt:lpstr>
      <vt:lpstr>KCTCS is already a leader in Post-Secondary Education in Kentucky, with your support, we can together make sure KCTCS campuses are every bit as resilient, cutting-edge, and inspiring as the students and communities they serve.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Casebier, Andy (KCTCS)</dc:creator>
  <cp:lastModifiedBy>Casebier, Andy (KCTCS)</cp:lastModifiedBy>
  <cp:revision>26</cp:revision>
  <dcterms:created xsi:type="dcterms:W3CDTF">2025-06-06T11:06:00Z</dcterms:created>
  <dcterms:modified xsi:type="dcterms:W3CDTF">2025-06-18T14:32:49Z</dcterms:modified>
</cp:coreProperties>
</file>