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73" r:id="rId4"/>
    <p:sldId id="272" r:id="rId5"/>
    <p:sldId id="269" r:id="rId6"/>
    <p:sldId id="270" r:id="rId7"/>
    <p:sldId id="268" r:id="rId8"/>
    <p:sldId id="274" r:id="rId9"/>
    <p:sldId id="275" r:id="rId10"/>
    <p:sldId id="266" r:id="rId11"/>
    <p:sldId id="263" r:id="rId12"/>
    <p:sldId id="264" r:id="rId13"/>
    <p:sldId id="271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05ED-1B99-4002-B11C-FEEE1F7F7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CEB22-5729-4017-AD1B-13A920E50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46C62-B130-460D-A194-780BE31D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FED8D-9705-4C30-A118-18454075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85AD6-08C5-4794-B36E-E6F63DFF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4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9C16-DAD9-410D-9F65-12AF1EE8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8B800-9FD8-4AC4-858E-50960E980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84A47-1D77-48A3-B103-AB99F296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1F252-390A-46DE-AD06-EAF65F12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63988-B775-4458-81E5-DB916BD9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5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071532-DA48-4BFB-B735-50A9853EF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0A288-01D7-4DC7-AF2D-873FD5CD0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B5C8-C819-4665-BE00-1184DBAA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27298-C9FA-48A8-8D3D-D738C10E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45D1B-B1CC-4580-AADD-A4473623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2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05E9-C9DC-4D08-A395-D3F657E6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48F38-58E0-45F2-9D46-702AFCD66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1971C-6DB2-4094-93D6-1877C747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8F2B9-BAB4-43B7-9005-66B2D21C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97532-8DF3-4745-B422-7AFDF29B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B5F4-5814-4745-A64B-EF155256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DE405-B87E-4467-B732-723CC667F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09C50-4515-453F-82B8-2218B488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67DC8-9A7C-4E78-9A6D-5CB94421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40433-6170-4384-8C1B-F27A7DCA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0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B438-9514-40B8-84AE-05783D29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4876-482C-424E-BDE7-943FAC580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96378-C14A-4119-9375-42234729E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789C7-9C37-4CE9-BD28-11EA83E0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26DC1-92E6-487F-8534-742053DB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7EE6-BD89-461C-9AFE-435D4961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7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0F83-46AD-4DF4-8585-5352C31E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5E416-4100-4990-943E-5F5951EA8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49322-8D69-4B79-86A2-6959E7BF6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FE2AA-1720-401B-B5B7-BBC836546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E29AA-C577-4945-9DDF-906D4EC91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AE8C1A-FE7F-430F-98DE-23D6EA02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6F85C-9E29-4F74-8036-711A8BAC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FC5E9-E01B-4901-B16D-2B0DD400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2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DBA6-3DBE-48E0-ABD4-3AB859F0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7A7D5-975C-4C00-AD39-BF87BF55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AA0A1-BD01-43C4-A8B6-83BC9F64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F441B-E0B3-4807-96DC-7852EFC1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4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5B900-34DE-4C7F-BAD1-514C071A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75598-3483-42E0-BDC2-A9BFF553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77FF2-FC03-48E8-9F84-99D49C11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9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B3F2-516C-44F1-B905-74D23FC6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4A7E-7EA6-4859-A41D-52CC2E14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8241F-FD69-47B9-8827-40B471768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EC85D-AB48-4D7A-8FC3-6E0BD7A1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AC5BC-BE0E-4EBB-81AB-057FBB43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84129-94C9-468D-A689-A4DD3560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5649-9909-451D-AE54-E1B9043A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44E08-2A68-467B-BC09-126E829D2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BE9F1-5D0A-4672-92EF-9A1829E9A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E76C1-86C8-4CB8-9F03-A007E1FD6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595DA-3AA4-4FCC-83E5-1E599338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B95B4-8F7B-4965-BCE3-1A4613F7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6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8D588-B363-47BD-8428-5EAC7213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DE5AD-93E7-4802-A166-FD0D61944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79062-E336-4DC7-824C-69CDCC46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B9E37-C6F7-4F96-98E0-076DB4532F93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BE924-89D0-4041-A064-62950BE50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8D441-7733-4E57-B9C6-1B2931753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D982E-F047-41F9-ABCD-F20081BD7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1E68B1-3B14-44FA-B781-99B1DA495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16947"/>
          <a:stretch/>
        </p:blipFill>
        <p:spPr>
          <a:xfrm>
            <a:off x="0" y="-19050"/>
            <a:ext cx="12192000" cy="55738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BE6A78-365A-47AB-9BA1-BD16D9ABB852}"/>
              </a:ext>
            </a:extLst>
          </p:cNvPr>
          <p:cNvCxnSpPr/>
          <p:nvPr/>
        </p:nvCxnSpPr>
        <p:spPr>
          <a:xfrm>
            <a:off x="0" y="5596128"/>
            <a:ext cx="12192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7213F175-FBA4-4E51-A686-CA2D195C0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706" y="5596128"/>
            <a:ext cx="6835844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 Planning Advisory Board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2026-2032 Six Year Capital Plan Overview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9, 2025</a:t>
            </a:r>
          </a:p>
        </p:txBody>
      </p:sp>
    </p:spTree>
    <p:extLst>
      <p:ext uri="{BB962C8B-B14F-4D97-AF65-F5344CB8AC3E}">
        <p14:creationId xmlns:p14="http://schemas.microsoft.com/office/powerpoint/2010/main" val="312574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57E3C-AB28-45C2-A061-4F2D56FA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83" y="1197197"/>
            <a:ext cx="12022619" cy="502907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Renovations: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Walkway Improvements &amp; Misc. Repairs (Phase II):  (</a:t>
            </a:r>
            <a:r>
              <a:rPr lang="en-US" sz="264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Design)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Completed Spring 2026</a:t>
            </a:r>
          </a:p>
          <a:p>
            <a:pPr lvl="1">
              <a:lnSpc>
                <a:spcPct val="100000"/>
              </a:lnSpc>
            </a:pP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 Gym Renovations: </a:t>
            </a:r>
            <a:r>
              <a:rPr lang="en-US" sz="264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(Construction) 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Completed Fall 2025</a:t>
            </a:r>
            <a:endParaRPr lang="en-US" sz="26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Rosenwald Center - 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HVAC Replacement: </a:t>
            </a:r>
            <a:r>
              <a:rPr lang="en-US" sz="264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(Construction)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Completed October 2025</a:t>
            </a:r>
          </a:p>
          <a:p>
            <a:pPr lvl="1">
              <a:lnSpc>
                <a:spcPct val="100000"/>
              </a:lnSpc>
            </a:pP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Exum Athletic Center - 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Exterior Renovations: </a:t>
            </a:r>
            <a:r>
              <a:rPr lang="en-US" sz="264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(Bidding)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Completed April 2026</a:t>
            </a:r>
          </a:p>
          <a:p>
            <a:pPr lvl="1">
              <a:lnSpc>
                <a:spcPct val="100000"/>
              </a:lnSpc>
            </a:pP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Bradford Hall - 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Exterior Windows Renovations: </a:t>
            </a:r>
            <a:r>
              <a:rPr lang="en-US" sz="264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(Construction)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Completed March 2026</a:t>
            </a:r>
          </a:p>
          <a:p>
            <a:pPr lvl="1">
              <a:lnSpc>
                <a:spcPct val="100000"/>
              </a:lnSpc>
            </a:pP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Service Building - 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Exterior Windows Renovations: </a:t>
            </a:r>
            <a:r>
              <a:rPr lang="en-US" sz="264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(Bidding)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Completed March 2026</a:t>
            </a:r>
          </a:p>
          <a:p>
            <a:pPr lvl="1"/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/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Projects - cont’d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5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57E3C-AB28-45C2-A061-4F2D56FA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3977"/>
            <a:ext cx="1093778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Sciences Center Construction - $54M</a:t>
            </a:r>
          </a:p>
          <a:p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Academics Building</a:t>
            </a:r>
          </a:p>
          <a:p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 Preservation Projects: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Halls Renovation (321 beds)</a:t>
            </a:r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Shauntee Hall Renovations</a:t>
            </a:r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Carver Hall – Academics </a:t>
            </a:r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Walkway Improvements &amp; Misc. Repairs (Phase III)</a:t>
            </a: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 Wide Asphalt Repair and Resurfacing</a:t>
            </a: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Jackson Hall Interior Renovation</a:t>
            </a: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Chappell Hall Interior Renovations</a:t>
            </a:r>
          </a:p>
          <a:p>
            <a:pPr lvl="1"/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 Wide HVAC/systems Replacement &amp; Upgrades Implementation</a:t>
            </a:r>
          </a:p>
          <a:p>
            <a:pPr lvl="1"/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14" y="365283"/>
            <a:ext cx="10529212" cy="812864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Priority and Asset Preservation Projects -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85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EBB657-EF53-4289-A0C2-1A29DB28D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8214"/>
            <a:ext cx="5801784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Bradford Hall and Hume Hall Roof Projects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61D74-4EEF-4C07-92D1-9013082106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2" y="2255964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02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/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your for time and attention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AF7F5E-D89A-492B-A421-5784A2A2EC12}"/>
              </a:ext>
            </a:extLst>
          </p:cNvPr>
          <p:cNvSpPr txBox="1"/>
          <p:nvPr/>
        </p:nvSpPr>
        <p:spPr>
          <a:xfrm>
            <a:off x="2582863" y="3536434"/>
            <a:ext cx="61309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7717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427E1-924E-47E9-AACD-743AA9FEA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12192"/>
            <a:ext cx="12270823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F6EF63-3241-4A38-84A1-E3D4E5F60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460224" cy="83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/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Projects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199B31-8070-4201-8161-9FC2F92803BF}"/>
              </a:ext>
            </a:extLst>
          </p:cNvPr>
          <p:cNvSpPr txBox="1">
            <a:spLocks/>
          </p:cNvSpPr>
          <p:nvPr/>
        </p:nvSpPr>
        <p:spPr>
          <a:xfrm>
            <a:off x="3808971" y="1499170"/>
            <a:ext cx="4081852" cy="471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40" dirty="0">
                <a:cs typeface="Times New Roman" panose="02020603050405020304" pitchFamily="18" charset="0"/>
              </a:rPr>
              <a:t>Exum Athletic Center</a:t>
            </a:r>
          </a:p>
          <a:p>
            <a:r>
              <a:rPr lang="en-US" sz="2640" dirty="0">
                <a:cs typeface="Times New Roman" panose="02020603050405020304" pitchFamily="18" charset="0"/>
              </a:rPr>
              <a:t>Blazer Library </a:t>
            </a:r>
          </a:p>
          <a:p>
            <a:r>
              <a:rPr lang="en-US" sz="2640" dirty="0">
                <a:cs typeface="Times New Roman" panose="02020603050405020304" pitchFamily="18" charset="0"/>
              </a:rPr>
              <a:t>Carver Hall – Academics</a:t>
            </a:r>
          </a:p>
          <a:p>
            <a:r>
              <a:rPr lang="en-US" sz="2640" dirty="0">
                <a:cs typeface="Times New Roman" panose="02020603050405020304" pitchFamily="18" charset="0"/>
              </a:rPr>
              <a:t>Jordan Building – Facilities</a:t>
            </a:r>
          </a:p>
          <a:p>
            <a:r>
              <a:rPr lang="en-US" sz="2640" dirty="0">
                <a:cs typeface="Times New Roman" panose="02020603050405020304" pitchFamily="18" charset="0"/>
              </a:rPr>
              <a:t>The Halls – Residence Hall</a:t>
            </a:r>
          </a:p>
          <a:p>
            <a:r>
              <a:rPr lang="en-US" sz="2640" dirty="0">
                <a:cs typeface="Times New Roman" panose="02020603050405020304" pitchFamily="18" charset="0"/>
              </a:rPr>
              <a:t>McCullin Hall – Residence Hall</a:t>
            </a:r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3772" y="1207519"/>
            <a:ext cx="3472249" cy="553998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Roof Projects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199B31-8070-4201-8161-9FC2F92803BF}"/>
              </a:ext>
            </a:extLst>
          </p:cNvPr>
          <p:cNvSpPr txBox="1">
            <a:spLocks/>
          </p:cNvSpPr>
          <p:nvPr/>
        </p:nvSpPr>
        <p:spPr>
          <a:xfrm>
            <a:off x="7433621" y="1540496"/>
            <a:ext cx="4787721" cy="471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40" dirty="0">
                <a:cs typeface="Times New Roman" panose="02020603050405020304" pitchFamily="18" charset="0"/>
              </a:rPr>
              <a:t>Hume Hall </a:t>
            </a:r>
          </a:p>
          <a:p>
            <a:pPr lvl="1"/>
            <a:r>
              <a:rPr lang="en-US" sz="2640" dirty="0">
                <a:cs typeface="Times New Roman" panose="02020603050405020304" pitchFamily="18" charset="0"/>
              </a:rPr>
              <a:t>Walkway Improvements &amp; Misc. Repairs (Phase I)</a:t>
            </a:r>
          </a:p>
          <a:p>
            <a:pPr lvl="1"/>
            <a:r>
              <a:rPr lang="en-US" sz="2640" dirty="0">
                <a:cs typeface="Times New Roman" panose="02020603050405020304" pitchFamily="18" charset="0"/>
              </a:rPr>
              <a:t>Bell Gym Exterior Stairs</a:t>
            </a:r>
          </a:p>
          <a:p>
            <a:pPr lvl="1"/>
            <a:r>
              <a:rPr lang="en-US" sz="2640" dirty="0">
                <a:cs typeface="Times New Roman" panose="02020603050405020304" pitchFamily="18" charset="0"/>
              </a:rPr>
              <a:t>Shauntee Hall – HVAC Replacement </a:t>
            </a:r>
          </a:p>
          <a:p>
            <a:pPr lvl="1"/>
            <a:r>
              <a:rPr lang="en-US" sz="2640" dirty="0">
                <a:cs typeface="Times New Roman" panose="02020603050405020304" pitchFamily="18" charset="0"/>
              </a:rPr>
              <a:t>Exum Athletic Center – Interior Renovations </a:t>
            </a:r>
          </a:p>
          <a:p>
            <a:pPr lvl="1"/>
            <a:r>
              <a:rPr lang="en-US" sz="2640" dirty="0">
                <a:cs typeface="Times New Roman" panose="02020603050405020304" pitchFamily="18" charset="0"/>
              </a:rPr>
              <a:t>Bradford Hall – Academic Interior Renovations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6886" y="1207519"/>
            <a:ext cx="3883883" cy="553998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cs typeface="Times New Roman" panose="02020603050405020304" pitchFamily="18" charset="0"/>
              </a:rPr>
              <a:t>Campus Renovations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659" y="1222171"/>
            <a:ext cx="3472249" cy="553998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Residence Hall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965078"/>
            <a:ext cx="396291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40" dirty="0">
                <a:cs typeface="Times New Roman" panose="02020603050405020304" pitchFamily="18" charset="0"/>
              </a:rPr>
              <a:t>Combs Hall </a:t>
            </a:r>
            <a:r>
              <a:rPr lang="en-US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(106 Beds)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0659" y="6141486"/>
            <a:ext cx="4867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 Master Plan – Completed in 2023</a:t>
            </a:r>
          </a:p>
        </p:txBody>
      </p:sp>
    </p:spTree>
    <p:extLst>
      <p:ext uri="{BB962C8B-B14F-4D97-AF65-F5344CB8AC3E}">
        <p14:creationId xmlns:p14="http://schemas.microsoft.com/office/powerpoint/2010/main" val="222655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/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Combs Hall –Renovation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D2EE4-D181-4103-B985-5957BFA11B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2" y="2346198"/>
            <a:ext cx="5632450" cy="4224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AED85-3E82-47E0-B5EA-9C5ABDC34C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20" y="1150381"/>
            <a:ext cx="6066158" cy="45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99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/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Blazer Library Renovation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25126-8ED7-4CC9-B9A8-789FC8FEA4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1" y="2292007"/>
            <a:ext cx="5783190" cy="4337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4822D-A9CB-40C4-B5F5-39E3E8F933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28" y="1138427"/>
            <a:ext cx="5848350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3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Walkways and Site Improvements Phase 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2EC05-D33E-4045-97D7-B7DA2071A9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2" y="2062899"/>
            <a:ext cx="6085181" cy="4563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DA1DD-FC68-4AF9-85BB-D720FCE899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14" y="1197197"/>
            <a:ext cx="5639322" cy="42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7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/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 Gymnasium Floors and Windows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39364F-1671-4E8D-B4CD-D95BBE784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4" y="2406801"/>
            <a:ext cx="5678814" cy="425911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B5B5DE-B4DB-49FB-B9E5-BD273B0DF5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20" y="1197197"/>
            <a:ext cx="6064927" cy="45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 1 - Health Sciences Center - Design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207" y="1197197"/>
            <a:ext cx="7508793" cy="3369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364" y="1695048"/>
            <a:ext cx="4779696" cy="516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KSU’s School of Nursing is poised to grow exponentially with the further development of present and new academic programs to help in making America healthy again. </a:t>
            </a:r>
          </a:p>
          <a:p>
            <a:endParaRPr lang="en-US" sz="2150" dirty="0"/>
          </a:p>
          <a:p>
            <a:r>
              <a:rPr lang="en-US" sz="2200" dirty="0"/>
              <a:t>The proposed multipurpose and functional space will include: 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Modern classrooms and conference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Learning laboratory (virtual hospital)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Debriefing 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Student study spaces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Offices for faculty and staff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2940" y="4732376"/>
            <a:ext cx="4878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Laboratory spaces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Nutrition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Research on chronic diseases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General research in agriculture</a:t>
            </a:r>
          </a:p>
        </p:txBody>
      </p:sp>
    </p:spTree>
    <p:extLst>
      <p:ext uri="{BB962C8B-B14F-4D97-AF65-F5344CB8AC3E}">
        <p14:creationId xmlns:p14="http://schemas.microsoft.com/office/powerpoint/2010/main" val="103142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26938" y="3120424"/>
            <a:ext cx="2088292" cy="1704881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209BB-0241-465A-AC2A-54CDB0D92E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8" y="5559552"/>
            <a:ext cx="1733790" cy="13870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BB1FF8-D096-48DF-849F-4606816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384333"/>
            <a:ext cx="10529212" cy="81286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Projects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94D15-0691-4A9E-BE86-9DAC918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75" r="90300" b="17094"/>
          <a:stretch/>
        </p:blipFill>
        <p:spPr>
          <a:xfrm rot="16200000" flipH="1">
            <a:off x="6055426" y="-5033012"/>
            <a:ext cx="81151" cy="12192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199B31-8070-4201-8161-9FC2F9280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464" y="1842043"/>
            <a:ext cx="6872416" cy="99301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0" lvl="1" indent="0">
              <a:buNone/>
            </a:pPr>
            <a:endParaRPr lang="en-US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938" y="1229637"/>
            <a:ext cx="2088292" cy="1704881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704" y="3617116"/>
            <a:ext cx="18535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Roof Pool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951" y="1571201"/>
            <a:ext cx="1853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Residence Halls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1386" y="1241567"/>
            <a:ext cx="10407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100" b="1" dirty="0">
                <a:cs typeface="Times New Roman" panose="02020603050405020304" pitchFamily="18" charset="0"/>
              </a:rPr>
              <a:t>Chandler Hall</a:t>
            </a:r>
            <a:r>
              <a:rPr lang="en-US" sz="2100" dirty="0">
                <a:cs typeface="Times New Roman" panose="02020603050405020304" pitchFamily="18" charset="0"/>
              </a:rPr>
              <a:t>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(Construction) -  c</a:t>
            </a:r>
            <a:r>
              <a:rPr lang="en-US" sz="2100" dirty="0">
                <a:cs typeface="Times New Roman" panose="02020603050405020304" pitchFamily="18" charset="0"/>
              </a:rPr>
              <a:t>ompletion expected June 2026</a:t>
            </a:r>
          </a:p>
          <a:p>
            <a:pPr lvl="1"/>
            <a:r>
              <a:rPr lang="en-US" sz="2100" b="1" dirty="0">
                <a:cs typeface="Times New Roman" panose="02020603050405020304" pitchFamily="18" charset="0"/>
              </a:rPr>
              <a:t>Hunter Hall Renovation: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(Design) -</a:t>
            </a:r>
            <a:r>
              <a:rPr lang="en-US" sz="2100" dirty="0">
                <a:cs typeface="Times New Roman" panose="02020603050405020304" pitchFamily="18" charset="0"/>
              </a:rPr>
              <a:t> completion expected January 2027</a:t>
            </a:r>
          </a:p>
          <a:p>
            <a:pPr lvl="1"/>
            <a:r>
              <a:rPr lang="en-US" sz="2100" b="1" dirty="0">
                <a:cs typeface="Times New Roman" panose="02020603050405020304" pitchFamily="18" charset="0"/>
              </a:rPr>
              <a:t>Kentucky Hall Renovation: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(Design) - </a:t>
            </a:r>
            <a:r>
              <a:rPr lang="en-US" sz="2100" dirty="0">
                <a:cs typeface="Times New Roman" panose="02020603050405020304" pitchFamily="18" charset="0"/>
              </a:rPr>
              <a:t>completion June 2027</a:t>
            </a:r>
          </a:p>
          <a:p>
            <a:pPr lvl="1"/>
            <a:r>
              <a:rPr lang="en-US" sz="2100" b="1" dirty="0">
                <a:cs typeface="Times New Roman" panose="02020603050405020304" pitchFamily="18" charset="0"/>
              </a:rPr>
              <a:t>McCullin Hall Exterior Repairs: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(Design/Bid) -</a:t>
            </a:r>
            <a:r>
              <a:rPr lang="en-US" sz="2100" dirty="0">
                <a:cs typeface="Times New Roman" panose="02020603050405020304" pitchFamily="18" charset="0"/>
              </a:rPr>
              <a:t> construction will occur Fall 2025</a:t>
            </a:r>
          </a:p>
          <a:p>
            <a:pPr lvl="1"/>
            <a:r>
              <a:rPr lang="en-US" sz="2100" b="1" dirty="0">
                <a:cs typeface="Times New Roman" panose="02020603050405020304" pitchFamily="18" charset="0"/>
              </a:rPr>
              <a:t>Elevator Repairs </a:t>
            </a:r>
            <a:r>
              <a:rPr lang="en-US" sz="2100" dirty="0">
                <a:cs typeface="Times New Roman" panose="02020603050405020304" pitchFamily="18" charset="0"/>
              </a:rPr>
              <a:t>- </a:t>
            </a:r>
            <a:r>
              <a:rPr lang="en-US" sz="2100" b="1" dirty="0">
                <a:cs typeface="Times New Roman" panose="02020603050405020304" pitchFamily="18" charset="0"/>
              </a:rPr>
              <a:t>McCullin &amp; Young Halls: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(Design/Bid) -</a:t>
            </a:r>
            <a:r>
              <a:rPr lang="en-US" sz="2100" dirty="0">
                <a:cs typeface="Times New Roman" panose="02020603050405020304" pitchFamily="18" charset="0"/>
              </a:rPr>
              <a:t> completion expected May 2026</a:t>
            </a:r>
          </a:p>
          <a:p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326938" y="5011211"/>
            <a:ext cx="2088292" cy="1704881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61386" y="3611137"/>
            <a:ext cx="97033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100" b="1" dirty="0">
                <a:cs typeface="Times New Roman" panose="02020603050405020304" pitchFamily="18" charset="0"/>
              </a:rPr>
              <a:t>Bradford Hall: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(Construction) - </a:t>
            </a:r>
            <a:r>
              <a:rPr lang="en-US" sz="2100" dirty="0">
                <a:cs typeface="Times New Roman" panose="02020603050405020304" pitchFamily="18" charset="0"/>
              </a:rPr>
              <a:t>Substantial completion Fall 2025</a:t>
            </a:r>
          </a:p>
          <a:p>
            <a:pPr lvl="1"/>
            <a:r>
              <a:rPr lang="en-US" sz="2100" b="1" dirty="0">
                <a:cs typeface="Times New Roman" panose="02020603050405020304" pitchFamily="18" charset="0"/>
              </a:rPr>
              <a:t>Academic Services Building: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(Bidding)  - </a:t>
            </a:r>
            <a:r>
              <a:rPr lang="en-US" sz="2100" dirty="0">
                <a:cs typeface="Times New Roman" panose="02020603050405020304" pitchFamily="18" charset="0"/>
              </a:rPr>
              <a:t>Substantial completion July 2026</a:t>
            </a:r>
          </a:p>
          <a:p>
            <a:endParaRPr lang="en-US" sz="2100" dirty="0"/>
          </a:p>
        </p:txBody>
      </p:sp>
      <p:sp>
        <p:nvSpPr>
          <p:cNvPr id="15" name="TextBox 14"/>
          <p:cNvSpPr txBox="1"/>
          <p:nvPr/>
        </p:nvSpPr>
        <p:spPr>
          <a:xfrm>
            <a:off x="1961386" y="5186542"/>
            <a:ext cx="1023061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>
                <a:cs typeface="Times New Roman" panose="02020603050405020304" pitchFamily="18" charset="0"/>
              </a:rPr>
              <a:t>Campus Wide HVAC Replacement: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006600"/>
                </a:solidFill>
                <a:cs typeface="Times New Roman" panose="02020603050405020304" pitchFamily="18" charset="0"/>
              </a:rPr>
              <a:t>Programming)</a:t>
            </a:r>
          </a:p>
          <a:p>
            <a:pPr lvl="1"/>
            <a:r>
              <a:rPr lang="en-US" sz="2000" b="1" dirty="0">
                <a:cs typeface="Times New Roman" panose="02020603050405020304" pitchFamily="18" charset="0"/>
              </a:rPr>
              <a:t>Door Access </a:t>
            </a:r>
            <a:r>
              <a:rPr lang="en-US" sz="2100" b="1" dirty="0">
                <a:cs typeface="Times New Roman" panose="02020603050405020304" pitchFamily="18" charset="0"/>
              </a:rPr>
              <a:t>Controls</a:t>
            </a:r>
            <a:r>
              <a:rPr lang="en-US" sz="2000" b="1" dirty="0">
                <a:cs typeface="Times New Roman" panose="02020603050405020304" pitchFamily="18" charset="0"/>
              </a:rPr>
              <a:t> upgrade for Lockdown and system improvements: </a:t>
            </a:r>
            <a:r>
              <a:rPr lang="en-US" sz="2000" b="1" dirty="0">
                <a:solidFill>
                  <a:srgbClr val="006600"/>
                </a:solidFill>
                <a:cs typeface="Times New Roman" panose="02020603050405020304" pitchFamily="18" charset="0"/>
              </a:rPr>
              <a:t>(Construction) - </a:t>
            </a:r>
            <a:r>
              <a:rPr lang="en-US" sz="2000" dirty="0">
                <a:cs typeface="Times New Roman" panose="02020603050405020304" pitchFamily="18" charset="0"/>
              </a:rPr>
              <a:t>Implementation expected Fall 2025</a:t>
            </a:r>
          </a:p>
          <a:p>
            <a:endParaRPr lang="en-US" sz="2100" dirty="0"/>
          </a:p>
        </p:txBody>
      </p:sp>
      <p:sp>
        <p:nvSpPr>
          <p:cNvPr id="16" name="TextBox 15"/>
          <p:cNvSpPr txBox="1"/>
          <p:nvPr/>
        </p:nvSpPr>
        <p:spPr>
          <a:xfrm>
            <a:off x="413951" y="5041971"/>
            <a:ext cx="1853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HVAC &amp; System Upgrades</a:t>
            </a:r>
          </a:p>
        </p:txBody>
      </p:sp>
    </p:spTree>
    <p:extLst>
      <p:ext uri="{BB962C8B-B14F-4D97-AF65-F5344CB8AC3E}">
        <p14:creationId xmlns:p14="http://schemas.microsoft.com/office/powerpoint/2010/main" val="154520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490</Words>
  <Application>Microsoft Office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Capital Planning Advisory Board 2026-2032 Six Year Capital Plan Overview July 9, 2025</vt:lpstr>
      <vt:lpstr>PowerPoint Presentation</vt:lpstr>
      <vt:lpstr>Completed Projects </vt:lpstr>
      <vt:lpstr>Combs Hall –Renovation</vt:lpstr>
      <vt:lpstr>Blazer Library Renovation </vt:lpstr>
      <vt:lpstr>Walkways and Site Improvements Phase I</vt:lpstr>
      <vt:lpstr>Bell Gymnasium Floors and Windows </vt:lpstr>
      <vt:lpstr>Priority 1 - Health Sciences Center - Design</vt:lpstr>
      <vt:lpstr>Current Projects  </vt:lpstr>
      <vt:lpstr>Current Projects - cont’d</vt:lpstr>
      <vt:lpstr>Future Priority and Asset Preservation Projects -</vt:lpstr>
      <vt:lpstr>Bradford Hall and Hume Hall Roof Projects</vt:lpstr>
      <vt:lpstr>Thank your for time and attention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Holman, Jessica</dc:creator>
  <cp:lastModifiedBy>Cowan, Wayne</cp:lastModifiedBy>
  <cp:revision>39</cp:revision>
  <dcterms:created xsi:type="dcterms:W3CDTF">2024-05-23T13:12:31Z</dcterms:created>
  <dcterms:modified xsi:type="dcterms:W3CDTF">2025-07-03T14:04:52Z</dcterms:modified>
</cp:coreProperties>
</file>