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9"/>
  </p:notesMasterIdLst>
  <p:sldIdLst>
    <p:sldId id="282" r:id="rId6"/>
    <p:sldId id="259" r:id="rId7"/>
    <p:sldId id="257" r:id="rId8"/>
    <p:sldId id="260" r:id="rId9"/>
    <p:sldId id="279" r:id="rId10"/>
    <p:sldId id="288" r:id="rId11"/>
    <p:sldId id="272" r:id="rId12"/>
    <p:sldId id="273" r:id="rId13"/>
    <p:sldId id="287" r:id="rId14"/>
    <p:sldId id="290" r:id="rId15"/>
    <p:sldId id="289" r:id="rId16"/>
    <p:sldId id="286" r:id="rId17"/>
    <p:sldId id="270" r:id="rId18"/>
  </p:sldIdLst>
  <p:sldSz cx="12192000" cy="6858000"/>
  <p:notesSz cx="695483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CB"/>
    <a:srgbClr val="0033A0"/>
    <a:srgbClr val="0060CB"/>
    <a:srgbClr val="FFC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2C82A8-F2E2-A078-7F49-39F785866A47}" v="26" vWet="27" dt="2025-07-01T14:01:29.949"/>
    <p1510:client id="{64988403-E5AA-4A0F-91B0-A10DB43384BB}" v="96" dt="2025-07-01T14:02:23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2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93401A23-A3A8-4C07-A089-8381E11EDB76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4861"/>
            <a:ext cx="5563870" cy="3636705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1BEBAC10-8F74-420B-AAD0-DCD8644A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5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AC10-8F74-420B-AAD0-DCD8644A3C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23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B4E1-A213-D34E-AA18-8048714E4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BC170-928B-0847-B0A7-A47CF9F48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9CF76-2F74-9344-A70C-699D45CF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B697-0B8C-0349-93ED-4AA2BD5C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1DB08-3BB2-6F40-BEFF-8CFE8B0C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5C96-539C-5A4A-8A3E-F40AFCC1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68DC2-8814-0642-90B7-167277F97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15E4D-0EC4-0047-8368-F1B35C64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75BA-D9BF-CF47-8792-590C85BA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63D59-52F9-D54A-AACA-EC437D6E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CE030-9E32-4041-9225-1AECD64AE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12A93-3809-514B-9D48-C2ADA1F4D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27B1-6758-864D-B03B-42F1AB24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90908-0505-D24C-BDD1-289C594A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7FEB-E55F-2040-88E6-AF29C641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9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B4E1-A213-D34E-AA18-8048714E4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BC170-928B-0847-B0A7-A47CF9F48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9CF76-2F74-9344-A70C-699D45CF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B697-0B8C-0349-93ED-4AA2BD5C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1DB08-3BB2-6F40-BEFF-8CFE8B0C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0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B1BB-5020-384F-A40A-3EEA8BE1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62F8-B2B3-9241-9451-B639D245F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955CB-26EF-374A-A7FB-FC32CD72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6774B-437A-8B4C-9271-C2B4F24D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97A1-4AD5-4940-AAFA-86416193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2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80F0-BF2D-C44E-BC37-57495F7D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E192-A7C1-494D-B395-AB96444A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9460F-FD22-7B40-B007-5099174D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27C9-FFBA-104E-A80C-988A165C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CB7A-70FE-0E4B-BF28-FFB05403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A880-0992-1E41-A39B-3A8931D3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B18C4-CABF-E345-A1BD-B794BF20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A5BF-9C7C-F142-A8DF-5489D8449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18C44-5C78-CB49-9729-92BD5C98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4978F-1277-C840-976F-9E2BB762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9E0D6-6861-C44D-8A1E-2B10C78E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04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65A5D-4B4D-E843-9D81-0771B56C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92637-6759-704B-BE4A-73D87639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1492E-F7C5-314E-8BCA-CF59EFA19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E22D3-508B-4C4D-AC3B-C9C6EB2A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5689A-59B1-1242-9859-0D1A703F9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FDD46-75CE-9743-8CFB-B5ED1360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79667-1501-D440-81F3-D93A8B9A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C33F7-B286-DC40-A128-9A0320A0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4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1ABC-2AC0-8841-9145-A5F4EEAC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8582E-96D6-2444-88BD-8DD503C3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1E144-0818-8142-9C52-F025F9A6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9AC10-FC5B-4A44-86DC-07B87B5A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B0D44-1961-7B4B-B72A-69D7A197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E4FBE-9B3D-1348-9180-6085E678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5273-4DE0-A34B-9866-66B8939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19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6C92-B777-1F4E-BC48-FCC8329D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5D6EE-D9AD-5545-BC70-BE4A891F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EB51E-66C9-7B4D-AA76-9AFEDA8DC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59A55-5A04-534F-9656-E4D2A391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62598-6DFC-8E48-99CC-8C82AB37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D213F-8135-9146-B3EE-C4EE6EC5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4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B1BB-5020-384F-A40A-3EEA8BE1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62F8-B2B3-9241-9451-B639D245F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955CB-26EF-374A-A7FB-FC32CD72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6774B-437A-8B4C-9271-C2B4F24D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97A1-4AD5-4940-AAFA-86416193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0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DB28-BFA1-8D42-A4BF-D84EB244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729A68-8A96-974D-8C5B-4831AF5A7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B757-9A71-3246-8B7A-7F54BD6D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49AF4-54A7-B644-9BCD-3AE90BDD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7BD40-35DF-EC4B-83AF-520DF02C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590E3-FFFC-AE4B-A8F9-DBA6B1F6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1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5C96-539C-5A4A-8A3E-F40AFCC1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68DC2-8814-0642-90B7-167277F97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15E4D-0EC4-0047-8368-F1B35C64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75BA-D9BF-CF47-8792-590C85BA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63D59-52F9-D54A-AACA-EC437D6E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CE030-9E32-4041-9225-1AECD64AE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12A93-3809-514B-9D48-C2ADA1F4D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27B1-6758-864D-B03B-42F1AB24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90908-0505-D24C-BDD1-289C594A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7FEB-E55F-2040-88E6-AF29C641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80F0-BF2D-C44E-BC37-57495F7D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E192-A7C1-494D-B395-AB96444A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9460F-FD22-7B40-B007-5099174D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27C9-FFBA-104E-A80C-988A165C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CB7A-70FE-0E4B-BF28-FFB05403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9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A880-0992-1E41-A39B-3A8931D3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B18C4-CABF-E345-A1BD-B794BF20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A5BF-9C7C-F142-A8DF-5489D8449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18C44-5C78-CB49-9729-92BD5C98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4978F-1277-C840-976F-9E2BB762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9E0D6-6861-C44D-8A1E-2B10C78E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8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65A5D-4B4D-E843-9D81-0771B56C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92637-6759-704B-BE4A-73D87639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1492E-F7C5-314E-8BCA-CF59EFA19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E22D3-508B-4C4D-AC3B-C9C6EB2A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5689A-59B1-1242-9859-0D1A703F9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FDD46-75CE-9743-8CFB-B5ED1360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79667-1501-D440-81F3-D93A8B9A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C33F7-B286-DC40-A128-9A0320A0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1ABC-2AC0-8841-9145-A5F4EEAC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8582E-96D6-2444-88BD-8DD503C3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1E144-0818-8142-9C52-F025F9A6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9AC10-FC5B-4A44-86DC-07B87B5A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0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B0D44-1961-7B4B-B72A-69D7A197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E4FBE-9B3D-1348-9180-6085E678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5273-4DE0-A34B-9866-66B8939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6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6C92-B777-1F4E-BC48-FCC8329D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5D6EE-D9AD-5545-BC70-BE4A891F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EB51E-66C9-7B4D-AA76-9AFEDA8DC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59A55-5A04-534F-9656-E4D2A391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62598-6DFC-8E48-99CC-8C82AB37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D213F-8135-9146-B3EE-C4EE6EC5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DB28-BFA1-8D42-A4BF-D84EB244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729A68-8A96-974D-8C5B-4831AF5A7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B757-9A71-3246-8B7A-7F54BD6D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49AF4-54A7-B644-9BCD-3AE90BDD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7BD40-35DF-EC4B-83AF-520DF02C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590E3-FFFC-AE4B-A8F9-DBA6B1F6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8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8F8F3-7D81-4741-99DE-686B23AB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A8BE8-70C2-AF41-80C7-721251F2E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8CF5-4D3C-1D41-A9CB-88D660133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2EA00-D8A1-6640-9F01-360E6E80257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FDE8-40E4-E84A-A768-6C7CC8675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3F76B-5086-3A47-BE66-6429586D4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81DC-2963-F54F-BEFC-43417570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8F8F3-7D81-4741-99DE-686B23AB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A8BE8-70C2-AF41-80C7-721251F2E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8CF5-4D3C-1D41-A9CB-88D660133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002EA00-D8A1-6640-9F01-360E6E802573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FDE8-40E4-E84A-A768-6C7CC8675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3F76B-5086-3A47-BE66-6429586D4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DCD81DC-2963-F54F-BEFC-434175707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0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8CA80-CB41-5C40-B160-0A65B7AE8CB6}"/>
              </a:ext>
            </a:extLst>
          </p:cNvPr>
          <p:cNvSpPr txBox="1"/>
          <p:nvPr/>
        </p:nvSpPr>
        <p:spPr>
          <a:xfrm>
            <a:off x="1638019" y="3862110"/>
            <a:ext cx="90822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2026-2032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Six Year Capital Pla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CPAB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9, 2025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3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EAE395-7F8B-6048-751A-D1A4B030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BBB2-B05F-7349-1AB6-33AB69D296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393" y="10"/>
            <a:ext cx="5879260" cy="1957387"/>
          </a:xfrm>
        </p:spPr>
        <p:txBody>
          <a:bodyPr anchor="b">
            <a:normAutofit fontScale="90000"/>
          </a:bodyPr>
          <a:lstStyle/>
          <a:p>
            <a:r>
              <a:rPr lang="en-US" b="1">
                <a:latin typeface="+mn-lt"/>
              </a:rPr>
              <a:t>#3 Project Request</a:t>
            </a:r>
            <a:br>
              <a:rPr lang="en-US" sz="4000">
                <a:latin typeface="+mn-lt"/>
              </a:rPr>
            </a:br>
            <a:r>
              <a:rPr lang="en-US" sz="3600" b="1">
                <a:latin typeface="+mn-lt"/>
              </a:rPr>
              <a:t>Construct New Space Science &amp; Emerging Technology Building</a:t>
            </a:r>
            <a:endParaRPr lang="en-US" sz="360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8091-33AF-837A-C494-480ECF6642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393" y="2106120"/>
            <a:ext cx="5412828" cy="39583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/>
              <a:t>Construct new 21,500 sq. ft energy efficient classroom facility</a:t>
            </a:r>
          </a:p>
          <a:p>
            <a:r>
              <a:rPr lang="en-US" sz="2400"/>
              <a:t>Will include state of the art space systems instructional technologies</a:t>
            </a:r>
          </a:p>
          <a:p>
            <a:r>
              <a:rPr lang="en-US" sz="2400"/>
              <a:t>Will complement the existing Space Science Center by providing additional space to address this growing program 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To be constructed on property currently owned by </a:t>
            </a:r>
            <a:r>
              <a:rPr lang="en-US" sz="2400" err="1"/>
              <a:t>MoSU</a:t>
            </a:r>
            <a:r>
              <a:rPr lang="en-US" sz="2400"/>
              <a:t> </a:t>
            </a:r>
          </a:p>
          <a:p>
            <a:r>
              <a:rPr lang="en-US" sz="2400"/>
              <a:t>To be served by existing utility infrastructure</a:t>
            </a:r>
          </a:p>
          <a:p>
            <a:r>
              <a:rPr lang="en-US" sz="2400"/>
              <a:t>General Fund Request - $24,000,000 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26E69-92CF-3A86-FDAF-B5770BC4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4" r="33342"/>
          <a:stretch>
            <a:fillRect/>
          </a:stretch>
        </p:blipFill>
        <p:spPr>
          <a:xfrm>
            <a:off x="5994874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62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D0C8B-ABC4-7463-D4D2-1EAEB2D49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D5C4AC-8091-B40A-C4E0-437BD1E1E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36" t="-1025" r="28272" b="4469"/>
          <a:stretch>
            <a:fillRect/>
          </a:stretch>
        </p:blipFill>
        <p:spPr>
          <a:xfrm>
            <a:off x="5637214" y="-108155"/>
            <a:ext cx="7236435" cy="696615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A38F48-26CB-83BD-24FC-A0225A44E3C4}"/>
              </a:ext>
            </a:extLst>
          </p:cNvPr>
          <p:cNvSpPr txBox="1">
            <a:spLocks/>
          </p:cNvSpPr>
          <p:nvPr/>
        </p:nvSpPr>
        <p:spPr>
          <a:xfrm>
            <a:off x="399393" y="365125"/>
            <a:ext cx="5608117" cy="16013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+mn-lt"/>
              </a:rPr>
              <a:t>#4 Project Request</a:t>
            </a:r>
            <a:br>
              <a:rPr lang="en-US" sz="3200" b="1">
                <a:latin typeface="+mn-lt"/>
              </a:rPr>
            </a:br>
            <a:r>
              <a:rPr lang="en-US" sz="3400" b="1">
                <a:latin typeface="+mn-lt"/>
              </a:rPr>
              <a:t>Construct New Health Science Center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A81F7A-5F35-E270-14DF-706F0B998467}"/>
              </a:ext>
            </a:extLst>
          </p:cNvPr>
          <p:cNvSpPr txBox="1">
            <a:spLocks/>
          </p:cNvSpPr>
          <p:nvPr/>
        </p:nvSpPr>
        <p:spPr>
          <a:xfrm>
            <a:off x="399393" y="1966451"/>
            <a:ext cx="5254155" cy="4526423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400"/>
              <a:t>Construct new 20,000 sq. ft energy efficient classroom facility</a:t>
            </a:r>
          </a:p>
          <a:p>
            <a:pPr>
              <a:lnSpc>
                <a:spcPct val="110000"/>
              </a:lnSpc>
            </a:pPr>
            <a:r>
              <a:rPr lang="en-US" sz="3400"/>
              <a:t>Will include state of the art health systems instructional technologies</a:t>
            </a:r>
          </a:p>
          <a:p>
            <a:pPr>
              <a:lnSpc>
                <a:spcPct val="110000"/>
              </a:lnSpc>
            </a:pPr>
            <a:r>
              <a:rPr lang="en-US" sz="3400"/>
              <a:t>Will provide additional space for the growing Health Science including; Nursing, Diagnostic Imaging and other health related programs</a:t>
            </a:r>
          </a:p>
          <a:p>
            <a:pPr>
              <a:lnSpc>
                <a:spcPct val="110000"/>
              </a:lnSpc>
            </a:pPr>
            <a:r>
              <a:rPr lang="en-US" sz="3400"/>
              <a:t>To be constructed on property currently owned by </a:t>
            </a:r>
            <a:r>
              <a:rPr lang="en-US" sz="3400" err="1"/>
              <a:t>MoSU</a:t>
            </a:r>
            <a:r>
              <a:rPr lang="en-US" sz="3400"/>
              <a:t> </a:t>
            </a:r>
          </a:p>
          <a:p>
            <a:pPr>
              <a:lnSpc>
                <a:spcPct val="110000"/>
              </a:lnSpc>
            </a:pPr>
            <a:r>
              <a:rPr lang="en-US" sz="3400"/>
              <a:t>To be served by existing utility infrastructure</a:t>
            </a:r>
          </a:p>
          <a:p>
            <a:pPr>
              <a:lnSpc>
                <a:spcPct val="110000"/>
              </a:lnSpc>
            </a:pPr>
            <a:r>
              <a:rPr lang="en-US" sz="3400"/>
              <a:t>General Fund Request - $20,000,000 </a:t>
            </a:r>
            <a:endParaRPr lang="en-US" sz="3400"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1F36-B229-E16E-6FE5-90D6922AD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DDAA-7173-F2EC-EFDF-69F0AF66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+mn-lt"/>
              </a:rPr>
              <a:t>Top 5 AUXILIARY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F53B-80D3-A6EC-4591-4F473E8EB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Construct Residence Hall #3</a:t>
            </a:r>
          </a:p>
          <a:p>
            <a:r>
              <a:rPr lang="en-US"/>
              <a:t>Construct Residence Hall #4</a:t>
            </a:r>
          </a:p>
          <a:p>
            <a:r>
              <a:rPr lang="en-US"/>
              <a:t>Capital Renewal &amp; Maintenance Pool</a:t>
            </a:r>
          </a:p>
          <a:p>
            <a:r>
              <a:rPr lang="en-US"/>
              <a:t>Auxiliary ADA Upgrades</a:t>
            </a:r>
          </a:p>
          <a:p>
            <a:r>
              <a:rPr lang="en-US"/>
              <a:t>Renovate &amp; Replace Exterior Precast Panels – Nunn Hall</a:t>
            </a:r>
          </a:p>
        </p:txBody>
      </p:sp>
    </p:spTree>
    <p:extLst>
      <p:ext uri="{BB962C8B-B14F-4D97-AF65-F5344CB8AC3E}">
        <p14:creationId xmlns:p14="http://schemas.microsoft.com/office/powerpoint/2010/main" val="261249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8CA80-CB41-5C40-B160-0A65B7AE8CB6}"/>
              </a:ext>
            </a:extLst>
          </p:cNvPr>
          <p:cNvSpPr txBox="1"/>
          <p:nvPr/>
        </p:nvSpPr>
        <p:spPr>
          <a:xfrm>
            <a:off x="1638019" y="3862110"/>
            <a:ext cx="908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D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5926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5771A-A837-42FA-AA73-46F9FCEDE2E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9" t="6295" r="385" b="19849"/>
          <a:stretch>
            <a:fillRect/>
          </a:stretch>
        </p:blipFill>
        <p:spPr bwMode="auto">
          <a:xfrm>
            <a:off x="688258" y="1704382"/>
            <a:ext cx="9827342" cy="456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AA4D2F-1F99-47D0-BA05-C067B9CE7652}"/>
              </a:ext>
            </a:extLst>
          </p:cNvPr>
          <p:cNvSpPr txBox="1">
            <a:spLocks/>
          </p:cNvSpPr>
          <p:nvPr/>
        </p:nvSpPr>
        <p:spPr>
          <a:xfrm>
            <a:off x="0" y="55993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B8CBA5-6B4B-463E-B3FB-918D626FD8D7}"/>
              </a:ext>
            </a:extLst>
          </p:cNvPr>
          <p:cNvSpPr txBox="1">
            <a:spLocks/>
          </p:cNvSpPr>
          <p:nvPr/>
        </p:nvSpPr>
        <p:spPr>
          <a:xfrm>
            <a:off x="903303" y="1883171"/>
            <a:ext cx="10515600" cy="180706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>
                <a:solidFill>
                  <a:schemeClr val="bg2">
                    <a:lumMod val="10000"/>
                  </a:schemeClr>
                </a:solidFill>
                <a:latin typeface="+mn-lt"/>
              </a:rPr>
              <a:t>Goal: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Enhance existing campus facilities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Better utilize existing facilities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Replace outdated facilities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Reduce building footprint &amp; operational costs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US" sz="3600" b="1">
                <a:solidFill>
                  <a:srgbClr val="002060"/>
                </a:solidFill>
              </a:rPr>
              <a:t> 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A228E9-F371-48F3-B057-BEA6E8992F5D}"/>
              </a:ext>
            </a:extLst>
          </p:cNvPr>
          <p:cNvSpPr txBox="1">
            <a:spLocks/>
          </p:cNvSpPr>
          <p:nvPr/>
        </p:nvSpPr>
        <p:spPr>
          <a:xfrm>
            <a:off x="522168" y="38020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Overview</a:t>
            </a:r>
            <a:br>
              <a:rPr lang="en-US">
                <a:latin typeface="+mn-lt"/>
              </a:rPr>
            </a:br>
            <a:r>
              <a:rPr lang="en-US" sz="2400">
                <a:latin typeface="+mn-lt"/>
              </a:rPr>
              <a:t>Campus Master Plan Update 2025</a:t>
            </a:r>
          </a:p>
        </p:txBody>
      </p:sp>
      <p:pic>
        <p:nvPicPr>
          <p:cNvPr id="6" name="Picture 2" descr="https://northcentralus1-mediap.svc.ms/transform/thumbnail?provider=spo&amp;inputFormat=png&amp;cs=fFNQTw&amp;docid=https%3A%2F%2Fmoreheadstateedu28844-my.sharepoint.com%3A443%2F_api%2Fv2.0%2Fdrives%2Fb!mj_ARKNx9E2IDE3l0WT4U49hJcl3BhRFi7fdm2jwbhUartqHBCASQY8i7e09RTnd%2Fitems%2F01E7X34I6XVNZ3IOU5GJB3NLZW2ZL7VNPG%3Fversion%3DPublished&amp;access_token=eyJ0eXAiOiJKV1QiLCJhbGciOiJub25lIn0.eyJhdWQiOiIwMDAwMDAwMy0wMDAwLTBmZjEtY2UwMC0wMDAwMDAwMDAwMDAvbW9yZWhlYWRzdGF0ZWVkdTI4ODQ0LW15LnNoYXJlcG9pbnQuY29tQDYxMzVhODQ0LTg1M2ItNGI4Yy05MDIwLWFlN2Y3Y2NmNmMyMiIsImlzcyI6IjAwMDAwMDAzLTAwMDAtMGZmMS1jZTAwLTAwMDAwMDAwMDAwMCIsIm5iZiI6IjE2MjU3MzQ4MDAiLCJleHAiOiIxNjI1NzU2NDAwIiwiZW5kcG9pbnR1cmwiOiJtSEdFVlR1Z2hoZm9IdmsvazBJWmxiWDZzSUdFdVVaNjR1MVBYZ2haVlFnPSIsImVuZHBvaW50dXJsTGVuZ3RoIjoiMTMxIiwiaXNsb29wYmFjayI6IlRydWUiLCJ2ZXIiOiJoYXNoZWRwcm9vZnRva2VuIiwic2l0ZWlkIjoiTkRSak1ETm1PV0V0TnpGaE15MDBaR1kwTFRnNE1HTXROR1JsTldReE5qUm1PRFV6Iiwic2lnbmluX3N0YXRlIjoiW1wia21zaVwiXSIsIm5hbWVpZCI6IjAjLmZ8bWVtYmVyc2hpcHxtMDA0OTI0N0Btb3JlaGVhZHN0YXRlLmVkdSIsIm5paSI6Im1pY3Jvc29mdC5zaGFyZXBvaW50IiwiaXN1c2VyIjoidHJ1ZSIsImNhY2hla2V5IjoiMGguZnxtZW1iZXJzaGlwfDEwMDMyMDAwZmZlMTQ1NTJAbGl2ZS5jb20iLCJ0dCI6IjAiLCJ1c2VQZXJzaXN0ZW50Q29va2llIjoiMyJ9.c2JSbGVLd2NBeXRDbE5ZRGFNaW40S1cvVFNkYnFHNmw1RGtyZThhY2ZOUT0&amp;encodeFailures=1&amp;width=1920&amp;height=844&amp;srcWidth=&amp;srcHeight=">
            <a:extLst>
              <a:ext uri="{FF2B5EF4-FFF2-40B4-BE49-F238E27FC236}">
                <a16:creationId xmlns:a16="http://schemas.microsoft.com/office/drawing/2014/main" id="{DB7174C5-4B5C-4F71-9AE1-D5B83476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87" y="359967"/>
            <a:ext cx="2834936" cy="57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7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1917-5FB4-F245-99C2-2761350D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546101"/>
            <a:ext cx="10515600" cy="1325563"/>
          </a:xfrm>
        </p:spPr>
        <p:txBody>
          <a:bodyPr/>
          <a:lstStyle/>
          <a:p>
            <a:r>
              <a:rPr lang="en-US" sz="3600" b="1">
                <a:latin typeface="+mn-lt"/>
              </a:rPr>
              <a:t>Overview</a:t>
            </a:r>
            <a:br>
              <a:rPr lang="en-US">
                <a:latin typeface="+mn-lt"/>
              </a:rPr>
            </a:br>
            <a:r>
              <a:rPr lang="en-US" sz="2400">
                <a:latin typeface="+mn-lt"/>
              </a:rPr>
              <a:t>Campus Master Plan Update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696F0-124D-49E1-A50E-F7FCCE255E4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6295" r="385" b="19849"/>
          <a:stretch>
            <a:fillRect/>
          </a:stretch>
        </p:blipFill>
        <p:spPr bwMode="auto">
          <a:xfrm>
            <a:off x="731668" y="1869383"/>
            <a:ext cx="10408279" cy="4220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3557CA-D61C-418E-A5A1-BBED2EB3E939}"/>
              </a:ext>
            </a:extLst>
          </p:cNvPr>
          <p:cNvSpPr/>
          <p:nvPr/>
        </p:nvSpPr>
        <p:spPr>
          <a:xfrm>
            <a:off x="802689" y="1982248"/>
            <a:ext cx="10337258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i="1">
                <a:solidFill>
                  <a:schemeClr val="bg2">
                    <a:lumMod val="10000"/>
                  </a:schemeClr>
                </a:solidFill>
              </a:rPr>
              <a:t>Since 2017: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</a:rPr>
              <a:t>Razed/Disposed 17 buildings = 290,000 SF</a:t>
            </a:r>
            <a:endParaRPr lang="en-US" sz="3600" b="1">
              <a:solidFill>
                <a:schemeClr val="bg2">
                  <a:lumMod val="1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en-US" sz="3600" b="1" i="1">
                <a:solidFill>
                  <a:schemeClr val="bg2">
                    <a:lumMod val="10000"/>
                  </a:schemeClr>
                </a:solidFill>
              </a:rPr>
              <a:t>	Reduced Operational Cost</a:t>
            </a:r>
            <a:br>
              <a:rPr lang="en-US" sz="3600" b="1" i="1">
                <a:solidFill>
                  <a:schemeClr val="bg2">
                    <a:lumMod val="10000"/>
                  </a:schemeClr>
                </a:solidFill>
              </a:rPr>
            </a:br>
            <a:endParaRPr lang="en-US" sz="3600" b="1" i="1">
              <a:solidFill>
                <a:schemeClr val="bg2">
                  <a:lumMod val="10000"/>
                </a:schemeClr>
              </a:solidFill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</a:rPr>
              <a:t>Propose to Raze/Dispose  5 buildings = 450,000 SF</a:t>
            </a:r>
            <a:endParaRPr lang="en-US" sz="3600" b="1">
              <a:solidFill>
                <a:schemeClr val="bg2">
                  <a:lumMod val="1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en-US" sz="3600" b="1" i="1">
                <a:solidFill>
                  <a:schemeClr val="bg2">
                    <a:lumMod val="10000"/>
                  </a:schemeClr>
                </a:solidFill>
              </a:rPr>
              <a:t>	Replace With Highly Efficient Facilities</a:t>
            </a:r>
            <a:endParaRPr lang="en-US" sz="3600" b="1" i="1">
              <a:solidFill>
                <a:schemeClr val="bg2">
                  <a:lumMod val="10000"/>
                </a:schemeClr>
              </a:solidFill>
              <a:ea typeface="Calibri"/>
              <a:cs typeface="Calibri"/>
            </a:endParaRPr>
          </a:p>
          <a:p>
            <a:pPr lvl="1"/>
            <a:endParaRPr lang="en-US" sz="3600" b="1" i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2" descr="https://northcentralus1-mediap.svc.ms/transform/thumbnail?provider=spo&amp;inputFormat=png&amp;cs=fFNQTw&amp;docid=https%3A%2F%2Fmoreheadstateedu28844-my.sharepoint.com%3A443%2F_api%2Fv2.0%2Fdrives%2Fb!mj_ARKNx9E2IDE3l0WT4U49hJcl3BhRFi7fdm2jwbhUartqHBCASQY8i7e09RTnd%2Fitems%2F01E7X34I6XVNZ3IOU5GJB3NLZW2ZL7VNPG%3Fversion%3DPublished&amp;access_token=eyJ0eXAiOiJKV1QiLCJhbGciOiJub25lIn0.eyJhdWQiOiIwMDAwMDAwMy0wMDAwLTBmZjEtY2UwMC0wMDAwMDAwMDAwMDAvbW9yZWhlYWRzdGF0ZWVkdTI4ODQ0LW15LnNoYXJlcG9pbnQuY29tQDYxMzVhODQ0LTg1M2ItNGI4Yy05MDIwLWFlN2Y3Y2NmNmMyMiIsImlzcyI6IjAwMDAwMDAzLTAwMDAtMGZmMS1jZTAwLTAwMDAwMDAwMDAwMCIsIm5iZiI6IjE2MjU3MzQ4MDAiLCJleHAiOiIxNjI1NzU2NDAwIiwiZW5kcG9pbnR1cmwiOiJtSEdFVlR1Z2hoZm9IdmsvazBJWmxiWDZzSUdFdVVaNjR1MVBYZ2haVlFnPSIsImVuZHBvaW50dXJsTGVuZ3RoIjoiMTMxIiwiaXNsb29wYmFjayI6IlRydWUiLCJ2ZXIiOiJoYXNoZWRwcm9vZnRva2VuIiwic2l0ZWlkIjoiTkRSak1ETm1PV0V0TnpGaE15MDBaR1kwTFRnNE1HTXROR1JsTldReE5qUm1PRFV6Iiwic2lnbmluX3N0YXRlIjoiW1wia21zaVwiXSIsIm5hbWVpZCI6IjAjLmZ8bWVtYmVyc2hpcHxtMDA0OTI0N0Btb3JlaGVhZHN0YXRlLmVkdSIsIm5paSI6Im1pY3Jvc29mdC5zaGFyZXBvaW50IiwiaXN1c2VyIjoidHJ1ZSIsImNhY2hla2V5IjoiMGguZnxtZW1iZXJzaGlwfDEwMDMyMDAwZmZlMTQ1NTJAbGl2ZS5jb20iLCJ0dCI6IjAiLCJ1c2VQZXJzaXN0ZW50Q29va2llIjoiMyJ9.c2JSbGVLd2NBeXRDbE5ZRGFNaW40S1cvVFNkYnFHNmw1RGtyZThhY2ZOUT0&amp;encodeFailures=1&amp;width=1920&amp;height=844&amp;srcWidth=&amp;srcHeight=">
            <a:extLst>
              <a:ext uri="{FF2B5EF4-FFF2-40B4-BE49-F238E27FC236}">
                <a16:creationId xmlns:a16="http://schemas.microsoft.com/office/drawing/2014/main" id="{00F758AB-8850-44D7-A3D0-F251F1B4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87" y="359967"/>
            <a:ext cx="2834936" cy="57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0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5D6AD-4B54-4972-859F-DD22E67E3C0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6295" r="385" b="19849"/>
          <a:stretch>
            <a:fillRect/>
          </a:stretch>
        </p:blipFill>
        <p:spPr bwMode="auto">
          <a:xfrm>
            <a:off x="855405" y="1484294"/>
            <a:ext cx="9664633" cy="4724893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FE53B5-4D27-4B94-B30D-0B2CF4922786}"/>
              </a:ext>
            </a:extLst>
          </p:cNvPr>
          <p:cNvSpPr txBox="1">
            <a:spLocks/>
          </p:cNvSpPr>
          <p:nvPr/>
        </p:nvSpPr>
        <p:spPr>
          <a:xfrm>
            <a:off x="747204" y="461019"/>
            <a:ext cx="10515600" cy="1052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Overview</a:t>
            </a:r>
            <a:br>
              <a:rPr lang="en-US">
                <a:latin typeface="+mn-lt"/>
              </a:rPr>
            </a:br>
            <a:r>
              <a:rPr lang="en-US" sz="2400">
                <a:latin typeface="+mn-lt"/>
              </a:rPr>
              <a:t>Campus Master Plan Update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69FA6-F735-4400-B5F4-EA6095A93A7D}"/>
              </a:ext>
            </a:extLst>
          </p:cNvPr>
          <p:cNvSpPr txBox="1">
            <a:spLocks/>
          </p:cNvSpPr>
          <p:nvPr/>
        </p:nvSpPr>
        <p:spPr>
          <a:xfrm>
            <a:off x="947691" y="1532686"/>
            <a:ext cx="10515600" cy="180706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>
                <a:solidFill>
                  <a:schemeClr val="bg2">
                    <a:lumMod val="10000"/>
                  </a:schemeClr>
                </a:solidFill>
                <a:latin typeface="+mn-lt"/>
              </a:rPr>
              <a:t>Future: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29 General Fund Project Requests are for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      the preservation of existing facilities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+mn-lt"/>
              </a:rPr>
              <a:t>4 General Fund Project Requests are new construction to replace older facilities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  <a:ea typeface="Calibri"/>
              <a:cs typeface="Calibri"/>
            </a:endParaRPr>
          </a:p>
          <a:p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US" sz="3600" b="1">
                <a:solidFill>
                  <a:srgbClr val="002060"/>
                </a:solidFill>
              </a:rPr>
              <a:t> 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1026" name="Picture 2" descr="https://northcentralus1-mediap.svc.ms/transform/thumbnail?provider=spo&amp;inputFormat=png&amp;cs=fFNQTw&amp;docid=https%3A%2F%2Fmoreheadstateedu28844-my.sharepoint.com%3A443%2F_api%2Fv2.0%2Fdrives%2Fb!mj_ARKNx9E2IDE3l0WT4U49hJcl3BhRFi7fdm2jwbhUartqHBCASQY8i7e09RTnd%2Fitems%2F01E7X34I6XVNZ3IOU5GJB3NLZW2ZL7VNPG%3Fversion%3DPublished&amp;access_token=eyJ0eXAiOiJKV1QiLCJhbGciOiJub25lIn0.eyJhdWQiOiIwMDAwMDAwMy0wMDAwLTBmZjEtY2UwMC0wMDAwMDAwMDAwMDAvbW9yZWhlYWRzdGF0ZWVkdTI4ODQ0LW15LnNoYXJlcG9pbnQuY29tQDYxMzVhODQ0LTg1M2ItNGI4Yy05MDIwLWFlN2Y3Y2NmNmMyMiIsImlzcyI6IjAwMDAwMDAzLTAwMDAtMGZmMS1jZTAwLTAwMDAwMDAwMDAwMCIsIm5iZiI6IjE2MjU3MzQ4MDAiLCJleHAiOiIxNjI1NzU2NDAwIiwiZW5kcG9pbnR1cmwiOiJtSEdFVlR1Z2hoZm9IdmsvazBJWmxiWDZzSUdFdVVaNjR1MVBYZ2haVlFnPSIsImVuZHBvaW50dXJsTGVuZ3RoIjoiMTMxIiwiaXNsb29wYmFjayI6IlRydWUiLCJ2ZXIiOiJoYXNoZWRwcm9vZnRva2VuIiwic2l0ZWlkIjoiTkRSak1ETm1PV0V0TnpGaE15MDBaR1kwTFRnNE1HTXROR1JsTldReE5qUm1PRFV6Iiwic2lnbmluX3N0YXRlIjoiW1wia21zaVwiXSIsIm5hbWVpZCI6IjAjLmZ8bWVtYmVyc2hpcHxtMDA0OTI0N0Btb3JlaGVhZHN0YXRlLmVkdSIsIm5paSI6Im1pY3Jvc29mdC5zaGFyZXBvaW50IiwiaXN1c2VyIjoidHJ1ZSIsImNhY2hla2V5IjoiMGguZnxtZW1iZXJzaGlwfDEwMDMyMDAwZmZlMTQ1NTJAbGl2ZS5jb20iLCJ0dCI6IjAiLCJ1c2VQZXJzaXN0ZW50Q29va2llIjoiMyJ9.c2JSbGVLd2NBeXRDbE5ZRGFNaW40S1cvVFNkYnFHNmw1RGtyZThhY2ZOUT0&amp;encodeFailures=1&amp;width=1920&amp;height=844&amp;srcWidth=&amp;srcHeight=">
            <a:extLst>
              <a:ext uri="{FF2B5EF4-FFF2-40B4-BE49-F238E27FC236}">
                <a16:creationId xmlns:a16="http://schemas.microsoft.com/office/drawing/2014/main" id="{9ED955F4-A4F4-4A87-9396-7F82392C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87" y="359967"/>
            <a:ext cx="2834936" cy="57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6FA-4C95-F624-CFDE-2DB37B8A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+mn-lt"/>
              </a:rPr>
              <a:t>Age of Morehead State University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1CA03-FFDE-5B1D-47C3-755148D69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b="1" err="1"/>
              <a:t>MoSU</a:t>
            </a:r>
            <a:r>
              <a:rPr lang="en-US" b="1"/>
              <a:t> Classroom/Lab Facilities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1920-1930		2 buildings		  87,130 sq. 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1930-1940		1 building		101,343 sq. 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1950-1960		1 building		  63,375 sq. 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1960-1970		4 buildings		288,844 sq. 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1970-1980		1 building		  97,981 sq. ft.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 2000-2010		1 building		  48,452 sq. ft.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2DDAAA-10CA-2A6F-EE08-52DDDCE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EE099-6AC0-B464-15EC-4A8DD526D0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392" y="2106120"/>
            <a:ext cx="5863755" cy="3958349"/>
          </a:xfrm>
        </p:spPr>
        <p:txBody>
          <a:bodyPr>
            <a:noAutofit/>
          </a:bodyPr>
          <a:lstStyle/>
          <a:p>
            <a:r>
              <a:rPr lang="en-US" sz="2200"/>
              <a:t>Construct new 82,000 sq. ft energy efficient classroom &amp; lab facility</a:t>
            </a:r>
          </a:p>
          <a:p>
            <a:r>
              <a:rPr lang="en-US" sz="2200"/>
              <a:t>Will include state of the art instructional technologies</a:t>
            </a:r>
          </a:p>
          <a:p>
            <a:r>
              <a:rPr lang="en-US" sz="2200"/>
              <a:t>Will provide new space for the applied science programs including; agriculture, psychology, surveying, construction management, computer technology and information systems, and technology management and marketing. </a:t>
            </a:r>
          </a:p>
          <a:p>
            <a:r>
              <a:rPr lang="en-US" sz="2200"/>
              <a:t>To be served by existing utility infrastructure</a:t>
            </a:r>
          </a:p>
          <a:p>
            <a:r>
              <a:rPr lang="en-US" sz="2200"/>
              <a:t>Reed Hall will be taken off-line once completed</a:t>
            </a:r>
          </a:p>
          <a:p>
            <a:r>
              <a:rPr lang="en-US" sz="2200"/>
              <a:t>General Fund Request- $79,400,000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CD225-93CF-568A-E099-0172B0CF1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17" r="13549"/>
          <a:stretch>
            <a:fillRect/>
          </a:stretch>
        </p:blipFill>
        <p:spPr>
          <a:xfrm>
            <a:off x="646682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132B23-4211-A969-5632-F0721DDDE196}"/>
              </a:ext>
            </a:extLst>
          </p:cNvPr>
          <p:cNvSpPr txBox="1">
            <a:spLocks/>
          </p:cNvSpPr>
          <p:nvPr/>
        </p:nvSpPr>
        <p:spPr>
          <a:xfrm>
            <a:off x="399393" y="386121"/>
            <a:ext cx="5765433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+mn-lt"/>
              </a:rPr>
              <a:t>#1 Project Request</a:t>
            </a:r>
            <a:br>
              <a:rPr lang="en-US" sz="3200"/>
            </a:br>
            <a:r>
              <a:rPr lang="en-US" sz="3200" b="1">
                <a:latin typeface="+mn-lt"/>
              </a:rPr>
              <a:t>Construct New Applied Science Building</a:t>
            </a:r>
            <a:br>
              <a:rPr lang="en-US" sz="3200"/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5905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5203-6478-067C-21CF-6C4EF99B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Existing Reed Hall </a:t>
            </a:r>
            <a:endParaRPr lang="en-US" b="1">
              <a:ea typeface="Calibri Light"/>
              <a:cs typeface="Calibri Ligh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3B260F-DE1F-49BB-2A76-2C6FA37A52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73248" y="1452000"/>
            <a:ext cx="4298752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BEB357-9EC6-6C0B-69B6-243D55A1D4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683777" y="1452000"/>
            <a:ext cx="3705193" cy="4351338"/>
          </a:xfr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C6EDC6AD-67A9-DDF5-CEC3-F2245D8D2D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00747" y="1452000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4738-511E-ACAE-E27C-3784C5D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Existing Reed Hall </a:t>
            </a:r>
            <a:endParaRPr lang="en-US" b="1">
              <a:ea typeface="Calibri Light"/>
              <a:cs typeface="Calibri Light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B139C26-8B60-AFF0-0B67-F4EEEE60D1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838200" y="1825625"/>
            <a:ext cx="3263503" cy="4351338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A6F617A-3D99-7328-B387-7F48D3A195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4255968" y="1825625"/>
            <a:ext cx="3263503" cy="4351338"/>
          </a:xfr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E27571D-1E5C-F489-53E2-F74D31CC03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73736" y="2362994"/>
            <a:ext cx="4295743" cy="34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7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CA785-CAE6-98D6-1447-5C746A976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57A0-6B48-25A3-979D-BF110D2352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393" y="337536"/>
            <a:ext cx="5879260" cy="1957387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+mn-lt"/>
              </a:rPr>
              <a:t>#2 Project Request</a:t>
            </a:r>
            <a:br>
              <a:rPr lang="en-US" sz="2600"/>
            </a:br>
            <a:r>
              <a:rPr lang="en-US" sz="3200" b="1">
                <a:latin typeface="+mn-lt"/>
              </a:rPr>
              <a:t>Construct New Agricultural Science Building</a:t>
            </a:r>
            <a:br>
              <a:rPr lang="en-US" sz="2600"/>
            </a:br>
            <a:endParaRPr lang="en-US" sz="2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E62C-182E-102C-9C36-182F149E24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393" y="2106120"/>
            <a:ext cx="5412828" cy="39583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Construct new 32,500 sq. ft energy efficient classroom &amp; lab facility</a:t>
            </a:r>
          </a:p>
          <a:p>
            <a:r>
              <a:rPr lang="en-US" sz="2400"/>
              <a:t>Will include state of the art instructional technologies</a:t>
            </a:r>
          </a:p>
          <a:p>
            <a:r>
              <a:rPr lang="en-US" sz="2400"/>
              <a:t>Will provide new space for veterinary medicine, soil &amp; plant science and other applied science programs </a:t>
            </a:r>
          </a:p>
          <a:p>
            <a:r>
              <a:rPr lang="en-US" sz="2400"/>
              <a:t>To be served by existing utility infrastructure</a:t>
            </a:r>
          </a:p>
          <a:p>
            <a:r>
              <a:rPr lang="en-US" sz="2400"/>
              <a:t>General Fund Request - $30,665,000 </a:t>
            </a: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1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4DEE43-713C-BBFF-C920-1C0E64218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16" r="19451"/>
          <a:stretch>
            <a:fillRect/>
          </a:stretch>
        </p:blipFill>
        <p:spPr>
          <a:xfrm>
            <a:off x="5994874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325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FEFFFE"/>
      </a:dk1>
      <a:lt1>
        <a:srgbClr val="FFFFFF"/>
      </a:lt1>
      <a:dk2>
        <a:srgbClr val="44546A"/>
      </a:dk2>
      <a:lt2>
        <a:srgbClr val="E7E6E6"/>
      </a:lt2>
      <a:accent1>
        <a:srgbClr val="0074C4"/>
      </a:accent1>
      <a:accent2>
        <a:srgbClr val="FFD500"/>
      </a:accent2>
      <a:accent3>
        <a:srgbClr val="A5A5A5"/>
      </a:accent3>
      <a:accent4>
        <a:srgbClr val="FFD300"/>
      </a:accent4>
      <a:accent5>
        <a:srgbClr val="0072BC"/>
      </a:accent5>
      <a:accent6>
        <a:srgbClr val="0072BC"/>
      </a:accent6>
      <a:hlink>
        <a:srgbClr val="0074C4"/>
      </a:hlink>
      <a:folHlink>
        <a:srgbClr val="49606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FEFFFE"/>
      </a:dk1>
      <a:lt1>
        <a:srgbClr val="FFFFFF"/>
      </a:lt1>
      <a:dk2>
        <a:srgbClr val="44546A"/>
      </a:dk2>
      <a:lt2>
        <a:srgbClr val="E7E6E6"/>
      </a:lt2>
      <a:accent1>
        <a:srgbClr val="0074C4"/>
      </a:accent1>
      <a:accent2>
        <a:srgbClr val="FFD500"/>
      </a:accent2>
      <a:accent3>
        <a:srgbClr val="A5A5A5"/>
      </a:accent3>
      <a:accent4>
        <a:srgbClr val="FFD300"/>
      </a:accent4>
      <a:accent5>
        <a:srgbClr val="0072BC"/>
      </a:accent5>
      <a:accent6>
        <a:srgbClr val="0072BC"/>
      </a:accent6>
      <a:hlink>
        <a:srgbClr val="0074C4"/>
      </a:hlink>
      <a:folHlink>
        <a:srgbClr val="49606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303079-03e9-4cca-97d4-735372dac18c">
      <Terms xmlns="http://schemas.microsoft.com/office/infopath/2007/PartnerControls"/>
    </lcf76f155ced4ddcb4097134ff3c332f>
    <RequestedBy xmlns="9a303079-03e9-4cca-97d4-735372dac18c" xsi:nil="true"/>
    <TaxCatchAll xmlns="2dfcfd73-513c-4959-bd30-f461b8a85145" xsi:nil="true"/>
    <Phone xmlns="9a303079-03e9-4cca-97d4-735372dac18c" xsi:nil="true"/>
    <_x0023_ofCopies xmlns="9a303079-03e9-4cca-97d4-735372dac18c" xsi:nil="true"/>
    <JobDescription xmlns="9a303079-03e9-4cca-97d4-735372dac18c" xsi:nil="true"/>
    <Account_x0023_ xmlns="9a303079-03e9-4cca-97d4-735372dac18c" xsi:nil="true"/>
    <Deliverto xmlns="9a303079-03e9-4cca-97d4-735372dac18c" xsi:nil="true"/>
    <_Flow_SignoffStatus xmlns="9a303079-03e9-4cca-97d4-735372dac18c" xsi:nil="true"/>
    <Department xmlns="9a303079-03e9-4cca-97d4-735372dac18c" xsi:nil="true"/>
    <Date_x002f_TimeRequired xmlns="9a303079-03e9-4cca-97d4-735372dac18c" xsi:nil="true"/>
    <_x0023_ofPages xmlns="9a303079-03e9-4cca-97d4-735372dac18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383B21ABE6649841AE6051BAF5E69" ma:contentTypeVersion="32" ma:contentTypeDescription="Create a new document." ma:contentTypeScope="" ma:versionID="fa3a7401f71af4340ae7d7b24113a220">
  <xsd:schema xmlns:xsd="http://www.w3.org/2001/XMLSchema" xmlns:xs="http://www.w3.org/2001/XMLSchema" xmlns:p="http://schemas.microsoft.com/office/2006/metadata/properties" xmlns:ns2="9a303079-03e9-4cca-97d4-735372dac18c" xmlns:ns3="2dfcfd73-513c-4959-bd30-f461b8a85145" targetNamespace="http://schemas.microsoft.com/office/2006/metadata/properties" ma:root="true" ma:fieldsID="5e50282abdc5a58d9628344c629b29ff" ns2:_="" ns3:_="">
    <xsd:import namespace="9a303079-03e9-4cca-97d4-735372dac18c"/>
    <xsd:import namespace="2dfcfd73-513c-4959-bd30-f461b8a85145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RequestedBy" minOccurs="0"/>
                <xsd:element ref="ns2:Department" minOccurs="0"/>
                <xsd:element ref="ns2:Phone" minOccurs="0"/>
                <xsd:element ref="ns2:Date_x002f_TimeRequired" minOccurs="0"/>
                <xsd:element ref="ns2:Deliverto" minOccurs="0"/>
                <xsd:element ref="ns2:JobDescription" minOccurs="0"/>
                <xsd:element ref="ns2:_x0023_ofPages" minOccurs="0"/>
                <xsd:element ref="ns2:_x0023_ofCopies" minOccurs="0"/>
                <xsd:element ref="ns2:Account_x0023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03079-03e9-4cca-97d4-735372dac18c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1" nillable="true" ma:displayName="Sign-off status" ma:internalName="Sign_x002d_off_x0020_status" ma:readOnly="false">
      <xsd:simpleType>
        <xsd:restriction base="dms:Text"/>
      </xsd:simpleType>
    </xsd:element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hidden="true" ma:internalName="MediaServiceKeyPoints" ma:readOnly="true">
      <xsd:simpleType>
        <xsd:restriction base="dms:Note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b51af73-76e1-4d3e-8ba0-1dffe31194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questedBy" ma:index="24" nillable="true" ma:displayName="RequestedBy" ma:format="Dropdown" ma:hidden="true" ma:internalName="RequestedBy" ma:readOnly="false">
      <xsd:simpleType>
        <xsd:restriction base="dms:Text">
          <xsd:maxLength value="255"/>
        </xsd:restriction>
      </xsd:simpleType>
    </xsd:element>
    <xsd:element name="Department" ma:index="25" nillable="true" ma:displayName="Department" ma:format="Dropdown" ma:hidden="true" ma:internalName="Department" ma:readOnly="false">
      <xsd:simpleType>
        <xsd:restriction base="dms:Text">
          <xsd:maxLength value="255"/>
        </xsd:restriction>
      </xsd:simpleType>
    </xsd:element>
    <xsd:element name="Phone" ma:index="26" nillable="true" ma:displayName="Phone" ma:format="Dropdown" ma:hidden="true" ma:internalName="Phone" ma:readOnly="false">
      <xsd:simpleType>
        <xsd:restriction base="dms:Text">
          <xsd:maxLength value="255"/>
        </xsd:restriction>
      </xsd:simpleType>
    </xsd:element>
    <xsd:element name="Date_x002f_TimeRequired" ma:index="27" nillable="true" ma:displayName="Date/Time Required" ma:format="DateTime" ma:hidden="true" ma:internalName="Date_x002f_TimeRequired" ma:readOnly="false">
      <xsd:simpleType>
        <xsd:restriction base="dms:DateTime"/>
      </xsd:simpleType>
    </xsd:element>
    <xsd:element name="Deliverto" ma:index="28" nillable="true" ma:displayName="Deliver to" ma:format="Dropdown" ma:hidden="true" ma:internalName="Deliverto" ma:readOnly="false">
      <xsd:simpleType>
        <xsd:restriction base="dms:Text">
          <xsd:maxLength value="255"/>
        </xsd:restriction>
      </xsd:simpleType>
    </xsd:element>
    <xsd:element name="JobDescription" ma:index="29" nillable="true" ma:displayName="Job Description" ma:format="Dropdown" ma:hidden="true" ma:internalName="JobDescription" ma:readOnly="false">
      <xsd:simpleType>
        <xsd:restriction base="dms:Text">
          <xsd:maxLength value="255"/>
        </xsd:restriction>
      </xsd:simpleType>
    </xsd:element>
    <xsd:element name="_x0023_ofPages" ma:index="30" nillable="true" ma:displayName="# of Pages" ma:format="Dropdown" ma:hidden="true" ma:internalName="_x0023_ofPages" ma:readOnly="false" ma:percentage="FALSE">
      <xsd:simpleType>
        <xsd:restriction base="dms:Number"/>
      </xsd:simpleType>
    </xsd:element>
    <xsd:element name="_x0023_ofCopies" ma:index="31" nillable="true" ma:displayName="# of Copies" ma:format="Dropdown" ma:hidden="true" ma:internalName="_x0023_ofCopies" ma:readOnly="false" ma:percentage="FALSE">
      <xsd:simpleType>
        <xsd:restriction base="dms:Number"/>
      </xsd:simpleType>
    </xsd:element>
    <xsd:element name="Account_x0023_" ma:index="32" nillable="true" ma:displayName="Account #" ma:format="Dropdown" ma:hidden="true" ma:internalName="Account_x0023_" ma:readOnly="false">
      <xsd:simpleType>
        <xsd:restriction base="dms:Text">
          <xsd:maxLength value="255"/>
        </xsd:restriction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cfd73-513c-4959-bd30-f461b8a851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4088f7cf-3099-489e-a01f-d9e2393f6901}" ma:internalName="TaxCatchAll" ma:readOnly="false" ma:showField="CatchAllData" ma:web="2dfcfd73-513c-4959-bd30-f461b8a851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136B7A-7B1B-4EC5-952B-3125C122F4AA}">
  <ds:schemaRefs>
    <ds:schemaRef ds:uri="2dfcfd73-513c-4959-bd30-f461b8a85145"/>
    <ds:schemaRef ds:uri="980c724e-8c68-4eb1-859d-09bfb4713a6f"/>
    <ds:schemaRef ds:uri="9a303079-03e9-4cca-97d4-735372dac18c"/>
    <ds:schemaRef ds:uri="d4290c2a-af2e-4aef-bfd6-40671d399b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86474F-FEC8-4AFB-B439-A8E20A24B224}">
  <ds:schemaRefs>
    <ds:schemaRef ds:uri="2dfcfd73-513c-4959-bd30-f461b8a85145"/>
    <ds:schemaRef ds:uri="9a303079-03e9-4cca-97d4-735372dac1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36DB4C-6B04-4CF5-AC45-4784AD9ED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532</Words>
  <Application>Microsoft Office PowerPoint</Application>
  <PresentationFormat>Widescreen</PresentationFormat>
  <Paragraphs>99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Overview Campus Master Plan Update 2025</vt:lpstr>
      <vt:lpstr>PowerPoint Presentation</vt:lpstr>
      <vt:lpstr>Age of Morehead State University Facilities</vt:lpstr>
      <vt:lpstr>PowerPoint Presentation</vt:lpstr>
      <vt:lpstr>Existing Reed Hall </vt:lpstr>
      <vt:lpstr>Existing Reed Hall </vt:lpstr>
      <vt:lpstr>#2 Project Request Construct New Agricultural Science Building </vt:lpstr>
      <vt:lpstr>#3 Project Request Construct New Space Science &amp; Emerging Technology Building</vt:lpstr>
      <vt:lpstr>PowerPoint Presentation</vt:lpstr>
      <vt:lpstr>Top 5 AUXILIARY REQUESTS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 Carolyn Hobbs</dc:creator>
  <cp:lastModifiedBy>Kim Hunt Oatman</cp:lastModifiedBy>
  <cp:revision>2</cp:revision>
  <cp:lastPrinted>2023-06-21T18:28:06Z</cp:lastPrinted>
  <dcterms:created xsi:type="dcterms:W3CDTF">2021-07-07T16:24:15Z</dcterms:created>
  <dcterms:modified xsi:type="dcterms:W3CDTF">2025-07-01T17:16:42Z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42ddfa3-f04e-4aa0-a6ac-18ea78752d25_Enabled">
    <vt:lpwstr>true</vt:lpwstr>
  </property>
  <property fmtid="{D5CDD505-2E9C-101B-9397-08002B2CF9AE}" pid="3" name="MSIP_Label_a42ddfa3-f04e-4aa0-a6ac-18ea78752d25_SetDate">
    <vt:lpwstr>2025-06-08T22:11:20Z</vt:lpwstr>
  </property>
  <property fmtid="{D5CDD505-2E9C-101B-9397-08002B2CF9AE}" pid="4" name="MSIP_Label_a42ddfa3-f04e-4aa0-a6ac-18ea78752d25_Method">
    <vt:lpwstr>Standard</vt:lpwstr>
  </property>
  <property fmtid="{D5CDD505-2E9C-101B-9397-08002B2CF9AE}" pid="5" name="MSIP_Label_a42ddfa3-f04e-4aa0-a6ac-18ea78752d25_Name">
    <vt:lpwstr>defa4170-0d19-0005-0004-bc88714345d2</vt:lpwstr>
  </property>
  <property fmtid="{D5CDD505-2E9C-101B-9397-08002B2CF9AE}" pid="6" name="MSIP_Label_a42ddfa3-f04e-4aa0-a6ac-18ea78752d25_SiteId">
    <vt:lpwstr>6135a844-853b-4b8c-9020-ae7f7ccf6c22</vt:lpwstr>
  </property>
  <property fmtid="{D5CDD505-2E9C-101B-9397-08002B2CF9AE}" pid="7" name="MSIP_Label_a42ddfa3-f04e-4aa0-a6ac-18ea78752d25_ActionId">
    <vt:lpwstr>83d093ff-ad95-4598-99d6-7585f6e386ee</vt:lpwstr>
  </property>
  <property fmtid="{D5CDD505-2E9C-101B-9397-08002B2CF9AE}" pid="8" name="MSIP_Label_a42ddfa3-f04e-4aa0-a6ac-18ea78752d25_ContentBits">
    <vt:lpwstr>0</vt:lpwstr>
  </property>
  <property fmtid="{D5CDD505-2E9C-101B-9397-08002B2CF9AE}" pid="9" name="MSIP_Label_a42ddfa3-f04e-4aa0-a6ac-18ea78752d25_Tag">
    <vt:lpwstr>10, 3, 0, 1</vt:lpwstr>
  </property>
  <property fmtid="{D5CDD505-2E9C-101B-9397-08002B2CF9AE}" pid="10" name="ContentTypeId">
    <vt:lpwstr>0x010100250383B21ABE6649841AE6051BAF5E69</vt:lpwstr>
  </property>
  <property fmtid="{D5CDD505-2E9C-101B-9397-08002B2CF9AE}" pid="11" name="MediaServiceImageTags">
    <vt:lpwstr/>
  </property>
</Properties>
</file>