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handoutMasterIdLst>
    <p:handoutMasterId r:id="rId18"/>
  </p:handoutMasterIdLst>
  <p:sldIdLst>
    <p:sldId id="256" r:id="rId2"/>
    <p:sldId id="331" r:id="rId3"/>
    <p:sldId id="336" r:id="rId4"/>
    <p:sldId id="332" r:id="rId5"/>
    <p:sldId id="348" r:id="rId6"/>
    <p:sldId id="347" r:id="rId7"/>
    <p:sldId id="342" r:id="rId8"/>
    <p:sldId id="350" r:id="rId9"/>
    <p:sldId id="344" r:id="rId10"/>
    <p:sldId id="345" r:id="rId11"/>
    <p:sldId id="346" r:id="rId12"/>
    <p:sldId id="341" r:id="rId13"/>
    <p:sldId id="343" r:id="rId14"/>
    <p:sldId id="327" r:id="rId15"/>
    <p:sldId id="280" r:id="rId16"/>
  </p:sldIdLst>
  <p:sldSz cx="9144000" cy="6858000" type="screen4x3"/>
  <p:notesSz cx="9296400" cy="70104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923"/>
    <p:restoredTop sz="77326" autoAdjust="0"/>
  </p:normalViewPr>
  <p:slideViewPr>
    <p:cSldViewPr snapToGrid="0" snapToObjects="1">
      <p:cViewPr varScale="1">
        <p:scale>
          <a:sx n="113" d="100"/>
          <a:sy n="113" d="100"/>
        </p:scale>
        <p:origin x="115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028440" cy="351737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0" y="2"/>
            <a:ext cx="4028440" cy="351737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9FF8BA1C-9B3A-4632-885A-147D971AE157}" type="datetimeFigureOut">
              <a:rPr lang="en-US" smtClean="0"/>
              <a:t>6/23/2025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664"/>
            <a:ext cx="4028440" cy="351736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DA458195-2535-4FE7-B4D1-669340A9EB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909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028440" cy="351737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2"/>
            <a:ext cx="4028440" cy="351737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3A5A2F40-EE96-3343-B4A8-6D16980109D6}" type="datetimeFigureOut">
              <a:rPr lang="en-US" smtClean="0"/>
              <a:t>6/23/2025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73754"/>
            <a:ext cx="7437120" cy="2760346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664"/>
            <a:ext cx="4028440" cy="351736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C14A2912-FBB4-9248-B764-5BA132AC94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27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2912-FBB4-9248-B764-5BA132AC947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09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30"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2912-FBB4-9248-B764-5BA132AC947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396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30"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2912-FBB4-9248-B764-5BA132AC947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251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30"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2912-FBB4-9248-B764-5BA132AC947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487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30"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2912-FBB4-9248-B764-5BA132AC947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79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30"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2912-FBB4-9248-B764-5BA132AC947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84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2912-FBB4-9248-B764-5BA132AC947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439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30"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2912-FBB4-9248-B764-5BA132AC947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568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30"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2912-FBB4-9248-B764-5BA132AC947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30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30"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2912-FBB4-9248-B764-5BA132AC947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249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30"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2912-FBB4-9248-B764-5BA132AC947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538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30"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2912-FBB4-9248-B764-5BA132AC947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758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30"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2912-FBB4-9248-B764-5BA132AC947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909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30"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2912-FBB4-9248-B764-5BA132AC947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986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830"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A2912-FBB4-9248-B764-5BA132AC947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679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B8B1D-883D-439A-AF6A-310274A2FD6F}" type="datetime1">
              <a:rPr lang="en-US" smtClean="0"/>
              <a:t>6/23/2025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2F19-8575-413A-93AA-D0CAD2B5833D}" type="datetime1">
              <a:rPr lang="en-US" smtClean="0"/>
              <a:t>6/23/2025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7A45-4100-46CB-AD58-8D4F4C13EB46}" type="datetime1">
              <a:rPr lang="en-US" smtClean="0"/>
              <a:t>6/23/2025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EE80F-E760-4079-8EFA-3615CAC8F5DE}" type="datetime1">
              <a:rPr lang="en-US" smtClean="0"/>
              <a:t>6/23/2025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3F78-2341-414B-8181-CBF2EEAEF03B}" type="datetime1">
              <a:rPr lang="en-US" smtClean="0"/>
              <a:t>6/23/2025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55C0-59E3-45AE-BA8C-D458937B0EBD}" type="datetime1">
              <a:rPr lang="en-US" smtClean="0"/>
              <a:t>6/23/2025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3352-2DE5-4B0B-BB5F-4ABB5BF0F97C}" type="datetime1">
              <a:rPr lang="en-US" smtClean="0"/>
              <a:t>6/23/2025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6356-3221-48F4-AB3F-998A521E90EE}" type="datetime1">
              <a:rPr lang="en-US" smtClean="0"/>
              <a:t>6/23/2025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98A08-E922-42BE-8259-F35CBED6CE21}" type="datetime1">
              <a:rPr lang="en-US" smtClean="0"/>
              <a:t>6/23/2025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FBFB-47CE-4E8D-B4A0-9A048677F53D}" type="datetime1">
              <a:rPr lang="en-US" smtClean="0"/>
              <a:t>6/23/2025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D605-DC3A-4365-A095-739B1D82442D}" type="datetime1">
              <a:rPr lang="en-US" smtClean="0"/>
              <a:t>6/23/2025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1C1C4-848E-431D-878C-6BCAF63C0106}" type="datetime1">
              <a:rPr lang="en-US" smtClean="0"/>
              <a:t>6/23/2025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B7A33-C361-0243-BF1B-60B4027939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25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3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1.png"/><Relationship Id="rId9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5929297"/>
            <a:ext cx="9140419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106325" y="871724"/>
            <a:ext cx="8927608" cy="195463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2500" b="1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100000"/>
              </a:lnSpc>
            </a:pPr>
            <a:endParaRPr lang="en-US" sz="2500" b="1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100000"/>
              </a:lnSpc>
            </a:pPr>
            <a:endParaRPr lang="en-US" sz="2500" b="1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100000"/>
              </a:lnSpc>
            </a:pPr>
            <a:endParaRPr lang="en-US" sz="2800" b="1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100000"/>
              </a:lnSpc>
            </a:pPr>
            <a:endParaRPr lang="en-US" sz="2800" b="1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100000"/>
              </a:lnSpc>
            </a:pPr>
            <a:endParaRPr lang="en-US" sz="4800" b="1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100000"/>
              </a:lnSpc>
            </a:pPr>
            <a:endParaRPr lang="en-US" sz="4800" b="1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100000"/>
              </a:lnSpc>
            </a:pPr>
            <a:r>
              <a:rPr lang="en-US" sz="4800" b="1" dirty="0">
                <a:solidFill>
                  <a:srgbClr val="002D56"/>
                </a:solidFill>
                <a:latin typeface="Times New Roman" charset="0"/>
                <a:ea typeface="Times New Roman" charset="0"/>
                <a:cs typeface="Times New Roman" charset="0"/>
              </a:rPr>
              <a:t>We are Racers</a:t>
            </a:r>
          </a:p>
          <a:p>
            <a:pPr>
              <a:lnSpc>
                <a:spcPct val="100000"/>
              </a:lnSpc>
            </a:pPr>
            <a:endParaRPr lang="en-US" sz="2500" b="1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100000"/>
              </a:lnSpc>
            </a:pPr>
            <a:r>
              <a:rPr lang="en-US" sz="2500" b="1" dirty="0">
                <a:solidFill>
                  <a:srgbClr val="002D56"/>
                </a:solidFill>
                <a:latin typeface="Times New Roman" charset="0"/>
                <a:ea typeface="Times New Roman" charset="0"/>
                <a:cs typeface="Times New Roman" charset="0"/>
              </a:rPr>
              <a:t>Capital Planning Advisory Board Meeting</a:t>
            </a:r>
          </a:p>
          <a:p>
            <a:pPr>
              <a:lnSpc>
                <a:spcPct val="100000"/>
              </a:lnSpc>
            </a:pPr>
            <a:r>
              <a:rPr lang="en-US" sz="2500" b="1" dirty="0">
                <a:solidFill>
                  <a:srgbClr val="002D56"/>
                </a:solidFill>
                <a:latin typeface="Times New Roman" charset="0"/>
                <a:ea typeface="Times New Roman" charset="0"/>
                <a:cs typeface="Times New Roman" charset="0"/>
              </a:rPr>
              <a:t>Capital Plan Priorities</a:t>
            </a:r>
          </a:p>
          <a:p>
            <a:pPr>
              <a:lnSpc>
                <a:spcPct val="100000"/>
              </a:lnSpc>
            </a:pPr>
            <a:r>
              <a:rPr lang="en-US" sz="2500" b="1" dirty="0">
                <a:solidFill>
                  <a:srgbClr val="002D56"/>
                </a:solidFill>
                <a:latin typeface="Times New Roman" charset="0"/>
                <a:ea typeface="Times New Roman" charset="0"/>
                <a:cs typeface="Times New Roman" charset="0"/>
              </a:rPr>
              <a:t>July 9, 2025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2D56"/>
                </a:solidFill>
                <a:latin typeface="Times New Roman" charset="0"/>
                <a:ea typeface="Times New Roman" charset="0"/>
                <a:cs typeface="Times New Roman" charset="0"/>
              </a:rPr>
              <a:t>Dr. Ron K. Patterson, President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0" y="965865"/>
            <a:ext cx="9140419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5" y="5834938"/>
            <a:ext cx="3545633" cy="11855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517" y="2836220"/>
            <a:ext cx="2993224" cy="29888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97667-C996-4ABD-8A25-DE350B9A2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888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5929297"/>
            <a:ext cx="9140419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26826" y="0"/>
            <a:ext cx="7279072" cy="723207"/>
          </a:xfrm>
          <a:prstGeom prst="round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2400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5" y="5834938"/>
            <a:ext cx="3545633" cy="1185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826" y="70824"/>
            <a:ext cx="836483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State-Funded Projects Update</a:t>
            </a:r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Commons w/Housing					$38,000,000</a:t>
            </a:r>
          </a:p>
          <a:p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Currently in design – Phase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Planned new construction in the North main residential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83,370 SF – Student Success areas, dining amenities, and 254 beds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rooms, meeting rooms, large classroom (120 people)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Planned occupancy in August 2027</a:t>
            </a: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BC5539-0585-45B8-9873-211D8DF29C2A}"/>
              </a:ext>
            </a:extLst>
          </p:cNvPr>
          <p:cNvCxnSpPr>
            <a:cxnSpLocks/>
          </p:cNvCxnSpPr>
          <p:nvPr/>
        </p:nvCxnSpPr>
        <p:spPr>
          <a:xfrm>
            <a:off x="206" y="689020"/>
            <a:ext cx="9144000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066B6-1D92-46F1-9D79-80BCDA454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10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06F4C7-88B4-49CF-A8F7-DD971260D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718" y="2785539"/>
            <a:ext cx="4444987" cy="29676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816EFB-5B3A-40E9-BE2F-BA00D0B18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50" y="2785539"/>
            <a:ext cx="4443695" cy="296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83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5929297"/>
            <a:ext cx="9140419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26826" y="0"/>
            <a:ext cx="7279072" cy="723207"/>
          </a:xfrm>
          <a:prstGeom prst="round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2400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5" y="5834938"/>
            <a:ext cx="3545633" cy="1185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826" y="70824"/>
            <a:ext cx="83648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State-Funded Projects Update</a:t>
            </a:r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Nursing and Health Professions Building – Jackson Hall		$45,500,000</a:t>
            </a:r>
          </a:p>
          <a:p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Currently under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Planned occupancy in August 2026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BC5539-0585-45B8-9873-211D8DF29C2A}"/>
              </a:ext>
            </a:extLst>
          </p:cNvPr>
          <p:cNvCxnSpPr>
            <a:cxnSpLocks/>
          </p:cNvCxnSpPr>
          <p:nvPr/>
        </p:nvCxnSpPr>
        <p:spPr>
          <a:xfrm>
            <a:off x="206" y="765223"/>
            <a:ext cx="9144000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066B6-1D92-46F1-9D79-80BCDA454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991F67-02DC-4923-AFDA-18576CE7F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83" y="1968499"/>
            <a:ext cx="4448326" cy="2499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0FBE78-F5C2-4CFF-A9AF-2886537721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5" t="7761" r="4440" b="6537"/>
          <a:stretch/>
        </p:blipFill>
        <p:spPr>
          <a:xfrm>
            <a:off x="3897458" y="3136147"/>
            <a:ext cx="5124659" cy="26755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3162DA-A374-4295-9596-A2922B8302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051"/>
          <a:stretch/>
        </p:blipFill>
        <p:spPr>
          <a:xfrm>
            <a:off x="6421927" y="1958805"/>
            <a:ext cx="2567941" cy="164987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3FB34FD-32A9-43E9-9B5F-293A86CE9FC2}"/>
              </a:ext>
            </a:extLst>
          </p:cNvPr>
          <p:cNvSpPr/>
          <p:nvPr/>
        </p:nvSpPr>
        <p:spPr>
          <a:xfrm>
            <a:off x="6389278" y="1958295"/>
            <a:ext cx="2600590" cy="1640061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5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5929297"/>
            <a:ext cx="9140419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26826" y="0"/>
            <a:ext cx="7279072" cy="723207"/>
          </a:xfrm>
          <a:prstGeom prst="round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2400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5" y="5834938"/>
            <a:ext cx="3545633" cy="1185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5266" y="155496"/>
            <a:ext cx="7903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Asset Preservation Pool (funded in 2022 Regular Session)</a:t>
            </a:r>
          </a:p>
          <a:p>
            <a:pPr algn="ctr"/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University-funded match</a:t>
            </a:r>
            <a:endParaRPr lang="en-US" sz="2000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BC5539-0585-45B8-9873-211D8DF29C2A}"/>
              </a:ext>
            </a:extLst>
          </p:cNvPr>
          <p:cNvCxnSpPr>
            <a:cxnSpLocks/>
          </p:cNvCxnSpPr>
          <p:nvPr/>
        </p:nvCxnSpPr>
        <p:spPr>
          <a:xfrm>
            <a:off x="0" y="931038"/>
            <a:ext cx="9250325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273729-C228-433A-8CCB-4603FF5E2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12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4A084B-D8AE-476D-9B5C-754C975F1964}"/>
              </a:ext>
            </a:extLst>
          </p:cNvPr>
          <p:cNvSpPr txBox="1"/>
          <p:nvPr/>
        </p:nvSpPr>
        <p:spPr>
          <a:xfrm>
            <a:off x="565266" y="945999"/>
            <a:ext cx="79032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Applied Science Renovations (Agriculture)		$13,000,000</a:t>
            </a:r>
          </a:p>
          <a:p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Pogue Library HVAC &amp; Electrical Upgrades	$  6,000,000</a:t>
            </a:r>
          </a:p>
          <a:p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Curris Center Refresh, </a:t>
            </a:r>
            <a:r>
              <a:rPr lang="en-US" sz="2000" b="1" dirty="0" err="1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Renov</a:t>
            </a:r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and Def. </a:t>
            </a:r>
            <a:r>
              <a:rPr lang="en-US" sz="2000" b="1" dirty="0" err="1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</a:t>
            </a:r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$  5,500,000</a:t>
            </a:r>
          </a:p>
          <a:p>
            <a:r>
              <a:rPr lang="en-US" sz="2000" b="1" dirty="0" err="1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</a:t>
            </a:r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Hall HVAC &amp; Electrical Upgrades		$  4,519,000</a:t>
            </a:r>
          </a:p>
          <a:p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Wells Hall HVAC Upgrades				$  4,116,000</a:t>
            </a:r>
          </a:p>
          <a:p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 Complex Cooling Tower Replacement	$  3,750,000</a:t>
            </a:r>
          </a:p>
          <a:p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Mason Hall ADA &amp; Deferred Maintenance		$  2,997,082</a:t>
            </a:r>
          </a:p>
          <a:p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Fine Arts HVAC Upgrades				$  2,900,000</a:t>
            </a:r>
          </a:p>
          <a:p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 White Hall Mechanical Deferred </a:t>
            </a:r>
            <a:r>
              <a:rPr lang="en-US" sz="2000" b="1" dirty="0" err="1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</a:t>
            </a:r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	$  2,835,000</a:t>
            </a:r>
          </a:p>
          <a:p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Racer Arena HVAC &amp; Electrical Upgrades		$  2,296,000</a:t>
            </a:r>
          </a:p>
          <a:p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Hancock Biological Station HVAC Replacement	$  1,919,000</a:t>
            </a:r>
          </a:p>
          <a:p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Doyle Fine Arts HVAC Upgrades			$  1,900,000</a:t>
            </a:r>
          </a:p>
          <a:p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Waterfield Library HVAC Upgrades, Phase II	$     707,500</a:t>
            </a:r>
          </a:p>
          <a:p>
            <a:r>
              <a:rPr lang="en-US" sz="2000" b="1" dirty="0" err="1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CFSB</a:t>
            </a:r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Center Cooling Tower Replacement		$     548,795</a:t>
            </a:r>
          </a:p>
          <a:p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Regents Hall Resident Room Renovations		$     365,318</a:t>
            </a:r>
          </a:p>
          <a:p>
            <a:r>
              <a:rPr lang="en-US" sz="2000" b="1" dirty="0" err="1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</a:t>
            </a:r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Hall Emergency Generator Replacement	$       92,600</a:t>
            </a:r>
            <a:endParaRPr lang="en-US" sz="2000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671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5929297"/>
            <a:ext cx="9140419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26826" y="0"/>
            <a:ext cx="7279072" cy="723207"/>
          </a:xfrm>
          <a:prstGeom prst="round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2400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5" y="5834938"/>
            <a:ext cx="3545633" cy="1185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5266" y="375635"/>
            <a:ext cx="790328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Asset Preservation Pool ($46.682M funded in 2024 Regular Session)</a:t>
            </a:r>
          </a:p>
          <a:p>
            <a:pPr algn="ctr"/>
            <a:endParaRPr lang="en-US" sz="18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Electrical Infrastructure Upgrades				$11,600,000</a:t>
            </a:r>
          </a:p>
          <a:p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Mason Hall Renovations	(Nursing)			$  9,000,000</a:t>
            </a:r>
          </a:p>
          <a:p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Wilson Hall HVAC Upgrades &amp; Ext. Improvements	$  3,818,000</a:t>
            </a:r>
          </a:p>
          <a:p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Plant Chiller #2 Replacement			$  3,510,000</a:t>
            </a:r>
          </a:p>
          <a:p>
            <a:r>
              <a:rPr lang="en-US" sz="1800" b="1" dirty="0" err="1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E&amp;G</a:t>
            </a:r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Building Elevator Upgrades				$  2,500,000</a:t>
            </a:r>
          </a:p>
          <a:p>
            <a:r>
              <a:rPr lang="en-US" sz="1800" b="1" dirty="0" err="1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Wrather</a:t>
            </a:r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Hall Windows and Ext. Improvements		$  2,474,000</a:t>
            </a:r>
          </a:p>
          <a:p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Collins Ind. &amp; Tech </a:t>
            </a:r>
            <a:r>
              <a:rPr lang="en-US" sz="1800" b="1" dirty="0" err="1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Generator &amp; HVAC Upgrade	$  2,140,000</a:t>
            </a:r>
          </a:p>
          <a:p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Wellness Center HVAC &amp; BAS Controls Replace		$  2,000,000</a:t>
            </a:r>
          </a:p>
          <a:p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Blackburn Window Replacement				$  1,929,000</a:t>
            </a:r>
          </a:p>
          <a:p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 Complex - Biology </a:t>
            </a:r>
            <a:r>
              <a:rPr lang="en-US" sz="1800" b="1" dirty="0" err="1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Bldg</a:t>
            </a:r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Boiler Replacement	$  1,800,000</a:t>
            </a:r>
          </a:p>
          <a:p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Services Chiller Replacement			$  1,440,000</a:t>
            </a:r>
          </a:p>
          <a:p>
            <a:r>
              <a:rPr lang="en-US" sz="1800" b="1" dirty="0" err="1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E&amp;G</a:t>
            </a:r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Building BAS Upgrades				$     840,000</a:t>
            </a:r>
          </a:p>
          <a:p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Alexander Hall Chiller Replace &amp; </a:t>
            </a:r>
            <a:r>
              <a:rPr lang="en-US" sz="1800" b="1" dirty="0" err="1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Bldg</a:t>
            </a:r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Upgrades	$     800,000</a:t>
            </a:r>
          </a:p>
          <a:p>
            <a:r>
              <a:rPr lang="en-US" sz="1800" b="1" dirty="0" err="1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E&amp;G</a:t>
            </a:r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Building Fire Alarm Replacements			$     800,000</a:t>
            </a:r>
          </a:p>
          <a:p>
            <a:r>
              <a:rPr lang="en-US" sz="1800" b="1" dirty="0" err="1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</a:t>
            </a:r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Hall Window Replacements				$     720,000</a:t>
            </a:r>
          </a:p>
          <a:p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 Center Boiler Replacement				$     640,000</a:t>
            </a:r>
          </a:p>
          <a:p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Plant Boiler Controls Replacement		$     320,000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BC5539-0585-45B8-9873-211D8DF29C2A}"/>
              </a:ext>
            </a:extLst>
          </p:cNvPr>
          <p:cNvCxnSpPr>
            <a:cxnSpLocks/>
          </p:cNvCxnSpPr>
          <p:nvPr/>
        </p:nvCxnSpPr>
        <p:spPr>
          <a:xfrm>
            <a:off x="-16934" y="888704"/>
            <a:ext cx="9250325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273729-C228-433A-8CCB-4603FF5E2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28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5929297"/>
            <a:ext cx="9140419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276817" y="759463"/>
            <a:ext cx="8231739" cy="734290"/>
          </a:xfrm>
          <a:prstGeom prst="round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002D56"/>
                </a:solidFill>
                <a:latin typeface="Times New Roman" charset="0"/>
                <a:ea typeface="Times New Roman" charset="0"/>
                <a:cs typeface="Times New Roman" charset="0"/>
              </a:rPr>
              <a:t>2026 General Assembly Action Requested</a:t>
            </a:r>
          </a:p>
          <a:p>
            <a:pPr>
              <a:lnSpc>
                <a:spcPct val="100000"/>
              </a:lnSpc>
            </a:pPr>
            <a:endParaRPr lang="en-US" sz="2400" b="1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l">
              <a:lnSpc>
                <a:spcPct val="100000"/>
              </a:lnSpc>
            </a:pPr>
            <a:endParaRPr lang="en-US" sz="2400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0" y="805488"/>
            <a:ext cx="9140419" cy="20637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5" y="5834938"/>
            <a:ext cx="3545633" cy="1185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444" y="1126608"/>
            <a:ext cx="78069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General Funding for new construction.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General Funding of capital renewal, deferred maintenance, and life safety projects.	</a:t>
            </a:r>
          </a:p>
          <a:p>
            <a:endParaRPr lang="en-US" sz="24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Reauthorization of Agency (University paid) bonds for the renovation/replacement of residence halls, with bond payments funded from student fees.</a:t>
            </a:r>
          </a:p>
          <a:p>
            <a:endParaRPr lang="en-US" sz="2400" b="1" dirty="0">
              <a:solidFill>
                <a:srgbClr val="002D56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BB9881-C54F-452A-A633-0128A827A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879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DAB1EB7-232A-4F4B-A153-37A111D68A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23848" b="267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5929297"/>
            <a:ext cx="9140419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106325" y="1391850"/>
            <a:ext cx="9144000" cy="105832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2D56"/>
                </a:solidFill>
                <a:latin typeface="Times New Roman" charset="0"/>
                <a:ea typeface="Times New Roman" charset="0"/>
                <a:cs typeface="Times New Roman" charset="0"/>
              </a:rPr>
              <a:t>Thank you!</a:t>
            </a:r>
          </a:p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2D56"/>
                </a:solidFill>
                <a:latin typeface="Times New Roman" charset="0"/>
                <a:ea typeface="Times New Roman" charset="0"/>
                <a:cs typeface="Times New Roman" charset="0"/>
              </a:rPr>
              <a:t>Questions?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0" y="1391850"/>
            <a:ext cx="9140419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5" y="5834938"/>
            <a:ext cx="3545633" cy="118557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B9E6B0-ECE6-47F6-AEE6-5B2F1A90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678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5929297"/>
            <a:ext cx="9140419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26826" y="0"/>
            <a:ext cx="7279072" cy="723207"/>
          </a:xfrm>
          <a:prstGeom prst="round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2400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5" y="5834938"/>
            <a:ext cx="3545633" cy="1185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8850" y="228986"/>
            <a:ext cx="8151908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2026-2028 General Fund Priority Requests</a:t>
            </a:r>
          </a:p>
          <a:p>
            <a:pPr algn="ctr"/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Construction, Capital Renewal, Life Safety, and Deferred Maintenance</a:t>
            </a:r>
          </a:p>
          <a:p>
            <a:endParaRPr lang="en-US" sz="1100" b="1" dirty="0">
              <a:solidFill>
                <a:srgbClr val="002D56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rgbClr val="002D56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Construction for Priority Initiatives:  </a:t>
            </a:r>
          </a:p>
          <a:p>
            <a:pPr algn="ctr"/>
            <a:endParaRPr lang="en-US" sz="20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Emergency Veterinary &amp; Teaching Clinic</a:t>
            </a:r>
          </a:p>
          <a:p>
            <a:r>
              <a:rPr lang="en-US" sz="2000" b="1" i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UofL Medical Sciences Building Partnership</a:t>
            </a:r>
          </a:p>
          <a:p>
            <a:pPr algn="ctr"/>
            <a:endParaRPr lang="en-US" sz="20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systems preservation/modernization, life safety &amp; energy efficiency:</a:t>
            </a:r>
          </a:p>
          <a:p>
            <a:pPr algn="ctr"/>
            <a:endParaRPr lang="en-US" sz="20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Asset Preservation Pool 2026-2028</a:t>
            </a:r>
          </a:p>
          <a:p>
            <a:r>
              <a:rPr lang="en-US" sz="2000" b="1" i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2000" b="1" i="1" dirty="0" err="1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E&amp;G</a:t>
            </a:r>
            <a:r>
              <a:rPr lang="en-US" sz="2000" b="1" i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Building Systems Improvement Pool</a:t>
            </a:r>
          </a:p>
          <a:p>
            <a:pPr algn="ctr"/>
            <a:endParaRPr lang="en-US" sz="20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8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D81640-0F7F-4F25-B3F8-ECC7905B164C}"/>
              </a:ext>
            </a:extLst>
          </p:cNvPr>
          <p:cNvCxnSpPr>
            <a:cxnSpLocks/>
          </p:cNvCxnSpPr>
          <p:nvPr/>
        </p:nvCxnSpPr>
        <p:spPr>
          <a:xfrm>
            <a:off x="0" y="1421783"/>
            <a:ext cx="9144000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636501-5E65-4C4A-B2D6-87B71376D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468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5929297"/>
            <a:ext cx="9140419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26826" y="0"/>
            <a:ext cx="7279072" cy="723207"/>
          </a:xfrm>
          <a:prstGeom prst="round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2400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5" y="5834938"/>
            <a:ext cx="3545633" cy="1185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8850" y="228986"/>
            <a:ext cx="815190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2026-2028 General Fund Priority Requests</a:t>
            </a:r>
          </a:p>
          <a:p>
            <a:pPr algn="ctr"/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Capital Renewal, Deferred Maintenance, and Life Safety</a:t>
            </a:r>
            <a:endParaRPr lang="en-US" sz="18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8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$48,500,000   - Construct Emergency Veterinary &amp; Teaching Clinic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$47,200,000   - Asset Preservation Pool – 2026-2028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$100,000,000 - </a:t>
            </a:r>
            <a:r>
              <a:rPr lang="en-US" sz="2000" b="1" dirty="0" err="1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E&amp;G</a:t>
            </a:r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Building Systems Improvement Pool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$60,000,000   - Construct UofL Medical Sciences </a:t>
            </a:r>
            <a:r>
              <a:rPr lang="en-US" sz="2000" b="1" dirty="0" err="1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Bldg</a:t>
            </a:r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Partnership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$15,000,000   - Renovate Pogue Library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  7,000,000   - Replace Central Cooling Plant Equipment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$19,000,000   - Modernize Business Bldg. Elec, HVAC &amp; Classrooms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  9,200,000   - Repair Stewart Stadium – Structural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$16,200,000   - Renovate Wells Hall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  7,500,000   - Renovate Blackburn HVAC </a:t>
            </a:r>
            <a:r>
              <a:rPr lang="en-US" sz="2000" dirty="0" err="1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PhII</a:t>
            </a:r>
            <a:endParaRPr lang="en-US" sz="2000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$25,000,000   - Renovate Faculty Hall – Phase I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  3,270,000   - Upgrade Sparks Hall Electrical System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  3,500,000   - Replace Waterfield Windows and Doors</a:t>
            </a:r>
          </a:p>
          <a:p>
            <a:endParaRPr lang="en-US" sz="1800" i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D81640-0F7F-4F25-B3F8-ECC7905B164C}"/>
              </a:ext>
            </a:extLst>
          </p:cNvPr>
          <p:cNvCxnSpPr>
            <a:cxnSpLocks/>
          </p:cNvCxnSpPr>
          <p:nvPr/>
        </p:nvCxnSpPr>
        <p:spPr>
          <a:xfrm>
            <a:off x="0" y="1116983"/>
            <a:ext cx="9144000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3E8B11-D676-45A2-A9E0-B78526119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6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5929297"/>
            <a:ext cx="9140419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26826" y="0"/>
            <a:ext cx="7279072" cy="723207"/>
          </a:xfrm>
          <a:prstGeom prst="round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2400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5" y="5834938"/>
            <a:ext cx="3545633" cy="1185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7545" y="344825"/>
            <a:ext cx="8151908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2026-2028 Agency Bond Requests</a:t>
            </a: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Agency Bond Priority #1</a:t>
            </a:r>
          </a:p>
          <a:p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Construct Residential Housing		</a:t>
            </a:r>
          </a:p>
          <a:p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$47,000,000</a:t>
            </a:r>
          </a:p>
          <a:p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Agency Bond Priority #2</a:t>
            </a:r>
          </a:p>
          <a:p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Replace College Courts Apartments (1 to 5 </a:t>
            </a:r>
            <a:r>
              <a:rPr lang="en-US" sz="2400" b="1" dirty="0" err="1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Bldgs</a:t>
            </a:r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$30,000,000</a:t>
            </a:r>
          </a:p>
          <a:p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Agency Bond Priority #3</a:t>
            </a:r>
          </a:p>
          <a:p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Renovation/enhancement/construction of Athletic 	Facilities</a:t>
            </a:r>
          </a:p>
          <a:p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$20,000,000</a:t>
            </a:r>
          </a:p>
          <a:p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Agency Bond Priority #4</a:t>
            </a:r>
          </a:p>
          <a:p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Asset Preservation Pool – Res Halls</a:t>
            </a:r>
          </a:p>
          <a:p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$6,000,000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D81640-0F7F-4F25-B3F8-ECC7905B164C}"/>
              </a:ext>
            </a:extLst>
          </p:cNvPr>
          <p:cNvCxnSpPr>
            <a:cxnSpLocks/>
          </p:cNvCxnSpPr>
          <p:nvPr/>
        </p:nvCxnSpPr>
        <p:spPr>
          <a:xfrm>
            <a:off x="0" y="928702"/>
            <a:ext cx="9144000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BE9350-B4BF-485E-9014-B077BE0C6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949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5929297"/>
            <a:ext cx="9140419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26826" y="0"/>
            <a:ext cx="7279072" cy="723207"/>
          </a:xfrm>
          <a:prstGeom prst="round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2400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5" y="5834938"/>
            <a:ext cx="3545633" cy="1185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325" y="183729"/>
            <a:ext cx="893135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General Fund Priority Requests</a:t>
            </a:r>
          </a:p>
          <a:p>
            <a:pPr algn="ctr"/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Emergency Veterinary &amp; Teaching Clinic</a:t>
            </a: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D81640-0F7F-4F25-B3F8-ECC7905B164C}"/>
              </a:ext>
            </a:extLst>
          </p:cNvPr>
          <p:cNvCxnSpPr>
            <a:cxnSpLocks/>
          </p:cNvCxnSpPr>
          <p:nvPr/>
        </p:nvCxnSpPr>
        <p:spPr>
          <a:xfrm>
            <a:off x="3581" y="1094008"/>
            <a:ext cx="9140419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3B581-8BC9-4D30-9523-31654140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E77867-DB6D-4663-9CF1-A08624403656}"/>
              </a:ext>
            </a:extLst>
          </p:cNvPr>
          <p:cNvSpPr txBox="1"/>
          <p:nvPr/>
        </p:nvSpPr>
        <p:spPr>
          <a:xfrm>
            <a:off x="426826" y="958151"/>
            <a:ext cx="836483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of Veterinary Medicine Program should be presented to CPE for approval in January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Private gift of &gt;$4M to support the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MSU Foundation support of $2.5M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MSU is not asking the General Assembly for start up funding for the School of Veterinary Medicine Program.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Emergency teaching clinic recommended by practicing veterinarians to support their needs during evenings and weekends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not required for CPE program approval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 after hours emergency care for the State (value added approach)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Fully functional, state-of-the-art clinical facility to replicate actual practice</a:t>
            </a: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301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B6D8130-314C-428B-AC85-A77C28A84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5" y="1373095"/>
            <a:ext cx="3254821" cy="203211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5929297"/>
            <a:ext cx="9140419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26826" y="0"/>
            <a:ext cx="7279072" cy="723207"/>
          </a:xfrm>
          <a:prstGeom prst="round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2400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5" y="5834938"/>
            <a:ext cx="3545633" cy="1185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325" y="124460"/>
            <a:ext cx="893135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General Fund Priority Requests</a:t>
            </a:r>
          </a:p>
          <a:p>
            <a:pPr algn="ctr"/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Asset Preservation</a:t>
            </a:r>
          </a:p>
          <a:p>
            <a:pPr algn="ctr"/>
            <a:endParaRPr lang="en-US" sz="105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systems preservation/modernization, life safety, and energy efficiency</a:t>
            </a: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D81640-0F7F-4F25-B3F8-ECC7905B164C}"/>
              </a:ext>
            </a:extLst>
          </p:cNvPr>
          <p:cNvCxnSpPr>
            <a:cxnSpLocks/>
          </p:cNvCxnSpPr>
          <p:nvPr/>
        </p:nvCxnSpPr>
        <p:spPr>
          <a:xfrm>
            <a:off x="3581" y="975472"/>
            <a:ext cx="9140419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 descr="X:\Projects\15052_CAM-CapPlanPoolProjects\Photos\WellsHall\Elevator\15052_WEL-Elevator_03.jpg">
            <a:extLst>
              <a:ext uri="{FF2B5EF4-FFF2-40B4-BE49-F238E27FC236}">
                <a16:creationId xmlns:a16="http://schemas.microsoft.com/office/drawing/2014/main" id="{48505741-90AE-4BD5-8671-946C51BBF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4" r="3724"/>
          <a:stretch/>
        </p:blipFill>
        <p:spPr bwMode="auto">
          <a:xfrm>
            <a:off x="106325" y="3187455"/>
            <a:ext cx="2127255" cy="264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3B581-8BC9-4D30-9523-31654140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6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5A7913-7C60-4F8A-9E16-F5B80ABB9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1145" y="1370105"/>
            <a:ext cx="2292697" cy="2110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F240C2-74FD-420E-BC91-E905CFEAE2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3843" y="1381172"/>
            <a:ext cx="3329606" cy="2497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1F8E8-1625-4ED1-9A8B-B7099ECB5E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8995" y="3429000"/>
            <a:ext cx="1804454" cy="24059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BA10BC-7841-4483-A432-30888277589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9397"/>
          <a:stretch/>
        </p:blipFill>
        <p:spPr>
          <a:xfrm>
            <a:off x="4788035" y="3336496"/>
            <a:ext cx="2390960" cy="2497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B87B1D-0D29-4F8D-92BC-01489B3F83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7653" y="3255413"/>
            <a:ext cx="2567907" cy="25795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61DC6B-4F2E-4F40-97D7-653A8E0C78C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02" t="15108" r="7520" b="6667"/>
          <a:stretch/>
        </p:blipFill>
        <p:spPr>
          <a:xfrm>
            <a:off x="2589177" y="2664239"/>
            <a:ext cx="1766950" cy="11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24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5929297"/>
            <a:ext cx="9140419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26826" y="0"/>
            <a:ext cx="7279072" cy="723207"/>
          </a:xfrm>
          <a:prstGeom prst="round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2400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5" y="5834938"/>
            <a:ext cx="3545633" cy="1185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534" y="183729"/>
            <a:ext cx="893135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General Fund Priority Requests</a:t>
            </a:r>
          </a:p>
          <a:p>
            <a:pPr algn="ctr"/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Louisville Medical Sciences Partnership Building</a:t>
            </a: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D81640-0F7F-4F25-B3F8-ECC7905B164C}"/>
              </a:ext>
            </a:extLst>
          </p:cNvPr>
          <p:cNvCxnSpPr>
            <a:cxnSpLocks/>
          </p:cNvCxnSpPr>
          <p:nvPr/>
        </p:nvCxnSpPr>
        <p:spPr>
          <a:xfrm>
            <a:off x="3581" y="1102475"/>
            <a:ext cx="9140419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3B581-8BC9-4D30-9523-31654140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728252-0FAD-427B-BA8A-FB136567D409}"/>
              </a:ext>
            </a:extLst>
          </p:cNvPr>
          <p:cNvSpPr txBox="1"/>
          <p:nvPr/>
        </p:nvSpPr>
        <p:spPr>
          <a:xfrm>
            <a:off x="426826" y="1115059"/>
            <a:ext cx="83648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Partnership with the University of Louisville (UofL)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the Medical Sciences Building at Murray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Obtain 2+2 UofL medical school presence in Murray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Assist with the rural healthcare shortage in the region and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Funding for the construction of the facility and needed medical teaching equipment</a:t>
            </a: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156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26826" y="0"/>
            <a:ext cx="7279072" cy="723207"/>
          </a:xfrm>
          <a:prstGeom prst="round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2400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534" y="183729"/>
            <a:ext cx="893135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General Fund Priority Requests</a:t>
            </a:r>
          </a:p>
          <a:p>
            <a:pPr algn="ctr"/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Louisville Medical Sciences Partnership Building</a:t>
            </a: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D81640-0F7F-4F25-B3F8-ECC7905B164C}"/>
              </a:ext>
            </a:extLst>
          </p:cNvPr>
          <p:cNvCxnSpPr>
            <a:cxnSpLocks/>
          </p:cNvCxnSpPr>
          <p:nvPr/>
        </p:nvCxnSpPr>
        <p:spPr>
          <a:xfrm>
            <a:off x="3581" y="1102475"/>
            <a:ext cx="9140419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3B581-8BC9-4D30-9523-31654140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728252-0FAD-427B-BA8A-FB136567D409}"/>
              </a:ext>
            </a:extLst>
          </p:cNvPr>
          <p:cNvSpPr txBox="1"/>
          <p:nvPr/>
        </p:nvSpPr>
        <p:spPr>
          <a:xfrm>
            <a:off x="426826" y="1115059"/>
            <a:ext cx="8364836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A05957-DF6B-4CAB-97AF-DA17701B8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" b="1334"/>
          <a:stretch/>
        </p:blipFill>
        <p:spPr>
          <a:xfrm>
            <a:off x="2442" y="1140459"/>
            <a:ext cx="9141558" cy="565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57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5929297"/>
            <a:ext cx="9140419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26826" y="0"/>
            <a:ext cx="7279072" cy="723207"/>
          </a:xfrm>
          <a:prstGeom prst="round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2400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5" y="5834938"/>
            <a:ext cx="3545633" cy="1185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826" y="54371"/>
            <a:ext cx="8364836" cy="1992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State-Funded Projects Update</a:t>
            </a:r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Veterinary Sciences Building					$60,000,000</a:t>
            </a:r>
          </a:p>
          <a:p>
            <a:r>
              <a:rPr lang="en-US" sz="1800" b="1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Currently in design – Phase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Planned new construction on the Murray State West Farm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Planned occupancy in August 2027</a:t>
            </a:r>
          </a:p>
          <a:p>
            <a:endParaRPr lang="en-US" sz="1100" b="1" dirty="0">
              <a:solidFill>
                <a:srgbClr val="002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BC5539-0585-45B8-9873-211D8DF29C2A}"/>
              </a:ext>
            </a:extLst>
          </p:cNvPr>
          <p:cNvCxnSpPr>
            <a:cxnSpLocks/>
          </p:cNvCxnSpPr>
          <p:nvPr/>
        </p:nvCxnSpPr>
        <p:spPr>
          <a:xfrm>
            <a:off x="206" y="596365"/>
            <a:ext cx="9144000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066B6-1D92-46F1-9D79-80BCDA454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7A33-C361-0243-BF1B-60B4027939AE}" type="slidenum">
              <a:rPr lang="en-US" smtClean="0"/>
              <a:t>9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01F029-D88A-4BBE-B216-F72D16D196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4" b="783"/>
          <a:stretch/>
        </p:blipFill>
        <p:spPr>
          <a:xfrm>
            <a:off x="774484" y="1958829"/>
            <a:ext cx="7669520" cy="3838196"/>
          </a:xfrm>
          <a:prstGeom prst="rect">
            <a:avLst/>
          </a:prstGeom>
        </p:spPr>
      </p:pic>
      <p:sp>
        <p:nvSpPr>
          <p:cNvPr id="16" name="Title 6">
            <a:extLst>
              <a:ext uri="{FF2B5EF4-FFF2-40B4-BE49-F238E27FC236}">
                <a16:creationId xmlns:a16="http://schemas.microsoft.com/office/drawing/2014/main" id="{5D691821-0998-4A2F-B7FD-7B122A7F7325}"/>
              </a:ext>
            </a:extLst>
          </p:cNvPr>
          <p:cNvSpPr txBox="1">
            <a:spLocks/>
          </p:cNvSpPr>
          <p:nvPr/>
        </p:nvSpPr>
        <p:spPr>
          <a:xfrm>
            <a:off x="2700160" y="4787715"/>
            <a:ext cx="3818167" cy="5942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Conceptual Rendering</a:t>
            </a:r>
          </a:p>
        </p:txBody>
      </p:sp>
    </p:spTree>
    <p:extLst>
      <p:ext uri="{BB962C8B-B14F-4D97-AF65-F5344CB8AC3E}">
        <p14:creationId xmlns:p14="http://schemas.microsoft.com/office/powerpoint/2010/main" val="760685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35256</TotalTime>
  <Words>1074</Words>
  <Application>Microsoft Office PowerPoint</Application>
  <PresentationFormat>On-screen Show (4:3)</PresentationFormat>
  <Paragraphs>205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Jason Youngblood</cp:lastModifiedBy>
  <cp:revision>465</cp:revision>
  <cp:lastPrinted>2025-06-23T17:48:50Z</cp:lastPrinted>
  <dcterms:created xsi:type="dcterms:W3CDTF">2018-06-10T19:14:50Z</dcterms:created>
  <dcterms:modified xsi:type="dcterms:W3CDTF">2025-06-23T20:03:20Z</dcterms:modified>
</cp:coreProperties>
</file>