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  <p:sldMasterId id="2147483692" r:id="rId5"/>
    <p:sldMasterId id="2147483667" r:id="rId6"/>
    <p:sldMasterId id="2147483713" r:id="rId7"/>
    <p:sldMasterId id="2147483706" r:id="rId8"/>
    <p:sldMasterId id="2147483685" r:id="rId9"/>
    <p:sldMasterId id="2147483674" r:id="rId10"/>
    <p:sldMasterId id="2147483742" r:id="rId11"/>
    <p:sldMasterId id="2147483681" r:id="rId12"/>
    <p:sldMasterId id="2147483751" r:id="rId13"/>
    <p:sldMasterId id="2147483753" r:id="rId14"/>
  </p:sldMasterIdLst>
  <p:notesMasterIdLst>
    <p:notesMasterId r:id="rId27"/>
  </p:notesMasterIdLst>
  <p:sldIdLst>
    <p:sldId id="273" r:id="rId15"/>
    <p:sldId id="258" r:id="rId16"/>
    <p:sldId id="622" r:id="rId17"/>
    <p:sldId id="621" r:id="rId18"/>
    <p:sldId id="620" r:id="rId19"/>
    <p:sldId id="623" r:id="rId20"/>
    <p:sldId id="619" r:id="rId21"/>
    <p:sldId id="628" r:id="rId22"/>
    <p:sldId id="627" r:id="rId23"/>
    <p:sldId id="626" r:id="rId24"/>
    <p:sldId id="629" r:id="rId25"/>
    <p:sldId id="630" r:id="rId26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2C"/>
    <a:srgbClr val="88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0"/>
    <p:restoredTop sz="96190"/>
  </p:normalViewPr>
  <p:slideViewPr>
    <p:cSldViewPr snapToGrid="0" showGuides="1">
      <p:cViewPr varScale="1">
        <p:scale>
          <a:sx n="55" d="100"/>
          <a:sy n="55" d="100"/>
        </p:scale>
        <p:origin x="1158" y="96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776B28-DA57-40D4-B57A-FC4322F5DB4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45A64D8-A61F-4E4A-B108-A774EFB9671B}">
      <dgm:prSet phldrT="[Text]"/>
      <dgm:spPr/>
      <dgm:t>
        <a:bodyPr/>
        <a:lstStyle/>
        <a:p>
          <a:r>
            <a:rPr lang="en-US" dirty="0"/>
            <a:t>Our Colleagues</a:t>
          </a:r>
        </a:p>
      </dgm:t>
    </dgm:pt>
    <dgm:pt modelId="{A5239DF9-88AE-4B6F-BE57-92721E42C65C}" type="parTrans" cxnId="{B3DC95CB-A1F2-4A35-9346-6F529641F3FB}">
      <dgm:prSet/>
      <dgm:spPr/>
      <dgm:t>
        <a:bodyPr/>
        <a:lstStyle/>
        <a:p>
          <a:endParaRPr lang="en-US"/>
        </a:p>
      </dgm:t>
    </dgm:pt>
    <dgm:pt modelId="{2DC4E797-AB89-48AD-B69C-9B86FE8F669F}" type="sibTrans" cxnId="{B3DC95CB-A1F2-4A35-9346-6F529641F3FB}">
      <dgm:prSet/>
      <dgm:spPr/>
      <dgm:t>
        <a:bodyPr/>
        <a:lstStyle/>
        <a:p>
          <a:endParaRPr lang="en-US"/>
        </a:p>
      </dgm:t>
    </dgm:pt>
    <dgm:pt modelId="{D125077F-4520-4637-9CD2-EEB916C5A036}">
      <dgm:prSet phldrT="[Text]"/>
      <dgm:spPr/>
      <dgm:t>
        <a:bodyPr/>
        <a:lstStyle/>
        <a:p>
          <a:r>
            <a:rPr lang="en-US" dirty="0"/>
            <a:t>Our Community</a:t>
          </a:r>
        </a:p>
      </dgm:t>
    </dgm:pt>
    <dgm:pt modelId="{1FA24CBB-DBC0-449B-9A31-20CFB7B1A780}" type="parTrans" cxnId="{64CDBF70-6456-4E27-B8F0-BF89979AF768}">
      <dgm:prSet/>
      <dgm:spPr/>
      <dgm:t>
        <a:bodyPr/>
        <a:lstStyle/>
        <a:p>
          <a:endParaRPr lang="en-US"/>
        </a:p>
      </dgm:t>
    </dgm:pt>
    <dgm:pt modelId="{D6E673F2-B832-47A6-9672-DF89BF5E7F2E}" type="sibTrans" cxnId="{64CDBF70-6456-4E27-B8F0-BF89979AF768}">
      <dgm:prSet/>
      <dgm:spPr/>
      <dgm:t>
        <a:bodyPr/>
        <a:lstStyle/>
        <a:p>
          <a:endParaRPr lang="en-US"/>
        </a:p>
      </dgm:t>
    </dgm:pt>
    <dgm:pt modelId="{5D8EDA7C-FFA1-42A9-80D4-092C1D5BB1D3}">
      <dgm:prSet phldrT="[Text]"/>
      <dgm:spPr/>
      <dgm:t>
        <a:bodyPr/>
        <a:lstStyle/>
        <a:p>
          <a:r>
            <a:rPr lang="en-US" dirty="0"/>
            <a:t>Our Students</a:t>
          </a:r>
        </a:p>
      </dgm:t>
    </dgm:pt>
    <dgm:pt modelId="{BC306B94-9D71-492D-8AD6-C8BCB6EDC543}" type="parTrans" cxnId="{27A07F12-7103-49A2-A7D2-DCBE50001C04}">
      <dgm:prSet/>
      <dgm:spPr/>
      <dgm:t>
        <a:bodyPr/>
        <a:lstStyle/>
        <a:p>
          <a:endParaRPr lang="en-US"/>
        </a:p>
      </dgm:t>
    </dgm:pt>
    <dgm:pt modelId="{3B011DBF-EB10-4418-86FA-F36ED581C047}" type="sibTrans" cxnId="{27A07F12-7103-49A2-A7D2-DCBE50001C04}">
      <dgm:prSet/>
      <dgm:spPr/>
      <dgm:t>
        <a:bodyPr/>
        <a:lstStyle/>
        <a:p>
          <a:endParaRPr lang="en-US"/>
        </a:p>
      </dgm:t>
    </dgm:pt>
    <dgm:pt modelId="{42F9B78B-53F4-40C3-A2BB-50C0B92F1776}" type="pres">
      <dgm:prSet presAssocID="{00776B28-DA57-40D4-B57A-FC4322F5DB4C}" presName="compositeShape" presStyleCnt="0">
        <dgm:presLayoutVars>
          <dgm:chMax val="7"/>
          <dgm:dir/>
          <dgm:resizeHandles val="exact"/>
        </dgm:presLayoutVars>
      </dgm:prSet>
      <dgm:spPr/>
    </dgm:pt>
    <dgm:pt modelId="{0DD39D36-24A5-49C9-988F-612D32020888}" type="pres">
      <dgm:prSet presAssocID="{00776B28-DA57-40D4-B57A-FC4322F5DB4C}" presName="wedge1" presStyleLbl="node1" presStyleIdx="0" presStyleCnt="3"/>
      <dgm:spPr/>
    </dgm:pt>
    <dgm:pt modelId="{5F46A59D-008F-4F15-96EA-05C681990C20}" type="pres">
      <dgm:prSet presAssocID="{00776B28-DA57-40D4-B57A-FC4322F5DB4C}" presName="dummy1a" presStyleCnt="0"/>
      <dgm:spPr/>
    </dgm:pt>
    <dgm:pt modelId="{19C60CD9-5221-4D31-9F51-A3B42BF965D2}" type="pres">
      <dgm:prSet presAssocID="{00776B28-DA57-40D4-B57A-FC4322F5DB4C}" presName="dummy1b" presStyleCnt="0"/>
      <dgm:spPr/>
    </dgm:pt>
    <dgm:pt modelId="{226F5412-92FA-4540-8C5C-B85CC06E5C02}" type="pres">
      <dgm:prSet presAssocID="{00776B28-DA57-40D4-B57A-FC4322F5DB4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E5B3A2A-36DA-497D-AF4F-AB7CAC32850D}" type="pres">
      <dgm:prSet presAssocID="{00776B28-DA57-40D4-B57A-FC4322F5DB4C}" presName="wedge2" presStyleLbl="node1" presStyleIdx="1" presStyleCnt="3"/>
      <dgm:spPr/>
    </dgm:pt>
    <dgm:pt modelId="{52EE4F47-3999-4789-98B0-63D9133A1D9D}" type="pres">
      <dgm:prSet presAssocID="{00776B28-DA57-40D4-B57A-FC4322F5DB4C}" presName="dummy2a" presStyleCnt="0"/>
      <dgm:spPr/>
    </dgm:pt>
    <dgm:pt modelId="{71757A31-CDF4-461C-AAF2-CA755A6D3DCE}" type="pres">
      <dgm:prSet presAssocID="{00776B28-DA57-40D4-B57A-FC4322F5DB4C}" presName="dummy2b" presStyleCnt="0"/>
      <dgm:spPr/>
    </dgm:pt>
    <dgm:pt modelId="{68A43C27-C23E-435F-9FC0-A2E26E7D4B05}" type="pres">
      <dgm:prSet presAssocID="{00776B28-DA57-40D4-B57A-FC4322F5DB4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3177AAE-A450-4C86-872E-40F02C4EAF26}" type="pres">
      <dgm:prSet presAssocID="{00776B28-DA57-40D4-B57A-FC4322F5DB4C}" presName="wedge3" presStyleLbl="node1" presStyleIdx="2" presStyleCnt="3"/>
      <dgm:spPr/>
    </dgm:pt>
    <dgm:pt modelId="{20CF2DC0-44F5-4BD2-97E2-B66306A461CF}" type="pres">
      <dgm:prSet presAssocID="{00776B28-DA57-40D4-B57A-FC4322F5DB4C}" presName="dummy3a" presStyleCnt="0"/>
      <dgm:spPr/>
    </dgm:pt>
    <dgm:pt modelId="{6BEBED10-466D-4049-A511-3277456DCA4A}" type="pres">
      <dgm:prSet presAssocID="{00776B28-DA57-40D4-B57A-FC4322F5DB4C}" presName="dummy3b" presStyleCnt="0"/>
      <dgm:spPr/>
    </dgm:pt>
    <dgm:pt modelId="{C152C234-80DD-4422-89FB-EFC659756E68}" type="pres">
      <dgm:prSet presAssocID="{00776B28-DA57-40D4-B57A-FC4322F5DB4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FF0F2A5-C8AB-4984-9257-55FFBC0560E2}" type="pres">
      <dgm:prSet presAssocID="{2DC4E797-AB89-48AD-B69C-9B86FE8F669F}" presName="arrowWedge1" presStyleLbl="fgSibTrans2D1" presStyleIdx="0" presStyleCnt="3"/>
      <dgm:spPr/>
    </dgm:pt>
    <dgm:pt modelId="{21242EE2-81B3-4CAC-BE1E-DB63683042DA}" type="pres">
      <dgm:prSet presAssocID="{D6E673F2-B832-47A6-9672-DF89BF5E7F2E}" presName="arrowWedge2" presStyleLbl="fgSibTrans2D1" presStyleIdx="1" presStyleCnt="3"/>
      <dgm:spPr/>
    </dgm:pt>
    <dgm:pt modelId="{5EC2FA1C-7047-4D48-843A-8C4E0CB34FE8}" type="pres">
      <dgm:prSet presAssocID="{3B011DBF-EB10-4418-86FA-F36ED581C047}" presName="arrowWedge3" presStyleLbl="fgSibTrans2D1" presStyleIdx="2" presStyleCnt="3"/>
      <dgm:spPr/>
    </dgm:pt>
  </dgm:ptLst>
  <dgm:cxnLst>
    <dgm:cxn modelId="{27A07F12-7103-49A2-A7D2-DCBE50001C04}" srcId="{00776B28-DA57-40D4-B57A-FC4322F5DB4C}" destId="{5D8EDA7C-FFA1-42A9-80D4-092C1D5BB1D3}" srcOrd="2" destOrd="0" parTransId="{BC306B94-9D71-492D-8AD6-C8BCB6EDC543}" sibTransId="{3B011DBF-EB10-4418-86FA-F36ED581C047}"/>
    <dgm:cxn modelId="{299DD63D-CF7A-49AE-9D80-C2587B07971C}" type="presOf" srcId="{F45A64D8-A61F-4E4A-B108-A774EFB9671B}" destId="{0DD39D36-24A5-49C9-988F-612D32020888}" srcOrd="0" destOrd="0" presId="urn:microsoft.com/office/officeart/2005/8/layout/cycle8"/>
    <dgm:cxn modelId="{757FE660-15B5-4C4F-9940-07F64F42E42C}" type="presOf" srcId="{D125077F-4520-4637-9CD2-EEB916C5A036}" destId="{68A43C27-C23E-435F-9FC0-A2E26E7D4B05}" srcOrd="1" destOrd="0" presId="urn:microsoft.com/office/officeart/2005/8/layout/cycle8"/>
    <dgm:cxn modelId="{D2E43C67-69E2-4938-9A38-658041A8B477}" type="presOf" srcId="{5D8EDA7C-FFA1-42A9-80D4-092C1D5BB1D3}" destId="{A3177AAE-A450-4C86-872E-40F02C4EAF26}" srcOrd="0" destOrd="0" presId="urn:microsoft.com/office/officeart/2005/8/layout/cycle8"/>
    <dgm:cxn modelId="{64CDBF70-6456-4E27-B8F0-BF89979AF768}" srcId="{00776B28-DA57-40D4-B57A-FC4322F5DB4C}" destId="{D125077F-4520-4637-9CD2-EEB916C5A036}" srcOrd="1" destOrd="0" parTransId="{1FA24CBB-DBC0-449B-9A31-20CFB7B1A780}" sibTransId="{D6E673F2-B832-47A6-9672-DF89BF5E7F2E}"/>
    <dgm:cxn modelId="{562A1658-F7DB-403E-A5D7-037EFAE797F3}" type="presOf" srcId="{F45A64D8-A61F-4E4A-B108-A774EFB9671B}" destId="{226F5412-92FA-4540-8C5C-B85CC06E5C02}" srcOrd="1" destOrd="0" presId="urn:microsoft.com/office/officeart/2005/8/layout/cycle8"/>
    <dgm:cxn modelId="{406825AA-8262-400F-A6AE-C2330BA74BD4}" type="presOf" srcId="{D125077F-4520-4637-9CD2-EEB916C5A036}" destId="{6E5B3A2A-36DA-497D-AF4F-AB7CAC32850D}" srcOrd="0" destOrd="0" presId="urn:microsoft.com/office/officeart/2005/8/layout/cycle8"/>
    <dgm:cxn modelId="{5C4719B3-209B-49BC-95A9-0B91D279EA7C}" type="presOf" srcId="{00776B28-DA57-40D4-B57A-FC4322F5DB4C}" destId="{42F9B78B-53F4-40C3-A2BB-50C0B92F1776}" srcOrd="0" destOrd="0" presId="urn:microsoft.com/office/officeart/2005/8/layout/cycle8"/>
    <dgm:cxn modelId="{0836C7C6-1CE4-4F96-B648-1BF29ED9A27F}" type="presOf" srcId="{5D8EDA7C-FFA1-42A9-80D4-092C1D5BB1D3}" destId="{C152C234-80DD-4422-89FB-EFC659756E68}" srcOrd="1" destOrd="0" presId="urn:microsoft.com/office/officeart/2005/8/layout/cycle8"/>
    <dgm:cxn modelId="{B3DC95CB-A1F2-4A35-9346-6F529641F3FB}" srcId="{00776B28-DA57-40D4-B57A-FC4322F5DB4C}" destId="{F45A64D8-A61F-4E4A-B108-A774EFB9671B}" srcOrd="0" destOrd="0" parTransId="{A5239DF9-88AE-4B6F-BE57-92721E42C65C}" sibTransId="{2DC4E797-AB89-48AD-B69C-9B86FE8F669F}"/>
    <dgm:cxn modelId="{AF3AAC7C-27E8-488F-A655-BAFF8030B79D}" type="presParOf" srcId="{42F9B78B-53F4-40C3-A2BB-50C0B92F1776}" destId="{0DD39D36-24A5-49C9-988F-612D32020888}" srcOrd="0" destOrd="0" presId="urn:microsoft.com/office/officeart/2005/8/layout/cycle8"/>
    <dgm:cxn modelId="{4F73FE76-10FF-4520-B82A-9BCC0209CFDE}" type="presParOf" srcId="{42F9B78B-53F4-40C3-A2BB-50C0B92F1776}" destId="{5F46A59D-008F-4F15-96EA-05C681990C20}" srcOrd="1" destOrd="0" presId="urn:microsoft.com/office/officeart/2005/8/layout/cycle8"/>
    <dgm:cxn modelId="{15D24033-0EFE-4FBD-9985-E9CB2BE078E2}" type="presParOf" srcId="{42F9B78B-53F4-40C3-A2BB-50C0B92F1776}" destId="{19C60CD9-5221-4D31-9F51-A3B42BF965D2}" srcOrd="2" destOrd="0" presId="urn:microsoft.com/office/officeart/2005/8/layout/cycle8"/>
    <dgm:cxn modelId="{D85CA31B-E9C8-4649-B34F-6137B5D5A017}" type="presParOf" srcId="{42F9B78B-53F4-40C3-A2BB-50C0B92F1776}" destId="{226F5412-92FA-4540-8C5C-B85CC06E5C02}" srcOrd="3" destOrd="0" presId="urn:microsoft.com/office/officeart/2005/8/layout/cycle8"/>
    <dgm:cxn modelId="{F600C0EA-36E3-408A-B8AD-C33BCA32C62C}" type="presParOf" srcId="{42F9B78B-53F4-40C3-A2BB-50C0B92F1776}" destId="{6E5B3A2A-36DA-497D-AF4F-AB7CAC32850D}" srcOrd="4" destOrd="0" presId="urn:microsoft.com/office/officeart/2005/8/layout/cycle8"/>
    <dgm:cxn modelId="{FA7794A3-9D23-4002-9F17-EB402B766846}" type="presParOf" srcId="{42F9B78B-53F4-40C3-A2BB-50C0B92F1776}" destId="{52EE4F47-3999-4789-98B0-63D9133A1D9D}" srcOrd="5" destOrd="0" presId="urn:microsoft.com/office/officeart/2005/8/layout/cycle8"/>
    <dgm:cxn modelId="{62DA266E-BDD6-419B-8D2B-FC2917104028}" type="presParOf" srcId="{42F9B78B-53F4-40C3-A2BB-50C0B92F1776}" destId="{71757A31-CDF4-461C-AAF2-CA755A6D3DCE}" srcOrd="6" destOrd="0" presId="urn:microsoft.com/office/officeart/2005/8/layout/cycle8"/>
    <dgm:cxn modelId="{D3050A1D-E4B6-4614-A55B-9742B6C0AC23}" type="presParOf" srcId="{42F9B78B-53F4-40C3-A2BB-50C0B92F1776}" destId="{68A43C27-C23E-435F-9FC0-A2E26E7D4B05}" srcOrd="7" destOrd="0" presId="urn:microsoft.com/office/officeart/2005/8/layout/cycle8"/>
    <dgm:cxn modelId="{C0981D9A-C774-43B3-8864-91B925D770AC}" type="presParOf" srcId="{42F9B78B-53F4-40C3-A2BB-50C0B92F1776}" destId="{A3177AAE-A450-4C86-872E-40F02C4EAF26}" srcOrd="8" destOrd="0" presId="urn:microsoft.com/office/officeart/2005/8/layout/cycle8"/>
    <dgm:cxn modelId="{6D58E5C9-C43F-4193-960C-9C1ED9536A6F}" type="presParOf" srcId="{42F9B78B-53F4-40C3-A2BB-50C0B92F1776}" destId="{20CF2DC0-44F5-4BD2-97E2-B66306A461CF}" srcOrd="9" destOrd="0" presId="urn:microsoft.com/office/officeart/2005/8/layout/cycle8"/>
    <dgm:cxn modelId="{3A8ED87B-169F-46DE-B728-57AEEDFD1C40}" type="presParOf" srcId="{42F9B78B-53F4-40C3-A2BB-50C0B92F1776}" destId="{6BEBED10-466D-4049-A511-3277456DCA4A}" srcOrd="10" destOrd="0" presId="urn:microsoft.com/office/officeart/2005/8/layout/cycle8"/>
    <dgm:cxn modelId="{23404A46-7A5F-4121-9F2E-0C91DDFAB58A}" type="presParOf" srcId="{42F9B78B-53F4-40C3-A2BB-50C0B92F1776}" destId="{C152C234-80DD-4422-89FB-EFC659756E68}" srcOrd="11" destOrd="0" presId="urn:microsoft.com/office/officeart/2005/8/layout/cycle8"/>
    <dgm:cxn modelId="{5AB6BBBA-FA57-4CA1-A191-F88A3C3A9E4D}" type="presParOf" srcId="{42F9B78B-53F4-40C3-A2BB-50C0B92F1776}" destId="{CFF0F2A5-C8AB-4984-9257-55FFBC0560E2}" srcOrd="12" destOrd="0" presId="urn:microsoft.com/office/officeart/2005/8/layout/cycle8"/>
    <dgm:cxn modelId="{8A3270A4-D65C-4376-BFF1-F04FD13C3074}" type="presParOf" srcId="{42F9B78B-53F4-40C3-A2BB-50C0B92F1776}" destId="{21242EE2-81B3-4CAC-BE1E-DB63683042DA}" srcOrd="13" destOrd="0" presId="urn:microsoft.com/office/officeart/2005/8/layout/cycle8"/>
    <dgm:cxn modelId="{9B15A919-B208-4EFF-A5D2-44F1A458F8C9}" type="presParOf" srcId="{42F9B78B-53F4-40C3-A2BB-50C0B92F1776}" destId="{5EC2FA1C-7047-4D48-843A-8C4E0CB34FE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39D36-24A5-49C9-988F-612D32020888}">
      <dsp:nvSpPr>
        <dsp:cNvPr id="0" name=""/>
        <dsp:cNvSpPr/>
      </dsp:nvSpPr>
      <dsp:spPr>
        <a:xfrm>
          <a:off x="3764296" y="704518"/>
          <a:ext cx="9104544" cy="9104544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Our Colleagues</a:t>
          </a:r>
        </a:p>
      </dsp:txBody>
      <dsp:txXfrm>
        <a:off x="8562608" y="2633814"/>
        <a:ext cx="3251623" cy="2709686"/>
      </dsp:txXfrm>
    </dsp:sp>
    <dsp:sp modelId="{6E5B3A2A-36DA-497D-AF4F-AB7CAC32850D}">
      <dsp:nvSpPr>
        <dsp:cNvPr id="0" name=""/>
        <dsp:cNvSpPr/>
      </dsp:nvSpPr>
      <dsp:spPr>
        <a:xfrm>
          <a:off x="3576786" y="1029680"/>
          <a:ext cx="9104544" cy="9104544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Our Community</a:t>
          </a:r>
        </a:p>
      </dsp:txBody>
      <dsp:txXfrm>
        <a:off x="5744534" y="6936796"/>
        <a:ext cx="4877434" cy="2384523"/>
      </dsp:txXfrm>
    </dsp:sp>
    <dsp:sp modelId="{A3177AAE-A450-4C86-872E-40F02C4EAF26}">
      <dsp:nvSpPr>
        <dsp:cNvPr id="0" name=""/>
        <dsp:cNvSpPr/>
      </dsp:nvSpPr>
      <dsp:spPr>
        <a:xfrm>
          <a:off x="3389275" y="704518"/>
          <a:ext cx="9104544" cy="910454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Our Students</a:t>
          </a:r>
        </a:p>
      </dsp:txBody>
      <dsp:txXfrm>
        <a:off x="4443885" y="2633814"/>
        <a:ext cx="3251623" cy="2709686"/>
      </dsp:txXfrm>
    </dsp:sp>
    <dsp:sp modelId="{CFF0F2A5-C8AB-4984-9257-55FFBC0560E2}">
      <dsp:nvSpPr>
        <dsp:cNvPr id="0" name=""/>
        <dsp:cNvSpPr/>
      </dsp:nvSpPr>
      <dsp:spPr>
        <a:xfrm>
          <a:off x="3201433" y="140903"/>
          <a:ext cx="10231774" cy="1023177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42EE2-81B3-4CAC-BE1E-DB63683042DA}">
      <dsp:nvSpPr>
        <dsp:cNvPr id="0" name=""/>
        <dsp:cNvSpPr/>
      </dsp:nvSpPr>
      <dsp:spPr>
        <a:xfrm>
          <a:off x="3013171" y="465490"/>
          <a:ext cx="10231774" cy="1023177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2FA1C-7047-4D48-843A-8C4E0CB34FE8}">
      <dsp:nvSpPr>
        <dsp:cNvPr id="0" name=""/>
        <dsp:cNvSpPr/>
      </dsp:nvSpPr>
      <dsp:spPr>
        <a:xfrm>
          <a:off x="2824909" y="140903"/>
          <a:ext cx="10231774" cy="1023177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A4F06-1B76-B042-898D-2C9DE41859A1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183BD-4379-8B43-BE8E-EF8A1C26E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9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All-time record in graduation</a:t>
            </a: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– NKU is succeeding in graduating and retaining students, driving more individuals into the workforce. 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NKU’s six-year graduation rate has topped out at 54.1%, a nearly 5 percentage point increase from last year and a nearly 2.5 percentage point increase from our prior institutional record.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For the second year in a row, NKU was recognized by the </a:t>
            </a: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Wall Street Journal for “best value,” rising in the rankings to #29 out of 500 universities nationally. 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publication’s measure of return on investment is based on how quickly a degree from NKU pays for its cost through the salary earned by students after graduation. NKU ranks highest among public universities in the commonwealth and our region.</a:t>
            </a:r>
            <a:r>
              <a:rPr lang="en-US" sz="1800" b="1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NKU students graduate in 4.2 years, another institutional milestone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Overall fall retention rate was 75.4%.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NKU set another institutional record in 2025 with 91.1% for fall-to-spring retention</a:t>
            </a:r>
            <a:r>
              <a:rPr lang="en-US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183BD-4379-8B43-BE8E-EF8A1C26E2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77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Growing the workforce pipeline – NKU launched multiple new degrees this past year, all aligned to meet the workforce needs of our region and Commonwealth. 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Minor in Artificial Intelligence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Minor in Military and Veteran Leadership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Bachelor’s degree in Sales Analytics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Master’s degree in Supply Chain Analytics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Master’s degree in Cybersecurity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Master’s degree in Cardiovascular Perfusion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Master’s degree in Computer Science 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b="1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Growing the workforce pipeline – NKU launched multiple new degrees this past year, all aligned to meet the workforce needs of our region and Commonwealth. 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Minor in Artificial Intelligence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Minor in Military and Veteran Leadership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Bachelor’s degree in Sales Analytics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Master’s degree in Supply Chain Analytics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Master’s degree in Cybersecurity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Master’s degree in Cardiovascular Perfusion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Master’s degree in Computer Science 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b="1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183BD-4379-8B43-BE8E-EF8A1C26E2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28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183BD-4379-8B43-BE8E-EF8A1C26E2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28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Ranked among the </a:t>
            </a: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Best Undergraduate Business Programs (2025)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by </a:t>
            </a:r>
            <a:r>
              <a:rPr lang="en-US" sz="1800" i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U.S. News &amp; World Report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placing </a:t>
            </a: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316th out of 532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programs nationwide.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Ranked by </a:t>
            </a:r>
            <a:r>
              <a:rPr lang="en-US" sz="1800" i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U.S. News &amp; World Report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(2025):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#122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 </a:t>
            </a: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Best Online MBA Programs in the nation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#72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 </a:t>
            </a: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Best Online MBA Programs for Veterans in the nation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#66 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nation for </a:t>
            </a: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Best Online Master’s in Business Program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Named among the </a:t>
            </a: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Best On-Campus MBA Programs (2025)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by </a:t>
            </a:r>
            <a:r>
              <a:rPr lang="en-US" sz="1800" i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Princeton Review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Ranked </a:t>
            </a: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#14 globally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for </a:t>
            </a:r>
            <a:r>
              <a:rPr lang="en-US" sz="1800" b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Supply Chain Management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by </a:t>
            </a:r>
            <a:r>
              <a:rPr lang="en-US" sz="1800" i="1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HQ</a:t>
            </a:r>
            <a:r>
              <a:rPr lang="en-US" sz="1800" kern="1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(2023).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183BD-4379-8B43-BE8E-EF8A1C26E2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2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73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A0127C3-3714-B029-42A4-39EA07F108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6528" y="4067396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3044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72225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769796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91" y="3385750"/>
            <a:ext cx="10193201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2D44491-05A4-6EC7-46F3-B3FD1F860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91" y="2471353"/>
            <a:ext cx="10203025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99992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3116980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1552956-78EE-FFF6-8D09-5E5CA1BF70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17355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DAE834F-33F0-C596-2CE0-C3C4F2B1DB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CEFC806-7762-2B62-C6F3-2995C31922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69982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113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8A8404C-AD30-D763-EAEF-8173A7D11D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6527" y="4075482"/>
            <a:ext cx="18214117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16959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227895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E44F76-FF2D-DED5-5E99-9011E70D2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6527" y="4067397"/>
            <a:ext cx="18214117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5039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69F64B3-DB6C-A497-5C00-5E02EC374D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6E290A1-1FA1-70D5-B21B-EDC98108F5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82D69D0-7A26-0AF8-BBD9-9371AC8E57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50FB915-A210-35D2-5400-30529A5BB7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D6AEFBF-3C76-F0D9-B2CF-D80B149CA1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0E8056-74EB-6486-7B49-1EB890F6F1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75F2285-3C2D-F0A4-EC28-9DE6E5A8C4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6387C4C-168C-2853-BD45-E1676B94BF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94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2008A68-BD57-F40B-AE5E-1E07675E65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92" y="3085914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30970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269" y="3385750"/>
            <a:ext cx="10076823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5573105-3235-3148-C026-BC9860E57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269" y="2397210"/>
            <a:ext cx="10076823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10535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018" y="1964267"/>
            <a:ext cx="10059144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018" y="3756454"/>
            <a:ext cx="10059144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ABB53B8-8343-1684-8A9C-B2E58C6D2D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150826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972B7A8-6E5A-9A09-11A2-08006959E2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43578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55653EC-C847-CF29-7D35-3676C64E0C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0A3E980-8D48-7C3C-C52A-60281B214E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33117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317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D11AB56-3211-53B2-3937-EEE60A486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6528" y="4075482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154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339005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283817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44" y="3385750"/>
            <a:ext cx="10093448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FEB73F9-5BD5-2479-BB3D-277D5E66A1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644" y="2496064"/>
            <a:ext cx="10103273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0690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2028590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1736351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E126945-BE2C-4413-E9EC-30E954A95C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58078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0A80599-6392-DCD5-8875-ABEE0FFDFA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2BC91DE-A5FF-DCF0-C680-F58CEF179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05247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972B7A8-6E5A-9A09-11A2-08006959E2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8750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537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4CA9E67-92C3-1E44-2487-35CB505C9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6528" y="4058857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0161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065290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2111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44" y="3385750"/>
            <a:ext cx="10093448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AC228E-298B-B811-62AF-213B05CE24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10058402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78681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360C3-23AB-0DE4-DC90-EF3A26D1C2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5636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CB0EA20-4B46-AAA8-90F9-DEA0E2BF4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27D6E07-82EF-216C-414F-42B088DA4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0158DC6F-905A-7C0F-DC17-EBF5C3AA1B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EC8CC233-0F82-3CC8-78EE-45AE6AEC6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869F672-3273-7862-27FE-61648B4FE2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4A60264-5F70-3254-A171-F3743D70D7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69870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CAFFDCE-010D-CE9B-0D70-4D95AF358E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94" y="3014694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E60B4FB-D96A-0CA3-8D78-98A51009A5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9" y="3006027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869382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1061197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7DF0CA1-178F-3C79-4AA7-05E70AE345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DB8C1FF-EFDC-91DE-0E82-24EB5B7903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122482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077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4C44AA7-84E4-5EC9-81E7-65D91E278D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6528" y="4058857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102243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720734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947381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93" y="3385750"/>
            <a:ext cx="10126699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BE52225-12F9-614E-302B-DF02E3857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94" y="2412939"/>
            <a:ext cx="10136524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026041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972598B-4B19-094A-40CB-FB01220170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6649144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1240885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C0A556F-4F5E-5162-CACB-4D9A4E363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2FEC0D8-D048-FB3A-183B-6C2C400999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3082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858FC93-A68B-8053-CB13-0BE834CE7F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516" y="2471353"/>
            <a:ext cx="10176576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F26012E-B5B3-BA4A-B195-3B585E4A0B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91" y="3385750"/>
            <a:ext cx="10193201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3832DD8-3213-4A49-BAD9-B0ABFEB221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1292EE4-59D7-3343-AA47-DB3E69D0D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33344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297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6268BD2A-4CD8-2D62-19C4-FF756C54B5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6528" y="4117616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6609527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170254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287811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50/50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DFE711C-F2F7-85DE-B7DC-03A1C4E4CE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2313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33231140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50/50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644" y="1913467"/>
            <a:ext cx="10042518" cy="14722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644" y="3756454"/>
            <a:ext cx="10042518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0F2F65A-BB7F-AA35-AD25-A92EF94AAA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202042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BA27A2-429A-CFB0-E540-C4614FAF2A46}"/>
              </a:ext>
            </a:extLst>
          </p:cNvPr>
          <p:cNvCxnSpPr/>
          <p:nvPr userDrawn="1"/>
        </p:nvCxnSpPr>
        <p:spPr>
          <a:xfrm>
            <a:off x="6400800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9A83656-1CAC-6568-050A-FB77A52461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866139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9F2472E-ACDF-93CD-6782-86BB7940D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0D1AA81-CB85-623D-1B98-57A87A55D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008001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529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4CA9E67-92C3-1E44-2487-35CB505C9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6528" y="4058857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6180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1938982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95154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224407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44" y="3385750"/>
            <a:ext cx="10093448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AC228E-298B-B811-62AF-213B05CE24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10058402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699426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360C3-23AB-0DE4-DC90-EF3A26D1C2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92485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5004586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7DF0CA1-178F-3C79-4AA7-05E70AE345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DB8C1FF-EFDC-91DE-0E82-24EB5B7903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051243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1D567-04AF-D474-4C50-6D4569268E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077199"/>
            <a:ext cx="24387175" cy="164276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0" b="1" i="0" baseline="0">
                <a:latin typeface="Franklin Gothic Demi Cond" panose="020B0603020102020204" pitchFamily="34" charset="0"/>
              </a:defRPr>
            </a:lvl1pPr>
          </a:lstStyle>
          <a:p>
            <a:pPr algn="ctr"/>
            <a:r>
              <a:rPr lang="en-US" sz="10000" b="1" i="0" dirty="0">
                <a:solidFill>
                  <a:schemeClr val="tx1"/>
                </a:solidFill>
                <a:latin typeface="Avenir Next Condensed" panose="020B0506020202020204" pitchFamily="34" charset="0"/>
              </a:rPr>
              <a:t>PRESENTATION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7807E35-598C-E9D4-E8C1-9AB1274227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869280"/>
            <a:ext cx="24387175" cy="6175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000" b="0" i="0" baseline="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 descr="Lockup">
            <a:extLst>
              <a:ext uri="{FF2B5EF4-FFF2-40B4-BE49-F238E27FC236}">
                <a16:creationId xmlns:a16="http://schemas.microsoft.com/office/drawing/2014/main" id="{1E231437-840D-975B-AFC4-F706582EB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387" y="3035798"/>
            <a:ext cx="115824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45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76F13-22B8-5936-72D3-09A15608AAD3}"/>
              </a:ext>
            </a:extLst>
          </p:cNvPr>
          <p:cNvSpPr txBox="1"/>
          <p:nvPr userDrawn="1"/>
        </p:nvSpPr>
        <p:spPr>
          <a:xfrm>
            <a:off x="4510970" y="4360511"/>
            <a:ext cx="15365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i="0" baseline="0" dirty="0">
                <a:solidFill>
                  <a:schemeClr val="tx1"/>
                </a:solidFill>
                <a:latin typeface="Franklin Gothic Demi Cond" panose="020B06030201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207491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9480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142B5C9-7654-6659-97CF-F668FCCA44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44092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8A8404C-AD30-D763-EAEF-8173A7D11D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6527" y="4075482"/>
            <a:ext cx="18214117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192459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4134584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69F64B3-DB6C-A497-5C00-5E02EC374D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6E290A1-1FA1-70D5-B21B-EDC98108F5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82D69D0-7A26-0AF8-BBD9-9371AC8E57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50FB915-A210-35D2-5400-30529A5BB7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D6AEFBF-3C76-F0D9-B2CF-D80B149CA1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0E8056-74EB-6486-7B49-1EB890F6F1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75F2285-3C2D-F0A4-EC28-9DE6E5A8C4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6387C4C-168C-2853-BD45-E1676B94BF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94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2008A68-BD57-F40B-AE5E-1E07675E65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92" y="3085914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1598983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269" y="3385750"/>
            <a:ext cx="10076823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5573105-3235-3148-C026-BC9860E57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269" y="2397210"/>
            <a:ext cx="10076823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0803778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018" y="1964267"/>
            <a:ext cx="10059144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018" y="3756454"/>
            <a:ext cx="10059144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ABB53B8-8343-1684-8A9C-B2E58C6D2D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49348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972B7A8-6E5A-9A09-11A2-08006959E2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723862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55653EC-C847-CF29-7D35-3676C64E0C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0A3E980-8D48-7C3C-C52A-60281B214E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3778700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CFC91-929D-219A-3746-D5F334F6C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4A141-FA87-420E-BB25-E956FEE6AE37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209FB-EC16-3434-3B35-B07183A9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D30A6-E055-71E4-FD2F-0383F7E6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537E-BA46-4AA4-A85B-64F58BC11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8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9EF4D8C-F869-8512-0E94-CB69DA7DEB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C452B74-609E-A556-2657-6F6F32C87F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6190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15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7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5.xml"/><Relationship Id="rId14" Type="http://schemas.openxmlformats.org/officeDocument/2006/relationships/image" Target="../media/image1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0.sv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8.xml"/><Relationship Id="rId14" Type="http://schemas.openxmlformats.org/officeDocument/2006/relationships/image" Target="../media/image12.sv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E1E628-3673-A759-93D3-3295C78DCF4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7731" y="211525"/>
            <a:ext cx="3204586" cy="184708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5DB5E19-1437-7EB0-22A3-77964546A37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1" r:id="rId2"/>
    <p:sldLayoutId id="2147483662" r:id="rId3"/>
    <p:sldLayoutId id="2147483720" r:id="rId4"/>
    <p:sldLayoutId id="2147483663" r:id="rId5"/>
    <p:sldLayoutId id="2147483725" r:id="rId6"/>
    <p:sldLayoutId id="2147483664" r:id="rId7"/>
    <p:sldLayoutId id="2147483665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45FD84-82DE-C5D2-19E8-9F778A55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8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bg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bg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71C60AB-1BDF-027D-E5B9-451E5B01DA2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252101-8858-82EA-EF71-6EB2A030E8F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892" y="188078"/>
            <a:ext cx="3200400" cy="18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7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AE391CF-85A0-CB47-A981-BAAEE62D452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642DF6-92F9-091C-0006-39EF71FE0B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731" y="211525"/>
            <a:ext cx="3204586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31" r:id="rId3"/>
    <p:sldLayoutId id="2147483695" r:id="rId4"/>
    <p:sldLayoutId id="2147483696" r:id="rId5"/>
    <p:sldLayoutId id="2147483732" r:id="rId6"/>
    <p:sldLayoutId id="2147483697" r:id="rId7"/>
    <p:sldLayoutId id="2147483698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bg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bg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71C60AB-1BDF-027D-E5B9-451E5B01DA2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252101-8858-82EA-EF71-6EB2A030E8F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6892" y="188078"/>
            <a:ext cx="3200400" cy="18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0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721" r:id="rId4"/>
    <p:sldLayoutId id="2147483671" r:id="rId5"/>
    <p:sldLayoutId id="2147483724" r:id="rId6"/>
    <p:sldLayoutId id="2147483672" r:id="rId7"/>
    <p:sldLayoutId id="2147483673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bg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bg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7188B6D-DD3C-C539-5398-80A7561C79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1549D-E0F5-0598-2C69-189C0B1483F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6892" y="188078"/>
            <a:ext cx="3200400" cy="18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6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30" r:id="rId4"/>
    <p:sldLayoutId id="2147483717" r:id="rId5"/>
    <p:sldLayoutId id="2147483733" r:id="rId6"/>
    <p:sldLayoutId id="2147483718" r:id="rId7"/>
    <p:sldLayoutId id="2147483719" r:id="rId8"/>
    <p:sldLayoutId id="2147483763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CC3C10-A555-89D8-54B5-DE83F5C5F2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F98FCD1-D7AC-0839-CB02-A1BF82725D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46895" y="583719"/>
            <a:ext cx="2043905" cy="10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29" r:id="rId3"/>
    <p:sldLayoutId id="2147483709" r:id="rId4"/>
    <p:sldLayoutId id="2147483710" r:id="rId5"/>
    <p:sldLayoutId id="2147483711" r:id="rId6"/>
    <p:sldLayoutId id="2147483734" r:id="rId7"/>
    <p:sldLayoutId id="2147483712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88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bg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bg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2112FFC-B92D-DE0A-58E7-3D30AC85964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A09E0-7F5C-A861-46F8-CB7EBA5C1FC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6892" y="188078"/>
            <a:ext cx="3200400" cy="18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728" r:id="rId4"/>
    <p:sldLayoutId id="2147483689" r:id="rId5"/>
    <p:sldLayoutId id="2147483690" r:id="rId6"/>
    <p:sldLayoutId id="2147483735" r:id="rId7"/>
    <p:sldLayoutId id="2147483691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17A669-7C31-8E29-5946-98C5F4BCC9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47A0EC-36EA-4A8A-0A0F-D0EE0E11F8D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46895" y="583719"/>
            <a:ext cx="2043905" cy="10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0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722" r:id="rId4"/>
    <p:sldLayoutId id="2147483678" r:id="rId5"/>
    <p:sldLayoutId id="2147483723" r:id="rId6"/>
    <p:sldLayoutId id="2147483679" r:id="rId7"/>
    <p:sldLayoutId id="2147483680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CC3C10-A555-89D8-54B5-DE83F5C5F2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1074972-E4C0-8046-1D58-BEA3FCC7FB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46895" y="583719"/>
            <a:ext cx="2043905" cy="10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5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EBC59-A8D7-9F79-E10C-C4CF200BA9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06351" y="10548457"/>
            <a:ext cx="6974473" cy="23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9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C6972-C844-657B-CC1E-A3DB6BAB9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7404338"/>
            <a:ext cx="24387175" cy="1642767"/>
          </a:xfrm>
        </p:spPr>
        <p:txBody>
          <a:bodyPr/>
          <a:lstStyle/>
          <a:p>
            <a:r>
              <a:rPr lang="en-US" dirty="0"/>
              <a:t>	Capital Planning Advisory Board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95470E-7B3C-C08E-F763-19208C82AC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9403454"/>
            <a:ext cx="24387175" cy="617538"/>
          </a:xfrm>
        </p:spPr>
        <p:txBody>
          <a:bodyPr/>
          <a:lstStyle/>
          <a:p>
            <a:r>
              <a:rPr lang="en-US" sz="4800" dirty="0">
                <a:latin typeface="Franklin Gothic Demi" panose="020B0703020102020204" pitchFamily="34" charset="0"/>
              </a:rPr>
              <a:t>July 9, 2025</a:t>
            </a:r>
          </a:p>
        </p:txBody>
      </p:sp>
    </p:spTree>
    <p:extLst>
      <p:ext uri="{BB962C8B-B14F-4D97-AF65-F5344CB8AC3E}">
        <p14:creationId xmlns:p14="http://schemas.microsoft.com/office/powerpoint/2010/main" val="3315898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FD5E86B-419B-4749-ADEC-132095301412}"/>
              </a:ext>
            </a:extLst>
          </p:cNvPr>
          <p:cNvSpPr txBox="1">
            <a:spLocks/>
          </p:cNvSpPr>
          <p:nvPr/>
        </p:nvSpPr>
        <p:spPr>
          <a:xfrm>
            <a:off x="405786" y="2122840"/>
            <a:ext cx="5971586" cy="900279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 spc="100" baseline="0">
                <a:solidFill>
                  <a:srgbClr val="FFC72C"/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0" dirty="0">
                <a:latin typeface="Franklin Gothic Demi" panose="020B0703020102020204" pitchFamily="34" charset="0"/>
              </a:rPr>
              <a:t>2026-2028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1BC2482-5215-46CC-A0AE-FE81F117AF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786" y="2873828"/>
            <a:ext cx="5696429" cy="8719332"/>
          </a:xfrm>
          <a:prstGeom prst="rect">
            <a:avLst/>
          </a:prstGeom>
        </p:spPr>
        <p:txBody>
          <a:bodyPr/>
          <a:lstStyle/>
          <a:p>
            <a:pPr lvl="0" algn="l"/>
            <a:r>
              <a:rPr lang="en-US" sz="4400" b="0" dirty="0">
                <a:solidFill>
                  <a:srgbClr val="FFC72C"/>
                </a:solidFill>
                <a:latin typeface="Franklin Gothic Demi" panose="020B0703020102020204" pitchFamily="34" charset="0"/>
              </a:rPr>
              <a:t>CAPITAL PRIORITIES</a:t>
            </a:r>
          </a:p>
          <a:p>
            <a:pPr lvl="0" algn="l"/>
            <a:r>
              <a:rPr lang="en-US" sz="4400" b="0" dirty="0">
                <a:latin typeface="Franklin Gothic Demi" panose="020B0703020102020204" pitchFamily="34" charset="0"/>
              </a:rPr>
              <a:t>Renew/Modernize Business Academic Center</a:t>
            </a:r>
            <a:endParaRPr lang="en-US" sz="4000" b="0" dirty="0">
              <a:latin typeface="Franklin Gothic Demi" panose="020B0703020102020204" pitchFamily="34" charset="0"/>
            </a:endParaRPr>
          </a:p>
          <a:p>
            <a:r>
              <a:rPr lang="en-US" sz="4400" b="0" dirty="0">
                <a:latin typeface="Franklin Gothic Demi" panose="020B0703020102020204" pitchFamily="34" charset="0"/>
              </a:rPr>
              <a:t>Repurpose Nunn Hall</a:t>
            </a:r>
          </a:p>
          <a:p>
            <a:pPr algn="l"/>
            <a:endParaRPr lang="en-US" sz="4400" b="0" dirty="0">
              <a:latin typeface="Franklin Gothic Demi" panose="020B0703020102020204" pitchFamily="34" charset="0"/>
            </a:endParaRPr>
          </a:p>
          <a:p>
            <a:pPr algn="l"/>
            <a:r>
              <a:rPr lang="en-US" sz="4400" b="0" dirty="0">
                <a:solidFill>
                  <a:srgbClr val="FFC72C"/>
                </a:solidFill>
                <a:latin typeface="Franklin Gothic Demi" panose="020B0703020102020204" pitchFamily="34" charset="0"/>
              </a:rPr>
              <a:t>ASSET PRESERVATION</a:t>
            </a:r>
          </a:p>
          <a:p>
            <a:pPr algn="l"/>
            <a:r>
              <a:rPr lang="en-US" sz="4400" b="0" dirty="0">
                <a:latin typeface="Franklin Gothic Demi" panose="020B0703020102020204" pitchFamily="34" charset="0"/>
              </a:rPr>
              <a:t>Many asset preservation needs remain</a:t>
            </a:r>
          </a:p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en-US" sz="4000" b="0" dirty="0">
                <a:latin typeface="Franklin Gothic Demi" panose="020B0703020102020204" pitchFamily="34" charset="0"/>
              </a:rPr>
              <a:t>Need Exceeds $300M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E0FEAE-752F-2070-548C-01AEDB79246B}"/>
              </a:ext>
            </a:extLst>
          </p:cNvPr>
          <p:cNvSpPr txBox="1"/>
          <p:nvPr/>
        </p:nvSpPr>
        <p:spPr>
          <a:xfrm>
            <a:off x="7547875" y="758249"/>
            <a:ext cx="15540725" cy="1163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4800" dirty="0">
                <a:latin typeface="Franklin Gothic Demi" panose="020B0703020102020204" pitchFamily="34" charset="0"/>
              </a:rPr>
              <a:t>Business Academic Center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000" dirty="0">
              <a:latin typeface="Franklin Gothic Demi" panose="020B0703020102020204" pitchFamily="34" charset="0"/>
            </a:endParaRP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Renewal/Modernization and full Life Cycle Renovation of all building systems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Lacks modern instructional spaces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Very little student engagement space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Former Engineering Technology space requires full renovation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Life Science Innovation Labs 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Structural floor heaving requires remediation</a:t>
            </a:r>
          </a:p>
          <a:p>
            <a:pPr marL="1943100" lvl="1" indent="-571500">
              <a:spcBef>
                <a:spcPts val="600"/>
              </a:spcBef>
            </a:pPr>
            <a:endParaRPr lang="en-US" sz="3200" dirty="0">
              <a:latin typeface="Franklin Gothic Book" panose="020B0503020102020204" pitchFamily="34" charset="0"/>
            </a:endParaRPr>
          </a:p>
          <a:p>
            <a:pPr marL="1485900" indent="-571500">
              <a:spcBef>
                <a:spcPts val="600"/>
              </a:spcBef>
            </a:pPr>
            <a:r>
              <a:rPr lang="en-US" sz="3200" dirty="0">
                <a:latin typeface="Franklin Gothic Book" panose="020B0503020102020204" pitchFamily="34" charset="0"/>
              </a:rPr>
              <a:t>College of Business is nationally recognized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Ranked among the Best Undergraduate Business Programs (2025) by U.S. News &amp; World Report 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#66 in the nation for Best Online Master’s in Business Program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Many other recognitions and commendations</a:t>
            </a:r>
          </a:p>
          <a:p>
            <a:pPr>
              <a:spcBef>
                <a:spcPts val="3000"/>
              </a:spcBef>
            </a:pPr>
            <a:r>
              <a:rPr lang="en-US" sz="4800" b="1" dirty="0">
                <a:latin typeface="Franklin Gothic Demi" panose="020B0703020102020204" pitchFamily="34" charset="0"/>
              </a:rPr>
              <a:t>Nunn Hall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Current occupant – Chase College of Law, Chase will move to Covington (CCBE project)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Renovate Nunn Hall for new academic uses</a:t>
            </a:r>
          </a:p>
          <a:p>
            <a:pPr marL="19431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Book" panose="020B0503020102020204" pitchFamily="34" charset="0"/>
              </a:rPr>
              <a:t>Will relieve space shortages in other areas of campus and allow for innovation in key areas</a:t>
            </a:r>
          </a:p>
        </p:txBody>
      </p:sp>
    </p:spTree>
    <p:extLst>
      <p:ext uri="{BB962C8B-B14F-4D97-AF65-F5344CB8AC3E}">
        <p14:creationId xmlns:p14="http://schemas.microsoft.com/office/powerpoint/2010/main" val="550162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DCFA42-88CD-22FA-DB3F-96322EEB3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235" y="5697415"/>
            <a:ext cx="5558117" cy="6576646"/>
          </a:xfrm>
        </p:spPr>
        <p:txBody>
          <a:bodyPr/>
          <a:lstStyle/>
          <a:p>
            <a:r>
              <a:rPr lang="en-US" sz="4400" b="0" dirty="0">
                <a:latin typeface="Franklin Gothic Demi" panose="020B0703020102020204" pitchFamily="34" charset="0"/>
              </a:rPr>
              <a:t>Location: Covington, KY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Negotiations underway on multiple sites</a:t>
            </a:r>
          </a:p>
          <a:p>
            <a:r>
              <a:rPr lang="en-US" sz="4400" b="0" dirty="0">
                <a:latin typeface="Franklin Gothic Demi" panose="020B0703020102020204" pitchFamily="34" charset="0"/>
              </a:rPr>
              <a:t>Lead Agency: Northern KY Port Authority</a:t>
            </a:r>
          </a:p>
          <a:p>
            <a:endParaRPr lang="en-US" sz="4400" dirty="0">
              <a:latin typeface="Franklin Gothic Demi" panose="020B0703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37186-E791-6C30-8E1E-0F89BC99FE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9016" y="1102659"/>
            <a:ext cx="17004322" cy="11510682"/>
          </a:xfrm>
        </p:spPr>
        <p:txBody>
          <a:bodyPr/>
          <a:lstStyle/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233363" marR="0" indent="-4763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Partnership of UK College of Medicine NKY Campus and NKU Chase College of Law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Status - Programming Complete</a:t>
            </a:r>
          </a:p>
          <a:p>
            <a:pPr marL="1943100" marR="0" lvl="1" indent="-571500" defTabSz="457200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Franklin Gothic Book" panose="020B0503020102020204" pitchFamily="34" charset="0"/>
              </a:rPr>
              <a:t>Total Square Feet: 110,000</a:t>
            </a:r>
          </a:p>
          <a:p>
            <a:pPr marL="1943100" marR="0" lvl="1" indent="-571500" defTabSz="457200">
              <a:spcBef>
                <a:spcPts val="600"/>
              </a:spcBef>
              <a:spcAft>
                <a:spcPts val="0"/>
              </a:spcAft>
            </a:pPr>
            <a:r>
              <a:rPr lang="en-US">
                <a:latin typeface="Franklin Gothic Book" panose="020B0503020102020204" pitchFamily="34" charset="0"/>
              </a:rPr>
              <a:t>Total </a:t>
            </a:r>
            <a:r>
              <a:rPr lang="en-US" dirty="0">
                <a:latin typeface="Franklin Gothic Book" panose="020B0503020102020204" pitchFamily="34" charset="0"/>
              </a:rPr>
              <a:t>Project Scope:  $125M</a:t>
            </a:r>
          </a:p>
          <a:p>
            <a:pPr marR="0" lvl="1" indent="0" defTabSz="457200">
              <a:spcBef>
                <a:spcPts val="600"/>
              </a:spcBef>
              <a:spcAft>
                <a:spcPts val="0"/>
              </a:spcAft>
              <a:buNone/>
            </a:pPr>
            <a:endParaRPr lang="en-US" dirty="0">
              <a:latin typeface="Franklin Gothic Book" panose="020B0503020102020204" pitchFamily="34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A Design – pending stakeholder sign-off and site selection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to be bid to Design/Build </a:t>
            </a:r>
            <a:r>
              <a:rPr lang="en-US" sz="4800" dirty="0"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</a:t>
            </a:r>
            <a:r>
              <a:rPr lang="en-US" sz="4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following completion of Phase A Design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191F8-36AB-E4EB-DC9C-0967BA069B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234" y="2253327"/>
            <a:ext cx="5558118" cy="2902413"/>
          </a:xfrm>
        </p:spPr>
        <p:txBody>
          <a:bodyPr/>
          <a:lstStyle/>
          <a:p>
            <a:r>
              <a:rPr lang="en-US" sz="4800" b="0" dirty="0">
                <a:latin typeface="Franklin Gothic Demi" panose="020B0703020102020204" pitchFamily="34" charset="0"/>
              </a:rPr>
              <a:t>COMMONWEALTH CENTER FOR BIOMEDICAL EXCELLENCE</a:t>
            </a:r>
          </a:p>
        </p:txBody>
      </p:sp>
    </p:spTree>
    <p:extLst>
      <p:ext uri="{BB962C8B-B14F-4D97-AF65-F5344CB8AC3E}">
        <p14:creationId xmlns:p14="http://schemas.microsoft.com/office/powerpoint/2010/main" val="361396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F8E15-EE55-4395-A0AB-7A77566EC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975" y="1"/>
            <a:ext cx="195072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9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52B6A67E-525A-428D-B45A-47F86B79B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589" y="2227656"/>
            <a:ext cx="5504330" cy="8745144"/>
          </a:xfrm>
        </p:spPr>
        <p:txBody>
          <a:bodyPr/>
          <a:lstStyle/>
          <a:p>
            <a:r>
              <a:rPr lang="en-US" sz="4800" b="0" dirty="0">
                <a:solidFill>
                  <a:srgbClr val="FFC000"/>
                </a:solidFill>
                <a:latin typeface="Franklin Gothic Demi" panose="020B0703020102020204" pitchFamily="34" charset="0"/>
              </a:rPr>
              <a:t>FORWARD</a:t>
            </a:r>
          </a:p>
          <a:p>
            <a:r>
              <a:rPr lang="en-US" sz="4800" b="0" dirty="0">
                <a:solidFill>
                  <a:srgbClr val="FFC000"/>
                </a:solidFill>
                <a:latin typeface="Franklin Gothic Demi" panose="020B0703020102020204" pitchFamily="34" charset="0"/>
              </a:rPr>
              <a:t>TOGETHER</a:t>
            </a:r>
          </a:p>
          <a:p>
            <a:endParaRPr lang="en-US" sz="4800" dirty="0">
              <a:latin typeface="Franklin Gothic Demi" panose="020B0703020102020204" pitchFamily="34" charset="0"/>
            </a:endParaRPr>
          </a:p>
          <a:p>
            <a:r>
              <a:rPr lang="en-US" sz="4800" b="0" dirty="0">
                <a:latin typeface="Franklin Gothic Demi" panose="020B0703020102020204" pitchFamily="34" charset="0"/>
              </a:rPr>
              <a:t>New Strategic Plan</a:t>
            </a:r>
          </a:p>
          <a:p>
            <a:r>
              <a:rPr lang="en-US" sz="4800" b="0" dirty="0">
                <a:latin typeface="Franklin Gothic Demi" panose="020B0703020102020204" pitchFamily="34" charset="0"/>
              </a:rPr>
              <a:t>Fall 2025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09FAEA0-9FD7-AFC8-5836-CA6483D43D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4986666"/>
              </p:ext>
            </p:extLst>
          </p:nvPr>
        </p:nvGraphicFramePr>
        <p:xfrm>
          <a:off x="6699309" y="2877256"/>
          <a:ext cx="16258117" cy="10838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2B965C5-641F-8893-6B6E-B18BE2F05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6228" y="542138"/>
            <a:ext cx="4964280" cy="199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BF25554-DAD4-4674-9CA6-1B4FF8DEEBB4}"/>
              </a:ext>
            </a:extLst>
          </p:cNvPr>
          <p:cNvSpPr txBox="1">
            <a:spLocks/>
          </p:cNvSpPr>
          <p:nvPr/>
        </p:nvSpPr>
        <p:spPr>
          <a:xfrm>
            <a:off x="519952" y="2079813"/>
            <a:ext cx="5307107" cy="1495612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 spc="100" baseline="0">
                <a:solidFill>
                  <a:srgbClr val="FFC72C"/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0" dirty="0">
                <a:latin typeface="Franklin Gothic Demi" panose="020B0703020102020204" pitchFamily="34" charset="0"/>
              </a:rPr>
              <a:t>REGIONAL LEADERS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B9F790E-4958-414D-BE72-25C82F751F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952" y="3908612"/>
            <a:ext cx="5600929" cy="8637818"/>
          </a:xfrm>
        </p:spPr>
        <p:txBody>
          <a:bodyPr/>
          <a:lstStyle/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86,000 Alumni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81% Percent Stay in our Region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17% more first year students Fall 2024 than Fall 2023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All-time NKU graduation record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NKU students graduate in 4.2 years</a:t>
            </a:r>
          </a:p>
          <a:p>
            <a:pPr>
              <a:spcBef>
                <a:spcPts val="4000"/>
              </a:spcBef>
            </a:pPr>
            <a:endParaRPr lang="en-US" sz="5000" dirty="0"/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7840BBDD-E875-49F5-8CEA-A2E7D55122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552" y="0"/>
            <a:ext cx="2122251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7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F1F8CB2-EC83-41D4-B650-0633014E142C}"/>
              </a:ext>
            </a:extLst>
          </p:cNvPr>
          <p:cNvSpPr txBox="1">
            <a:spLocks/>
          </p:cNvSpPr>
          <p:nvPr/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 spc="100" baseline="0">
                <a:solidFill>
                  <a:srgbClr val="FFC72C"/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0" dirty="0">
                <a:latin typeface="Franklin Gothic Demi" panose="020B0703020102020204" pitchFamily="34" charset="0"/>
              </a:rPr>
              <a:t>HIGH RANKINGS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2C490D6-CAFD-413B-AF5E-8C3BD8E7C9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6690" y="3385750"/>
            <a:ext cx="4967417" cy="8971006"/>
          </a:xfrm>
        </p:spPr>
        <p:txBody>
          <a:bodyPr/>
          <a:lstStyle/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Impact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Economic Mobility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ROI</a:t>
            </a:r>
          </a:p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2749843-928C-48D7-A4BE-3EBB207BF1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3943" y="1552398"/>
            <a:ext cx="16616542" cy="11173001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sz="4800" dirty="0">
                <a:latin typeface="Franklin Gothic Demi" panose="020B0703020102020204" pitchFamily="34" charset="0"/>
              </a:rPr>
              <a:t>Growing the Pipeline</a:t>
            </a:r>
          </a:p>
          <a:p>
            <a:pPr marL="1828800" lvl="1">
              <a:spcBef>
                <a:spcPts val="3000"/>
              </a:spcBef>
            </a:pPr>
            <a:r>
              <a:rPr lang="en-US" dirty="0">
                <a:latin typeface="Franklin Gothic Book" panose="020B0503020102020204" pitchFamily="34" charset="0"/>
              </a:rPr>
              <a:t>NKU launched multiple new degree programs aligned with workforce needs in the last year</a:t>
            </a:r>
          </a:p>
          <a:p>
            <a:pPr>
              <a:spcBef>
                <a:spcPts val="3000"/>
              </a:spcBef>
            </a:pPr>
            <a:r>
              <a:rPr lang="en-US" sz="4800" dirty="0">
                <a:latin typeface="Franklin Gothic Demi" panose="020B0703020102020204" pitchFamily="34" charset="0"/>
              </a:rPr>
              <a:t>NKU Best Value:</a:t>
            </a:r>
            <a:endParaRPr lang="en-US" sz="4400" dirty="0">
              <a:latin typeface="Franklin Gothic Book" panose="020B0503020102020204" pitchFamily="34" charset="0"/>
            </a:endParaRPr>
          </a:p>
          <a:p>
            <a:pPr marL="1828800" lvl="1">
              <a:spcBef>
                <a:spcPts val="3000"/>
              </a:spcBef>
            </a:pPr>
            <a:r>
              <a:rPr lang="en-US" dirty="0">
                <a:latin typeface="Franklin Gothic Book" panose="020B0503020102020204" pitchFamily="34" charset="0"/>
              </a:rPr>
              <a:t>For the second year in a row, NKU was recognized by the Wall Street Journal for “best value,” rising in the rankings to #29 out of 500 universities nationally</a:t>
            </a:r>
          </a:p>
        </p:txBody>
      </p:sp>
    </p:spTree>
    <p:extLst>
      <p:ext uri="{BB962C8B-B14F-4D97-AF65-F5344CB8AC3E}">
        <p14:creationId xmlns:p14="http://schemas.microsoft.com/office/powerpoint/2010/main" val="86985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391885" y="3693459"/>
            <a:ext cx="5859625" cy="8915373"/>
          </a:xfrm>
        </p:spPr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b="0" dirty="0">
                <a:latin typeface="Franklin Gothic Demi" panose="020B0703020102020204" pitchFamily="34" charset="0"/>
              </a:rPr>
              <a:t>Increase Science Labs and Opportunities for STEM Careers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b="0" dirty="0">
                <a:latin typeface="Franklin Gothic Demi" panose="020B0703020102020204" pitchFamily="34" charset="0"/>
              </a:rPr>
              <a:t>Repurpose Legacy Buildings for New Ways of Learning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0" dirty="0">
                <a:latin typeface="Franklin Gothic Demi" panose="020B0703020102020204" pitchFamily="34" charset="0"/>
              </a:rPr>
              <a:t>Eliminate Capital Renewal Issues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b="0" dirty="0">
                <a:latin typeface="Franklin Gothic Demi" panose="020B0703020102020204" pitchFamily="34" charset="0"/>
              </a:rPr>
              <a:t>Create Innovative Learning Spaces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b="0" dirty="0">
                <a:latin typeface="Franklin Gothic Demi" panose="020B0703020102020204" pitchFamily="34" charset="0"/>
              </a:rPr>
              <a:t>Increase Opportunities for Student Engagement</a:t>
            </a:r>
          </a:p>
          <a:p>
            <a:endParaRPr lang="en-US" sz="42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391885" y="2009996"/>
            <a:ext cx="5327597" cy="1522097"/>
          </a:xfrm>
        </p:spPr>
        <p:txBody>
          <a:bodyPr/>
          <a:lstStyle/>
          <a:p>
            <a:r>
              <a:rPr lang="en-US" sz="4800" b="0" dirty="0">
                <a:latin typeface="Franklin Gothic Demi" panose="020B0703020102020204" pitchFamily="34" charset="0"/>
              </a:rPr>
              <a:t>MASTER PLAN UPDATE</a:t>
            </a:r>
          </a:p>
        </p:txBody>
      </p:sp>
      <p:pic>
        <p:nvPicPr>
          <p:cNvPr id="11" name="Picture 10" descr="Aerial view of a city&#10;&#10;AI-generated content may be incorrect.">
            <a:extLst>
              <a:ext uri="{FF2B5EF4-FFF2-40B4-BE49-F238E27FC236}">
                <a16:creationId xmlns:a16="http://schemas.microsoft.com/office/drawing/2014/main" id="{97451910-D317-A01D-D7A7-E4F137B94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34" y="1107168"/>
            <a:ext cx="15335551" cy="1150166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668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011ED02-5525-4A7D-BD3D-DC3ACC6196AE}"/>
              </a:ext>
            </a:extLst>
          </p:cNvPr>
          <p:cNvSpPr txBox="1">
            <a:spLocks/>
          </p:cNvSpPr>
          <p:nvPr/>
        </p:nvSpPr>
        <p:spPr>
          <a:xfrm>
            <a:off x="242053" y="1790760"/>
            <a:ext cx="5988423" cy="2960534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 spc="100" baseline="0">
                <a:solidFill>
                  <a:srgbClr val="FFC72C"/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0" dirty="0">
                <a:latin typeface="Franklin Gothic Demi" panose="020B0703020102020204" pitchFamily="34" charset="0"/>
              </a:rPr>
              <a:t>2022-2024 &amp; 2024-2026 ASSET PRESERVATION FUNDS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EE5EB25-9F43-4FA5-8F11-02A5AF9F4420}"/>
              </a:ext>
            </a:extLst>
          </p:cNvPr>
          <p:cNvSpPr txBox="1">
            <a:spLocks/>
          </p:cNvSpPr>
          <p:nvPr/>
        </p:nvSpPr>
        <p:spPr>
          <a:xfrm>
            <a:off x="242053" y="4751294"/>
            <a:ext cx="5988424" cy="7677081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2022-2024: $46.8M in State Bonds Matched with $7M NKU Funds = $53.8M AP Funds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$24.4M dedicated to floor heaving repairs, HVAC and other upgrades in Nunn Hall &amp; Fine Arts.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Critical infrastructure and renewal projects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2024-2026: $46.15M in State Bonds 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Critical capital renewal projects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Major systems upgrades</a:t>
            </a:r>
          </a:p>
        </p:txBody>
      </p:sp>
      <p:pic>
        <p:nvPicPr>
          <p:cNvPr id="14" name="Picture Placeholder 15" descr="A picture containing text, measuring stick, indoor, tool&#10;&#10;Description automatically generated">
            <a:extLst>
              <a:ext uri="{FF2B5EF4-FFF2-40B4-BE49-F238E27FC236}">
                <a16:creationId xmlns:a16="http://schemas.microsoft.com/office/drawing/2014/main" id="{67C466E0-B2BE-43ED-9CD6-38D119011330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b="3821"/>
          <a:stretch>
            <a:fillRect/>
          </a:stretch>
        </p:blipFill>
        <p:spPr bwMode="auto">
          <a:xfrm>
            <a:off x="7153730" y="1082084"/>
            <a:ext cx="7844287" cy="5107883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2" name="Picture 1" descr="A room with concrete floor and pipes&#10;&#10;Description automatically generated">
            <a:extLst>
              <a:ext uri="{FF2B5EF4-FFF2-40B4-BE49-F238E27FC236}">
                <a16:creationId xmlns:a16="http://schemas.microsoft.com/office/drawing/2014/main" id="{2AC9E3CA-B8BE-AB77-8E2D-EC4CD5B0D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056" y="1082084"/>
            <a:ext cx="7844288" cy="5107883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3" name="Picture 2" descr="A room with a large window and a large metal pipe&#10;&#10;AI-generated content may be incorrect.">
            <a:extLst>
              <a:ext uri="{FF2B5EF4-FFF2-40B4-BE49-F238E27FC236}">
                <a16:creationId xmlns:a16="http://schemas.microsoft.com/office/drawing/2014/main" id="{6592D71B-8D36-13AD-83BA-9E0335D67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056" y="6694098"/>
            <a:ext cx="7844287" cy="588264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6" name="Picture 5" descr="A room with a fan and a ladder&#10;&#10;AI-generated content may be incorrect.">
            <a:extLst>
              <a:ext uri="{FF2B5EF4-FFF2-40B4-BE49-F238E27FC236}">
                <a16:creationId xmlns:a16="http://schemas.microsoft.com/office/drawing/2014/main" id="{C8EBB9C9-468C-130C-6AD3-0A8E5F9FE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730" y="6750701"/>
            <a:ext cx="7844287" cy="588321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46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63B027-D1A5-0B9F-DBE8-D8F7257926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229" y="3549422"/>
            <a:ext cx="5710335" cy="8490857"/>
          </a:xfrm>
        </p:spPr>
        <p:txBody>
          <a:bodyPr/>
          <a:lstStyle/>
          <a:p>
            <a:r>
              <a:rPr lang="en-US" sz="4400" b="0" dirty="0">
                <a:latin typeface="Franklin Gothic Demi" panose="020B0703020102020204" pitchFamily="34" charset="0"/>
              </a:rPr>
              <a:t>HERRMANN SCIENCE CENTER EXPANSION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87,000 square-foot addition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Addresses urgent need for STEM + H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Currently in Construction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$79.9M project funding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34C36-4CD0-18C7-DB59-27AB16F4B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5229" y="2276670"/>
            <a:ext cx="5710335" cy="970383"/>
          </a:xfrm>
        </p:spPr>
        <p:txBody>
          <a:bodyPr/>
          <a:lstStyle/>
          <a:p>
            <a:r>
              <a:rPr lang="en-US" sz="4800" b="0" dirty="0">
                <a:latin typeface="Franklin Gothic Demi" panose="020B0703020102020204" pitchFamily="34" charset="0"/>
              </a:rPr>
              <a:t>CAPITAL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07D00-3C19-9805-199C-F0AAB95AD8B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b="17305"/>
          <a:stretch/>
        </p:blipFill>
        <p:spPr bwMode="auto">
          <a:xfrm>
            <a:off x="10380919" y="7072719"/>
            <a:ext cx="10380919" cy="6106057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755DCF-30B7-72AC-BC2F-B831988AEF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1" b="7725"/>
          <a:stretch/>
        </p:blipFill>
        <p:spPr bwMode="auto">
          <a:xfrm>
            <a:off x="10380920" y="496394"/>
            <a:ext cx="10380919" cy="6106057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570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D7B467-17F5-8472-C72B-9C9300568C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860" y="3385750"/>
            <a:ext cx="5724352" cy="89710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0" dirty="0">
                <a:latin typeface="Franklin Gothic Demi" panose="020B0703020102020204" pitchFamily="34" charset="0"/>
              </a:rPr>
              <a:t>Landrum Academic Center Renewal</a:t>
            </a:r>
          </a:p>
          <a:p>
            <a:pPr>
              <a:lnSpc>
                <a:spcPct val="100000"/>
              </a:lnSpc>
            </a:pPr>
            <a:r>
              <a:rPr lang="en-US" sz="4400" b="0" dirty="0">
                <a:latin typeface="Franklin Gothic Demi" panose="020B0703020102020204" pitchFamily="34" charset="0"/>
              </a:rPr>
              <a:t>Urgent need for Capital Renewal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Full life-cycle renewal, including floor heaving repair</a:t>
            </a:r>
          </a:p>
          <a:p>
            <a:pPr marL="2057400" lvl="1" indent="-685800">
              <a:lnSpc>
                <a:spcPct val="100000"/>
              </a:lnSpc>
            </a:pPr>
            <a:r>
              <a:rPr lang="en-US" sz="100" dirty="0">
                <a:latin typeface="Franklin Gothic Demi" panose="020B0703020102020204" pitchFamily="34" charset="0"/>
              </a:rPr>
              <a:t>Full </a:t>
            </a:r>
            <a:r>
              <a:rPr lang="en-US" sz="100" dirty="0" err="1">
                <a:latin typeface="Franklin Gothic Demi" panose="020B0703020102020204" pitchFamily="34" charset="0"/>
              </a:rPr>
              <a:t>FkFloor</a:t>
            </a:r>
            <a:endParaRPr lang="en-US" sz="100" dirty="0">
              <a:latin typeface="Franklin Gothic Demi" panose="020B0703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400" b="0" dirty="0">
                <a:latin typeface="Franklin Gothic Demi" panose="020B0703020102020204" pitchFamily="34" charset="0"/>
              </a:rPr>
              <a:t>Design Phase A</a:t>
            </a:r>
          </a:p>
          <a:p>
            <a:pPr>
              <a:lnSpc>
                <a:spcPct val="100000"/>
              </a:lnSpc>
            </a:pPr>
            <a:r>
              <a:rPr lang="en-US" sz="4400" b="0" dirty="0">
                <a:latin typeface="Franklin Gothic Demi" panose="020B0703020102020204" pitchFamily="34" charset="0"/>
              </a:rPr>
              <a:t>$49M project funding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E0B3C-0F62-5F24-E1F1-0C6226A23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7860" y="2227122"/>
            <a:ext cx="5724352" cy="889686"/>
          </a:xfrm>
        </p:spPr>
        <p:txBody>
          <a:bodyPr/>
          <a:lstStyle/>
          <a:p>
            <a:r>
              <a:rPr lang="en-US" sz="4800" b="0" dirty="0">
                <a:latin typeface="Franklin Gothic Demi" panose="020B0703020102020204" pitchFamily="34" charset="0"/>
              </a:rPr>
              <a:t>CAPITAL PROJECT</a:t>
            </a:r>
            <a:endParaRPr lang="en-US" sz="4800" b="0" dirty="0"/>
          </a:p>
        </p:txBody>
      </p:sp>
      <p:pic>
        <p:nvPicPr>
          <p:cNvPr id="5" name="Picture 4" descr="A picture containing ground, tool, measuring stick, text&#10;&#10;Description automatically generated">
            <a:extLst>
              <a:ext uri="{FF2B5EF4-FFF2-40B4-BE49-F238E27FC236}">
                <a16:creationId xmlns:a16="http://schemas.microsoft.com/office/drawing/2014/main" id="{5E5E38E6-26B9-353F-9155-871CF7A56E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7787730"/>
            <a:ext cx="7964159" cy="5523618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001D8-E250-D7D7-53B9-E9E54E4D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137" y="404652"/>
            <a:ext cx="9540900" cy="7154998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0D8F4-1EE1-757E-B839-F9448682A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4110" y="404652"/>
            <a:ext cx="5366249" cy="7191902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8DFC3A-CC65-BB6B-662B-C32E87D64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137" y="7787730"/>
            <a:ext cx="7366110" cy="5523618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1899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178739-8768-B4EA-5293-23B65A27D1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094" y="5827058"/>
            <a:ext cx="5558118" cy="6508377"/>
          </a:xfrm>
        </p:spPr>
        <p:txBody>
          <a:bodyPr/>
          <a:lstStyle/>
          <a:p>
            <a:r>
              <a:rPr lang="en-US" sz="4400" b="0" dirty="0">
                <a:latin typeface="Franklin Gothic Demi" panose="020B0703020102020204" pitchFamily="34" charset="0"/>
              </a:rPr>
              <a:t>$17.3M State Bonds &amp; $3.7M in NKU AP Funds</a:t>
            </a:r>
          </a:p>
          <a:p>
            <a:r>
              <a:rPr lang="en-US" sz="4400" b="0" dirty="0">
                <a:latin typeface="Franklin Gothic Demi" panose="020B0703020102020204" pitchFamily="34" charset="0"/>
              </a:rPr>
              <a:t>Long Term Lease</a:t>
            </a:r>
          </a:p>
          <a:p>
            <a:r>
              <a:rPr lang="en-US" sz="4400" b="0" dirty="0">
                <a:latin typeface="Franklin Gothic Demi" panose="020B0703020102020204" pitchFamily="34" charset="0"/>
              </a:rPr>
              <a:t>Design will be complete in August, bidding will follow</a:t>
            </a:r>
          </a:p>
          <a:p>
            <a:r>
              <a:rPr lang="en-US" sz="4400" b="0" dirty="0">
                <a:latin typeface="Franklin Gothic Demi" panose="020B0703020102020204" pitchFamily="34" charset="0"/>
              </a:rPr>
              <a:t>Joint effort of Justice Cabinet and NKU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6EDD1-B2B0-2227-A983-83523CDF63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094" y="2026023"/>
            <a:ext cx="5558118" cy="3801035"/>
          </a:xfrm>
        </p:spPr>
        <p:txBody>
          <a:bodyPr/>
          <a:lstStyle/>
          <a:p>
            <a:r>
              <a:rPr lang="en-US" sz="4800" b="0" dirty="0">
                <a:latin typeface="Franklin Gothic Demi" panose="020B0703020102020204" pitchFamily="34" charset="0"/>
              </a:rPr>
              <a:t>CIVIC CENTER CONVERSION FOR NKY MEDICAL EXAMINER &amp; CRIME LAB</a:t>
            </a:r>
          </a:p>
        </p:txBody>
      </p:sp>
      <p:pic>
        <p:nvPicPr>
          <p:cNvPr id="6" name="Picture 5" descr="A building with a van parked outside&#10;&#10;AI-generated content may be incorrect.">
            <a:extLst>
              <a:ext uri="{FF2B5EF4-FFF2-40B4-BE49-F238E27FC236}">
                <a16:creationId xmlns:a16="http://schemas.microsoft.com/office/drawing/2014/main" id="{62D3B01D-9C16-421A-703D-224874F2B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812" y="412365"/>
            <a:ext cx="15453693" cy="7494517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1FFA2-B392-FE21-61FA-5515A1504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139" y="7057318"/>
            <a:ext cx="7990521" cy="5795231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DA0B60-7C56-C0E6-8C56-8539577EC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2630" y="7051200"/>
            <a:ext cx="5798336" cy="5801349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4035241"/>
      </p:ext>
    </p:extLst>
  </p:cSld>
  <p:clrMapOvr>
    <a:masterClrMapping/>
  </p:clrMapOvr>
</p:sld>
</file>

<file path=ppt/theme/theme1.xml><?xml version="1.0" encoding="utf-8"?>
<a:theme xmlns:a="http://schemas.openxmlformats.org/drawingml/2006/main" name="Series - Yellow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72C"/>
      </a:accent1>
      <a:accent2>
        <a:srgbClr val="ED7D31"/>
      </a:accent2>
      <a:accent3>
        <a:srgbClr val="A5A5A5"/>
      </a:accent3>
      <a:accent4>
        <a:srgbClr val="FFC72C"/>
      </a:accent4>
      <a:accent5>
        <a:srgbClr val="000000"/>
      </a:accent5>
      <a:accent6>
        <a:srgbClr val="FFC72C"/>
      </a:accent6>
      <a:hlink>
        <a:srgbClr val="FFC72C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Series - Black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ries - Yellow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72C"/>
      </a:accent1>
      <a:accent2>
        <a:srgbClr val="ED7D31"/>
      </a:accent2>
      <a:accent3>
        <a:srgbClr val="A5A5A5"/>
      </a:accent3>
      <a:accent4>
        <a:srgbClr val="FFC72C"/>
      </a:accent4>
      <a:accent5>
        <a:srgbClr val="000000"/>
      </a:accent5>
      <a:accent6>
        <a:srgbClr val="FFC72C"/>
      </a:accent6>
      <a:hlink>
        <a:srgbClr val="FFC72C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ries - Black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ries - Dark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eries -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eries - Grey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eries - Whi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eries - White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itles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3E19030E58E74B8AFB43E6791C2EA5" ma:contentTypeVersion="11" ma:contentTypeDescription="Create a new document." ma:contentTypeScope="" ma:versionID="59c2be549ab117d6c61ad8b4fe921d7f">
  <xsd:schema xmlns:xsd="http://www.w3.org/2001/XMLSchema" xmlns:xs="http://www.w3.org/2001/XMLSchema" xmlns:p="http://schemas.microsoft.com/office/2006/metadata/properties" xmlns:ns3="633a0540-d053-4588-957b-5d755e7d35ac" xmlns:ns4="5785bdf1-4458-4e96-a268-80c240c14dc6" targetNamespace="http://schemas.microsoft.com/office/2006/metadata/properties" ma:root="true" ma:fieldsID="afab713dd6369e7cab050ac61905e2ce" ns3:_="" ns4:_="">
    <xsd:import namespace="633a0540-d053-4588-957b-5d755e7d35ac"/>
    <xsd:import namespace="5785bdf1-4458-4e96-a268-80c240c14d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a0540-d053-4588-957b-5d755e7d35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85bdf1-4458-4e96-a268-80c240c14d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C6F4B9-9474-4275-A1B0-A95FB9266CB3}">
  <ds:schemaRefs>
    <ds:schemaRef ds:uri="http://schemas.openxmlformats.org/package/2006/metadata/core-properties"/>
    <ds:schemaRef ds:uri="http://schemas.microsoft.com/office/2006/documentManagement/types"/>
    <ds:schemaRef ds:uri="5785bdf1-4458-4e96-a268-80c240c14dc6"/>
    <ds:schemaRef ds:uri="http://purl.org/dc/elements/1.1/"/>
    <ds:schemaRef ds:uri="http://schemas.microsoft.com/office/2006/metadata/properties"/>
    <ds:schemaRef ds:uri="633a0540-d053-4588-957b-5d755e7d35ac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C069E5C-E987-4A37-9966-DFA3B886C8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E9ADB7-C08C-475C-8970-0C8A279536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3a0540-d053-4588-957b-5d755e7d35ac"/>
    <ds:schemaRef ds:uri="5785bdf1-4458-4e96-a268-80c240c14d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4033</TotalTime>
  <Words>922</Words>
  <Application>Microsoft Office PowerPoint</Application>
  <PresentationFormat>Custom</PresentationFormat>
  <Paragraphs>130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Aptos</vt:lpstr>
      <vt:lpstr>Arial</vt:lpstr>
      <vt:lpstr>Avenir Book</vt:lpstr>
      <vt:lpstr>Avenir Next Condensed</vt:lpstr>
      <vt:lpstr>Calibri</vt:lpstr>
      <vt:lpstr>Courier New</vt:lpstr>
      <vt:lpstr>Franklin Gothic Book</vt:lpstr>
      <vt:lpstr>Franklin Gothic Demi</vt:lpstr>
      <vt:lpstr>Franklin Gothic Demi Cond</vt:lpstr>
      <vt:lpstr>Franklin Gothic Medium</vt:lpstr>
      <vt:lpstr>Symbol</vt:lpstr>
      <vt:lpstr>Times New Roman</vt:lpstr>
      <vt:lpstr>Series - Yellow</vt:lpstr>
      <vt:lpstr>Series - Yellow Concrete</vt:lpstr>
      <vt:lpstr>Series - Black</vt:lpstr>
      <vt:lpstr>Series - Dark Concrete</vt:lpstr>
      <vt:lpstr>Series - Concrete</vt:lpstr>
      <vt:lpstr>Series - Grey</vt:lpstr>
      <vt:lpstr>Series - White</vt:lpstr>
      <vt:lpstr>Series - White Concrete</vt:lpstr>
      <vt:lpstr>Titles</vt:lpstr>
      <vt:lpstr>Custom Design</vt:lpstr>
      <vt:lpstr>1_Series -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Columbia, Liz (LRC)</cp:lastModifiedBy>
  <cp:revision>127</cp:revision>
  <dcterms:created xsi:type="dcterms:W3CDTF">2022-08-02T11:23:04Z</dcterms:created>
  <dcterms:modified xsi:type="dcterms:W3CDTF">2025-07-03T17:53:07Z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0x0101007B3E19030E58E74B8AFB43E6791C2EA5</vt:lpwstr>
  </property>
</Properties>
</file>