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1190" r:id="rId5"/>
    <p:sldId id="1172" r:id="rId6"/>
    <p:sldId id="1192" r:id="rId7"/>
    <p:sldId id="1178" r:id="rId8"/>
    <p:sldId id="1183" r:id="rId9"/>
    <p:sldId id="1196" r:id="rId10"/>
    <p:sldId id="1195" r:id="rId11"/>
    <p:sldId id="1194" r:id="rId12"/>
    <p:sldId id="1193" r:id="rId13"/>
    <p:sldId id="1198" r:id="rId14"/>
    <p:sldId id="1199" r:id="rId15"/>
    <p:sldId id="1197" r:id="rId16"/>
    <p:sldId id="1191" r:id="rId17"/>
    <p:sldId id="1201" r:id="rId18"/>
    <p:sldId id="1204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02F1C1AC-F1D1-486F-9529-82DDE321BC49}">
          <p14:sldIdLst>
            <p14:sldId id="1190"/>
            <p14:sldId id="1172"/>
            <p14:sldId id="1192"/>
            <p14:sldId id="1178"/>
            <p14:sldId id="1183"/>
            <p14:sldId id="1196"/>
            <p14:sldId id="1195"/>
            <p14:sldId id="1194"/>
            <p14:sldId id="1193"/>
            <p14:sldId id="1198"/>
            <p14:sldId id="1199"/>
            <p14:sldId id="1197"/>
            <p14:sldId id="1191"/>
            <p14:sldId id="1201"/>
            <p14:sldId id="1204"/>
          </p14:sldIdLst>
        </p14:section>
        <p14:section name="extra slides" id="{363A390B-C27A-40C3-BFA9-75C726EE3CA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A7"/>
    <a:srgbClr val="FFFFFF"/>
    <a:srgbClr val="A5A5A5"/>
    <a:srgbClr val="E9EBF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BCE93-C7B5-432B-9FCE-85C297BBFA49}" v="22" dt="2025-07-03T15:52:52.772"/>
    <p1510:client id="{B87080EE-F531-4835-A6B0-1FFEECA49E61}" v="1" dt="2025-07-03T15:57:04.672"/>
    <p1510:client id="{DA182A66-25C2-4836-A291-3B8B1A41FCC2}" v="301" dt="2025-07-03T15:18:01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5" autoAdjust="0"/>
    <p:restoredTop sz="90348" autoAdjust="0"/>
  </p:normalViewPr>
  <p:slideViewPr>
    <p:cSldViewPr snapToGrid="0">
      <p:cViewPr varScale="1">
        <p:scale>
          <a:sx n="102" d="100"/>
          <a:sy n="102" d="100"/>
        </p:scale>
        <p:origin x="112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9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4D786C-EF26-4D90-B1D4-7E5B2E3E20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E8FE5-88FA-4448-98D7-2C5133EE6F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A96D6496-C9A5-42C9-9035-24299A31D425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A263B-18AF-4AAA-B900-B34E0C0F38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E09B7-C55B-4BD2-B30E-29420EF15F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6CD42725-7376-43AA-B889-01F01631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02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6434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r">
              <a:defRPr sz="1200"/>
            </a:lvl1pPr>
          </a:lstStyle>
          <a:p>
            <a:fld id="{286515E6-D87A-834A-9A22-476EB049D90B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4" tIns="46577" rIns="93154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54" tIns="46577" rIns="93154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3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r">
              <a:defRPr sz="1200"/>
            </a:lvl1pPr>
          </a:lstStyle>
          <a:p>
            <a:fld id="{07F9FC1C-0FAE-0E41-8B8F-FC1EBEF22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1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9080D-D98C-8DAB-B134-D4226BB8B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2DB28-8652-DF4F-5B22-46FFD5BA4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78C4A-0AFF-578A-B5E6-0290CF213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E6733-FE96-FFAE-0828-B84FB3164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1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7995-7B17-400C-2797-6D4DEDA3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603EE-4F60-DE7C-FD1B-868018938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D236E-5320-1ABD-2B4E-2BD59E13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9C64D-D7AB-51FC-15BB-A635A02EF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9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535D4-9EC3-7F70-2324-04E8CB0A1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B06C4A-1370-9B3E-F0C3-78AA7A7EE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281E8-61DF-5F93-46F3-0E24BCA86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BDBD5-1F62-1A58-51C4-4BB1E348E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61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2818C-26A6-0BDE-2614-FCBCCAB95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AFD61-8F4E-1CD2-42C1-8422847CD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92703-35E1-662D-8C7D-EA5AC7924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5D164-FB77-E8DC-CF1E-344CE1B36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26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EB8AC-0444-1C89-B0A7-268838853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182D7-193A-B1E1-B7E8-B71A1FB27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616F37-BA91-669F-4DEF-06B409AC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A8D3B-CEEB-3CB1-8DD0-3B26F63DB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5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B7BCD-7298-D719-36AD-23FFC619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A11843-87D3-706B-4463-E94FCA56B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09668-60F1-6A6E-29E4-9C4FEDF4E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EBEDC-1BC5-D18C-84A1-5C037323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2FFB-0644-3551-D20D-EB1C5408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FCC0B-B917-EE26-F57E-BEEC5A5A6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56FBD-95EA-5F36-5E36-65F5B7A5C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C4F2-2710-1676-707C-98B7558D2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1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20F5-C190-C527-FACE-7F83ACDA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B96E2-98EB-C30D-B7A3-E02141157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48327-25B5-9597-AE4B-A7B993EF4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31244-BA19-499C-FC8A-D26460F00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8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B60CD-A54C-7BD6-C95A-05AB5EDDF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A67AA-AC92-CBFD-EBEB-E9CEC5180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FC2D1-A609-4A81-E14D-9852D0C75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FE069-055E-3A1F-4BE5-42BC38DD4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6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1DC3E-93A6-6467-5178-012DB4E4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1C5DD-23F4-75C8-EB2C-E228D0B99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EA79F-64E0-F2A0-9665-4B13FE2B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CE7AE-26C8-D20C-7B59-FC0BC2299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98281-B4F5-8865-8443-C9FD1F6A9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C9257-15F5-BE00-AB77-4D6823EF0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96DCD-5F2A-89C4-CC91-4FAD7BA05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010D6-2ECA-9D5B-E4A3-3654182BF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6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FDD06-7AB1-9D44-5F19-1C78DEF01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7006C-536A-642C-79B4-47F9CFFEF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BEA67-FEAA-DA33-0D85-2214CE557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5E343-C2E1-4963-06E7-6AC39C924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56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F5506-C4B0-811B-64DA-193BDFA83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667A6-2910-B1E6-8CB5-BE4AA2D00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C8EF5-031E-73B9-A87B-3CC2E9A8C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57EEE-4ADC-C45D-75DE-EB2A6060F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83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1802C-91D5-0694-BC4E-B5C818E47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1D14B-4861-5D42-D22C-25E248042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31890-1CA1-E4D9-586B-D667B6ADD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52AA3-53E1-1D12-1651-A6FEA99FF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6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3889-681D-BB05-0E3C-CA80C858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EC119-D25B-CF31-8F61-9A0665A20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D2965-CF0D-7497-E860-72D10B5AC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50D79-E85B-1639-056D-81EACBFFB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EB2-E522-4968-9468-232A0DE750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2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A2148076-4A7D-0E4A-9C7F-E67508EC5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E15ECC-31DF-8643-A175-042D116B9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975" y="2832652"/>
            <a:ext cx="8915400" cy="48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Secondary/presenter’s name/subhead inserted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5BEB14-8EC7-5848-9955-159CE30FA3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7975" y="534504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000" b="1" i="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the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6578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outdoor, city&#10;&#10;Description automatically generated">
            <a:extLst>
              <a:ext uri="{FF2B5EF4-FFF2-40B4-BE49-F238E27FC236}">
                <a16:creationId xmlns:a16="http://schemas.microsoft.com/office/drawing/2014/main" id="{D3BC41A9-2F65-4D31-97CF-1CFD1DB7F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7320" cy="6311900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900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outdoor, city&#10;&#10;Description automatically generated">
            <a:extLst>
              <a:ext uri="{FF2B5EF4-FFF2-40B4-BE49-F238E27FC236}">
                <a16:creationId xmlns:a16="http://schemas.microsoft.com/office/drawing/2014/main" id="{24780FA8-FA52-419E-A4D7-370BCCC65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7320" cy="6311900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310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outdoor, city&#10;&#10;Description automatically generated">
            <a:extLst>
              <a:ext uri="{FF2B5EF4-FFF2-40B4-BE49-F238E27FC236}">
                <a16:creationId xmlns:a16="http://schemas.microsoft.com/office/drawing/2014/main" id="{24780FA8-FA52-419E-A4D7-370BCCC65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7320" cy="6311900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1757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4865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A2129D77-DD35-4344-9261-9458270D6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0752F-3AFB-B644-8314-F6A75E2650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50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chapter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F25C2-BF05-CF44-93CE-F7D8C5D697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chapter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DA6AB1-599B-F24E-8D14-02714F7CE8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855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78891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FAA4B72-B068-D74A-86F7-87EBEFD71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9021" y="6508682"/>
            <a:ext cx="778979" cy="309562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53192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D1D789-22E2-A442-8FB8-E0011DBB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39756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BF25C2-BF05-CF44-93CE-F7D8C5D697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514779"/>
            <a:ext cx="9144000" cy="206361"/>
          </a:xfrm>
        </p:spPr>
        <p:txBody>
          <a:bodyPr>
            <a:no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chapter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EADBA6-364D-514E-9505-D24389E9D05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4000" y="950913"/>
            <a:ext cx="5977877" cy="5277695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OBJECT BOX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579AFD-2B44-D547-9A23-BC5407A100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3551" y="950912"/>
            <a:ext cx="5454449" cy="515691"/>
          </a:xfrm>
        </p:spPr>
        <p:txBody>
          <a:bodyPr>
            <a:normAutofit/>
          </a:bodyPr>
          <a:lstStyle>
            <a:lvl1pPr marL="0" indent="0">
              <a:buNone/>
              <a:defRPr sz="3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A546B0C-AE01-7E40-AFFF-79E66585A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1169" y="1549730"/>
            <a:ext cx="5454449" cy="4678878"/>
          </a:xfrm>
        </p:spPr>
        <p:txBody>
          <a:bodyPr>
            <a:normAutofit/>
          </a:bodyPr>
          <a:lstStyle>
            <a:lvl1pPr marL="0" indent="0">
              <a:buNone/>
              <a:defRPr sz="25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8BE733C8-4D11-074F-8F79-7CC0A4291A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3451" y="6508682"/>
            <a:ext cx="4287946" cy="309562"/>
          </a:xfrm>
        </p:spPr>
        <p:txBody>
          <a:bodyPr>
            <a:normAutofit/>
          </a:bodyPr>
          <a:lstStyle>
            <a:lvl1pPr marL="0" indent="0">
              <a:buNone/>
              <a:defRPr sz="1200" cap="all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EDIT FOR DEPARTMENT OR TITLE OF PRESENTATION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B5DCA054-91C8-3F49-90DF-15D7681968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9021" y="6508682"/>
            <a:ext cx="778979" cy="309562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37579DE-AC20-CE41-B80A-487CCBCC88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222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5C672883-BE5E-9B47-A026-BFCD0EAAD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1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6B0B1-110A-8140-8049-F61A63649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E15ECC-31DF-8643-A175-042D116B9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975" y="2832652"/>
            <a:ext cx="8915400" cy="48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Secondary/presenter’s name/subhead inserted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3CC8FE-EBD5-4547-876B-53305F52C7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7975" y="534504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0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the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4168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12423043" y="6548438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B6E01F-D15A-4595-7135-54BF6A5244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2843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B5FC3A84-2A2D-4543-90D7-FF60458A3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FF5E04-1F47-3544-822D-04BD6D9E13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500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chapter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AAC5A0B-6586-9C45-8864-5CDB186357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chapter subtitle style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DA8608-EE9D-474F-92B4-73268B54CC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3451" y="6508682"/>
            <a:ext cx="4287946" cy="309562"/>
          </a:xfrm>
        </p:spPr>
        <p:txBody>
          <a:bodyPr>
            <a:normAutofit/>
          </a:bodyPr>
          <a:lstStyle>
            <a:lvl1pPr marL="0" indent="0"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EDIT FOR DEPARTMENT OR TITLE OF PRESENTATION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046F5EFE-27BD-C44E-B4CB-9E5500EB4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9021" y="6508682"/>
            <a:ext cx="778979" cy="309562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50897F-1300-EC4F-826E-654B1BE3948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4291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B5FC3A84-2A2D-4543-90D7-FF60458A3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DA8608-EE9D-474F-92B4-73268B54CC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3451" y="6508682"/>
            <a:ext cx="4287946" cy="309562"/>
          </a:xfrm>
        </p:spPr>
        <p:txBody>
          <a:bodyPr>
            <a:normAutofit/>
          </a:bodyPr>
          <a:lstStyle>
            <a:lvl1pPr marL="0" indent="0"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EDIT FOR DEPARTMENT OR TITLE OF PRESENTATION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046F5EFE-27BD-C44E-B4CB-9E5500EB4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9021" y="6508682"/>
            <a:ext cx="778979" cy="309562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50897F-1300-EC4F-826E-654B1BE3948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483447-B65F-D245-A888-E0DB9647F6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514779"/>
            <a:ext cx="9144000" cy="206361"/>
          </a:xfrm>
        </p:spPr>
        <p:txBody>
          <a:bodyPr>
            <a:no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chapter subtitle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654DCDA-4844-0740-BD21-D70DAF564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</p:spTree>
    <p:extLst>
      <p:ext uri="{BB962C8B-B14F-4D97-AF65-F5344CB8AC3E}">
        <p14:creationId xmlns:p14="http://schemas.microsoft.com/office/powerpoint/2010/main" val="2015566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B5FC3A84-2A2D-4543-90D7-FF60458A3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DA8608-EE9D-474F-92B4-73268B54CC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3451" y="6508682"/>
            <a:ext cx="4287946" cy="309562"/>
          </a:xfrm>
        </p:spPr>
        <p:txBody>
          <a:bodyPr>
            <a:normAutofit/>
          </a:bodyPr>
          <a:lstStyle>
            <a:lvl1pPr marL="0" indent="0"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EDIT FOR DEPARTMENT OR TITLE OF PRESENTATION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046F5EFE-27BD-C44E-B4CB-9E5500EB4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9021" y="6508682"/>
            <a:ext cx="778979" cy="309562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50897F-1300-EC4F-826E-654B1BE3948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483447-B65F-D245-A888-E0DB9647F6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514779"/>
            <a:ext cx="9144000" cy="206361"/>
          </a:xfrm>
        </p:spPr>
        <p:txBody>
          <a:bodyPr>
            <a:no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chapter subtitle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654DCDA-4844-0740-BD21-D70DAF564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52DA20-273D-D34A-8A79-60285BBC6D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950912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E7A9FAF-1725-DE46-9800-D5E16865BF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549730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250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415056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B5FC3A84-2A2D-4543-90D7-FF60458A3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DA8608-EE9D-474F-92B4-73268B54CC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3451" y="6508682"/>
            <a:ext cx="4287946" cy="309562"/>
          </a:xfrm>
        </p:spPr>
        <p:txBody>
          <a:bodyPr>
            <a:normAutofit/>
          </a:bodyPr>
          <a:lstStyle>
            <a:lvl1pPr marL="0" indent="0"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EDIT FOR DEPARTMENT OR TITLE OF PRESENTATION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046F5EFE-27BD-C44E-B4CB-9E5500EB4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9021" y="6508682"/>
            <a:ext cx="778979" cy="309562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50897F-1300-EC4F-826E-654B1BE3948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900323" y="6478993"/>
            <a:ext cx="391353" cy="309562"/>
          </a:xfrm>
        </p:spPr>
        <p:txBody>
          <a:bodyPr/>
          <a:lstStyle>
            <a:lvl1pPr>
              <a:defRPr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483447-B65F-D245-A888-E0DB9647F6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514779"/>
            <a:ext cx="9144000" cy="206361"/>
          </a:xfrm>
        </p:spPr>
        <p:txBody>
          <a:bodyPr>
            <a:no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chapter subtitle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654DCDA-4844-0740-BD21-D70DAF564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52D06D6-2FB1-A44D-81FE-8BECC72F3FA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60095" y="950913"/>
            <a:ext cx="5977877" cy="2398575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OBJECT BOX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A12FB9A-1397-0D49-8D10-0B539843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950912"/>
            <a:ext cx="5454449" cy="515691"/>
          </a:xfrm>
        </p:spPr>
        <p:txBody>
          <a:bodyPr>
            <a:normAutofit/>
          </a:bodyPr>
          <a:lstStyle>
            <a:lvl1pPr marL="0" indent="0">
              <a:buNone/>
              <a:defRPr sz="3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FDDFD7A-5962-C14C-AAB5-D69961A9F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618" y="1549730"/>
            <a:ext cx="5454449" cy="4678878"/>
          </a:xfrm>
        </p:spPr>
        <p:txBody>
          <a:bodyPr>
            <a:normAutofit/>
          </a:bodyPr>
          <a:lstStyle>
            <a:lvl1pPr marL="0" indent="0">
              <a:buNone/>
              <a:defRPr sz="250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6FB80AE6-18B1-634C-B2D0-BFB4D48C672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60095" y="3508512"/>
            <a:ext cx="5977877" cy="2720095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OBJECT BOX</a:t>
            </a:r>
          </a:p>
        </p:txBody>
      </p:sp>
    </p:spTree>
    <p:extLst>
      <p:ext uri="{BB962C8B-B14F-4D97-AF65-F5344CB8AC3E}">
        <p14:creationId xmlns:p14="http://schemas.microsoft.com/office/powerpoint/2010/main" val="2056773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9CF53E9-1DC8-C34D-874C-6EB30D2DA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0C26-8786-234C-ABAC-0790C6C2AC3E}" type="datetime1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139-4883-4BF5-A7D0-C24591D2E5A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38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907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79CE6-E174-4443-B62F-E3A71D617621}"/>
              </a:ext>
            </a:extLst>
          </p:cNvPr>
          <p:cNvSpPr/>
          <p:nvPr userDrawn="1"/>
        </p:nvSpPr>
        <p:spPr>
          <a:xfrm>
            <a:off x="0" y="0"/>
            <a:ext cx="12192000" cy="6303696"/>
          </a:xfrm>
          <a:prstGeom prst="rect">
            <a:avLst/>
          </a:prstGeom>
          <a:solidFill>
            <a:srgbClr val="0034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A085C3E-F6C4-48E2-8587-6020739123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F9ABCB9-1820-4FA8-908A-A88701B3D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44F7B42-8AB8-4D07-A4AB-8FE69AFA29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02460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building, city&#10;&#10;Description automatically generated">
            <a:extLst>
              <a:ext uri="{FF2B5EF4-FFF2-40B4-BE49-F238E27FC236}">
                <a16:creationId xmlns:a16="http://schemas.microsoft.com/office/drawing/2014/main" id="{5EF6C5EC-9947-45AF-8B8A-7A1B38D0A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311900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1274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city, traveling&#10;&#10;Description automatically generated">
            <a:extLst>
              <a:ext uri="{FF2B5EF4-FFF2-40B4-BE49-F238E27FC236}">
                <a16:creationId xmlns:a16="http://schemas.microsoft.com/office/drawing/2014/main" id="{EB270A24-07A9-4558-B269-E62B35774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17129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8519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tree, outdoor, nature&#10;&#10;Description automatically generated">
            <a:extLst>
              <a:ext uri="{FF2B5EF4-FFF2-40B4-BE49-F238E27FC236}">
                <a16:creationId xmlns:a16="http://schemas.microsoft.com/office/drawing/2014/main" id="{42573069-0B0D-4E27-9EFB-FD8D7BA6D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6305551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26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  <p:pic>
        <p:nvPicPr>
          <p:cNvPr id="12" name="Picture 11" descr="A view of a city&#10;&#10;Description automatically generated">
            <a:extLst>
              <a:ext uri="{FF2B5EF4-FFF2-40B4-BE49-F238E27FC236}">
                <a16:creationId xmlns:a16="http://schemas.microsoft.com/office/drawing/2014/main" id="{8CB1A869-93E9-4B66-8EE9-3BB412015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-1862"/>
            <a:ext cx="12192001" cy="63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hit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mountain, building&#10;&#10;Description automatically generated">
            <a:extLst>
              <a:ext uri="{FF2B5EF4-FFF2-40B4-BE49-F238E27FC236}">
                <a16:creationId xmlns:a16="http://schemas.microsoft.com/office/drawing/2014/main" id="{E168B458-C513-444B-8BCF-66ECD84B5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1050" cy="6299200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5A365635-637B-4FF9-A0AF-1A45643F6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01" b="-72487"/>
          <a:stretch/>
        </p:blipFill>
        <p:spPr>
          <a:xfrm>
            <a:off x="0" y="6400139"/>
            <a:ext cx="12192000" cy="6660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2EFAA-7C31-4A49-B5E6-2EA3DFCEC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283943"/>
            <a:ext cx="11277600" cy="230836"/>
          </a:xfrm>
        </p:spPr>
        <p:txBody>
          <a:bodyPr>
            <a:noAutofit/>
          </a:bodyPr>
          <a:lstStyle>
            <a:lvl1pPr marL="0" indent="0">
              <a:buNone/>
              <a:defRPr sz="1500" cap="all" baseline="0">
                <a:solidFill>
                  <a:srgbClr val="0034A7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OF PRESENTATION OR CHAPTER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4425EAF-822F-4312-90A8-5055E5623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68763"/>
            <a:ext cx="11688763" cy="515691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0034A7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256E862-10D3-4F75-9E54-DAE7E34F3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618" y="1367581"/>
            <a:ext cx="11688763" cy="467887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A1619A-8E12-457E-8AE9-BF244340823E}"/>
              </a:ext>
            </a:extLst>
          </p:cNvPr>
          <p:cNvSpPr txBox="1">
            <a:spLocks/>
          </p:cNvSpPr>
          <p:nvPr userDrawn="1"/>
        </p:nvSpPr>
        <p:spPr>
          <a:xfrm>
            <a:off x="5900323" y="6478993"/>
            <a:ext cx="3913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4F261A-1394-2F4A-9CC9-95CDD2C98823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9139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C23B77-E29A-5144-B43D-9969BB52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648F1-6AC3-CC4D-8433-8D22DEB50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1DFCE-66FE-494F-8D41-9711C352F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38182-4A01-CD44-AF24-01DF736FC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0FA4F-5CD7-504E-ACF4-DF8773CB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261A-1394-2F4A-9CC9-95CDD2C98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3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7" r:id="rId2"/>
    <p:sldLayoutId id="2147483678" r:id="rId3"/>
    <p:sldLayoutId id="2147483686" r:id="rId4"/>
    <p:sldLayoutId id="2147483679" r:id="rId5"/>
    <p:sldLayoutId id="2147483680" r:id="rId6"/>
    <p:sldLayoutId id="2147483681" r:id="rId7"/>
    <p:sldLayoutId id="2147483688" r:id="rId8"/>
    <p:sldLayoutId id="2147483682" r:id="rId9"/>
    <p:sldLayoutId id="2147483683" r:id="rId10"/>
    <p:sldLayoutId id="2147483684" r:id="rId11"/>
    <p:sldLayoutId id="2147483687" r:id="rId12"/>
    <p:sldLayoutId id="2147483685" r:id="rId13"/>
    <p:sldLayoutId id="2147483649" r:id="rId14"/>
    <p:sldLayoutId id="2147483689" r:id="rId15"/>
    <p:sldLayoutId id="2147483671" r:id="rId16"/>
    <p:sldLayoutId id="2147483668" r:id="rId17"/>
    <p:sldLayoutId id="2147483662" r:id="rId18"/>
    <p:sldLayoutId id="2147483664" r:id="rId19"/>
    <p:sldLayoutId id="2147483660" r:id="rId20"/>
    <p:sldLayoutId id="2147483673" r:id="rId21"/>
    <p:sldLayoutId id="2147483674" r:id="rId22"/>
    <p:sldLayoutId id="2147483676" r:id="rId23"/>
    <p:sldLayoutId id="2147483661" r:id="rId24"/>
    <p:sldLayoutId id="2147483690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4A7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5A20-7545-34C6-F804-253D297C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334D29-04D1-5B74-5A17-A55A623800ED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9420E35-7EA5-1740-95C5-418AFD55D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98688D-A9A0-DCC9-FB0A-28FF49BC2B80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4C174A-065D-21B9-43F8-BE927FDA1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295EEFFE-780E-6643-B024-645190AB57DF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52557-E8FB-002A-C4A8-12F64D32FA4C}"/>
              </a:ext>
            </a:extLst>
          </p:cNvPr>
          <p:cNvSpPr txBox="1"/>
          <p:nvPr/>
        </p:nvSpPr>
        <p:spPr>
          <a:xfrm>
            <a:off x="3984407" y="1416249"/>
            <a:ext cx="7883210" cy="533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endParaRPr lang="en-US" sz="2200" b="1" dirty="0"/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CAPITAL PLANNING ADVISORY BOARD</a:t>
            </a:r>
            <a:br>
              <a:rPr lang="en-US" sz="2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 Black" panose="020B0A04020102020204" pitchFamily="34" charset="0"/>
                <a:cs typeface="Arial" panose="020B0604020202020204" pitchFamily="34" charset="0"/>
              </a:rPr>
              <a:t>July 9, 2025</a:t>
            </a:r>
          </a:p>
          <a:p>
            <a:pPr>
              <a:lnSpc>
                <a:spcPts val="29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latin typeface="Arial Black" panose="020B0A04020102020204" pitchFamily="34" charset="0"/>
              </a:rPr>
              <a:t>ANGELA S. MARTIN</a:t>
            </a:r>
          </a:p>
          <a:p>
            <a:pPr>
              <a:lnSpc>
                <a:spcPts val="21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Vice President for Financial Planning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Chief Budget Officer</a:t>
            </a:r>
          </a:p>
          <a:p>
            <a:pPr>
              <a:lnSpc>
                <a:spcPts val="2100"/>
              </a:lnSpc>
            </a:pPr>
            <a:endParaRPr lang="en-US" sz="1600" dirty="0">
              <a:latin typeface="Arial Black" panose="020B0A04020102020204" pitchFamily="34" charset="0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latin typeface="Arial Black" panose="020B0A04020102020204" pitchFamily="34" charset="0"/>
              </a:rPr>
              <a:t>BARRY SWANSON</a:t>
            </a:r>
          </a:p>
          <a:p>
            <a:pPr>
              <a:lnSpc>
                <a:spcPts val="21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Interim Vice President for Facilities Management </a:t>
            </a:r>
          </a:p>
          <a:p>
            <a:pPr>
              <a:lnSpc>
                <a:spcPts val="21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Interim Chief Facilities Officer</a:t>
            </a:r>
          </a:p>
          <a:p>
            <a:pPr>
              <a:lnSpc>
                <a:spcPts val="21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latin typeface="Arial Black" panose="020B0A04020102020204" pitchFamily="34" charset="0"/>
              </a:rPr>
              <a:t>KEVIN LOCKE</a:t>
            </a:r>
          </a:p>
          <a:p>
            <a:pPr>
              <a:lnSpc>
                <a:spcPts val="21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Associate Vice President Planning, Design &amp; Construction</a:t>
            </a:r>
          </a:p>
          <a:p>
            <a:pPr>
              <a:lnSpc>
                <a:spcPts val="21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Facilities Management</a:t>
            </a:r>
          </a:p>
          <a:p>
            <a:pPr>
              <a:lnSpc>
                <a:spcPts val="27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ts val="2700"/>
              </a:lnSpc>
            </a:pPr>
            <a:endParaRPr lang="en-US" sz="2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AABF8-6C26-22F5-CF40-91229FEB96B2}"/>
              </a:ext>
            </a:extLst>
          </p:cNvPr>
          <p:cNvSpPr/>
          <p:nvPr/>
        </p:nvSpPr>
        <p:spPr>
          <a:xfrm>
            <a:off x="-2945" y="504265"/>
            <a:ext cx="9129289" cy="802437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84422C-426B-6EA0-D5DB-27F42A7690B1}"/>
              </a:ext>
            </a:extLst>
          </p:cNvPr>
          <p:cNvSpPr/>
          <p:nvPr/>
        </p:nvSpPr>
        <p:spPr>
          <a:xfrm>
            <a:off x="165946" y="504265"/>
            <a:ext cx="8216054" cy="802437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FFFF"/>
                </a:solidFill>
                <a:latin typeface="Arial Black" panose="020B0A04020102020204" pitchFamily="34" charset="0"/>
              </a:rPr>
              <a:t>UNIVERSITY OF KENTUCKY</a:t>
            </a:r>
          </a:p>
        </p:txBody>
      </p:sp>
      <p:pic>
        <p:nvPicPr>
          <p:cNvPr id="33" name="Picture 3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9FCADC9-DF38-DFA5-1D14-EBE84CC3D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6540B32-70D0-C4A3-C942-A0E3EA098F67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42186"/>
            <a:chExt cx="12192000" cy="51569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24A00D-1A3A-8662-58D0-3C833F552DE9}"/>
                </a:ext>
              </a:extLst>
            </p:cNvPr>
            <p:cNvSpPr/>
            <p:nvPr/>
          </p:nvSpPr>
          <p:spPr>
            <a:xfrm>
              <a:off x="0" y="6342186"/>
              <a:ext cx="12192000" cy="515691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80606A5-EF71-D003-E0D7-CCAF8B71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72813"/>
              <a:ext cx="1647216" cy="485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89385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03E02-21A0-3166-CF86-186E75486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C27B6B-A73F-0854-23AD-B278614AA716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84ABDED-B142-BB13-B832-48979046F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ED9BCA-F57E-C387-C9D9-639381715EB4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ED4DCDF-F334-7ABA-53B4-9AE6F7AA4C36}"/>
              </a:ext>
            </a:extLst>
          </p:cNvPr>
          <p:cNvSpPr/>
          <p:nvPr/>
        </p:nvSpPr>
        <p:spPr>
          <a:xfrm>
            <a:off x="-7749945" y="-34290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9863A51-44C5-D27F-5A32-A14CA55834AC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473C00-B58B-C1E0-A883-10F0A89C9BE0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2BF2201-38C7-9315-22C2-E0C9BDDE7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E88CB6-F804-61ED-8A1D-3429DCFEA17D}"/>
              </a:ext>
            </a:extLst>
          </p:cNvPr>
          <p:cNvSpPr/>
          <p:nvPr/>
        </p:nvSpPr>
        <p:spPr>
          <a:xfrm>
            <a:off x="777924" y="551655"/>
            <a:ext cx="4553935" cy="5538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W.T. Young Library (constructed in 1998) renovation will transform the basement space into a dynamic, student-centered hub that redefines how students engage with academic and support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will introduce classrooms, tutoring spaces, student success programs, offices, and resources — all designed to foster collaboration, innovation, and achievement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inviting and modern environment will become a cornerstone of undergraduate learning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$8 million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completion: July 2027</a:t>
            </a:r>
          </a:p>
        </p:txBody>
      </p:sp>
      <p:pic>
        <p:nvPicPr>
          <p:cNvPr id="7170" name="Picture 2" descr="W.T. Young Library at UK | University of kentucky campus, College ...">
            <a:extLst>
              <a:ext uri="{FF2B5EF4-FFF2-40B4-BE49-F238E27FC236}">
                <a16:creationId xmlns:a16="http://schemas.microsoft.com/office/drawing/2014/main" id="{BC80701A-962A-2255-19FF-4527690C7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/>
          <a:stretch>
            <a:fillRect/>
          </a:stretch>
        </p:blipFill>
        <p:spPr bwMode="auto">
          <a:xfrm>
            <a:off x="5331859" y="1502324"/>
            <a:ext cx="6195918" cy="416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49FDDE-8144-420C-B4D6-0C78C1849E9C}"/>
              </a:ext>
            </a:extLst>
          </p:cNvPr>
          <p:cNvSpPr/>
          <p:nvPr/>
        </p:nvSpPr>
        <p:spPr>
          <a:xfrm>
            <a:off x="885408" y="583095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2024-26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 W.T. Young Library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D6FBB3-4325-C439-84C1-EE279E7E3967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26" name="Picture 2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F03C72F-6082-9F10-1092-BEC90AAE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E4FC8E-DBDA-B40C-59D7-0A035116EA42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9AF2B06-739C-C1E2-4B79-2863735848ED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F5309AC-E6BD-B95D-5165-C0675C3D29A6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32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1AE43EAB-80F8-0BC4-A4EE-A37C405ACE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EE04B2-DE54-362F-AF2C-C4B20A7E0C36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7AE1ED-F9FF-F163-C009-F22B2731E16E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10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73365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ABBE-368C-84CB-6D53-D92E0E838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F713EF-DFD0-CEC2-22D2-9AF4F6827990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FBE79A0-3C40-6423-3E7E-6CA4F42FA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512067-63DA-0DDB-CB2D-015D98B2EAA3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5CE70661-140F-4EA7-22B0-356397C037BB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DDBF0-7E71-9C84-E71C-763F49042CC3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27A9CC-8D4E-60A4-DB83-26FE167A2AE1}"/>
              </a:ext>
            </a:extLst>
          </p:cNvPr>
          <p:cNvSpPr/>
          <p:nvPr/>
        </p:nvSpPr>
        <p:spPr>
          <a:xfrm>
            <a:off x="837142" y="910910"/>
            <a:ext cx="4277495" cy="462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Anderson Tower (constructed in 1966) will upgrade mechanical and control systems to enhance building performance, safety, and reliability to enhance indoor air quality and temperature control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$7.6 million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completion: August 2027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674ACC-759E-3D5B-E2CA-DE061724A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204716E-5F65-DAB1-6515-DEA61452F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626" b="10318"/>
          <a:stretch>
            <a:fillRect/>
          </a:stretch>
        </p:blipFill>
        <p:spPr bwMode="auto">
          <a:xfrm>
            <a:off x="5317153" y="1509830"/>
            <a:ext cx="6198768" cy="41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C6CD32-F1AB-3A2F-809D-6790831AA026}"/>
              </a:ext>
            </a:extLst>
          </p:cNvPr>
          <p:cNvSpPr/>
          <p:nvPr/>
        </p:nvSpPr>
        <p:spPr>
          <a:xfrm>
            <a:off x="885408" y="578317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2024-26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 Anderson Tower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AD192F-EC72-B846-EC8E-581D70BFACF8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34" name="Picture 3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06498AF-A5B9-0E31-FDE2-5D737C15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2AECBF-140A-AABE-B1F3-D3D3B4217BCD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6AC2ACF-D805-87C2-40D1-45FAC3BD584B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25CDE2F-347D-579B-237B-7B788C66C4E1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39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93935C29-8763-06C1-742B-76C5186703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0F3B09-21C7-580F-4DC6-A1B135FD8D00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5F72A8-13F9-BBF5-5F4A-1DE14144886A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11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15494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91D93-F456-7CD4-4582-CD532565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0F0E4B2-43CD-E8AD-5E5D-E28D64369F3E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8B1E0A0-3CA0-2A19-B465-DE8CFD351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36E75-FD1D-749D-A3B6-6CBC0F2C2246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AB2CE67B-0589-1880-035B-9EC6B9AF5096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F842D-8394-589A-6466-D353AA7E7566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1DE43E8-190D-9DA5-28A9-6AB631C152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FB7B0A-FFA4-B8EE-FAB4-7E395D46EAEE}"/>
              </a:ext>
            </a:extLst>
          </p:cNvPr>
          <p:cNvSpPr/>
          <p:nvPr/>
        </p:nvSpPr>
        <p:spPr>
          <a:xfrm>
            <a:off x="805275" y="1493989"/>
            <a:ext cx="5188558" cy="363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M.I. King Library (constructed in 1909)  renovation will create student-focused spaces with enhanced accessibility, seamless connectivity, and modern systems that ensure comfort and efficiency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reimagined first and second floors will deliver dynamic spaces — including classrooms, tutoring centers, student success programs, and library services — designed to foster academic achievement and support every student’s journey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will create a future-ready facility that aligns with institutional priorities while remaining flexible for evolving needs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$59 million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completion: May 2028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B3A50A4-8B47-C1C6-EA95-A8A7BC21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79" y="1518087"/>
            <a:ext cx="5509376" cy="41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21A9BD-6988-34C5-A4F8-403BDCBE7BC6}"/>
              </a:ext>
            </a:extLst>
          </p:cNvPr>
          <p:cNvSpPr/>
          <p:nvPr/>
        </p:nvSpPr>
        <p:spPr>
          <a:xfrm>
            <a:off x="885408" y="570924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2024-26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 M.I. King Library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C215BC-4F99-CA3E-FCE2-5206F27522D0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35" name="Picture 3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788CCF7-F8D3-6916-424A-FE152D796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FB7A2E8-E372-4F0C-F98E-52C5BAE4D18E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3AD2025-2DB2-A055-1A1D-8132CE87BECB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183F98D-0B91-81FC-82C1-00B9C6A17311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1" name="Picture 40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C07A09D1-6E87-B554-52AC-025E50BE56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F9C0F0-2C1E-BC00-E29B-A8B45C2104B3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8B1FD2-FD4D-F76C-F58C-F3F947FD5750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12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44573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15B55-333D-C1B5-C1A5-4E9FC1115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92B6A9-C462-F610-22AB-1066C68BCF74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3F48BCF-CB3B-FA57-A4A1-F235D05DA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86E630-21CC-6CCE-6F2F-75A3929FF4AB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9E7086DD-2B99-1F11-3695-68660671A107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7972C-BE1B-436B-9D1C-B39CB20F2F4E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413D93-24C5-AC19-CBB3-ADE7EEF835F3}"/>
              </a:ext>
            </a:extLst>
          </p:cNvPr>
          <p:cNvSpPr/>
          <p:nvPr/>
        </p:nvSpPr>
        <p:spPr>
          <a:xfrm>
            <a:off x="773346" y="530049"/>
            <a:ext cx="3658954" cy="4837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Enterprise Data Center will support state-of-the-art high-performance computing, AI technologies, and data-intensive research while improving system reliability, scalability, and security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strengthen disaster recovery and reduce operational risks — especially for UK HealthCare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$300 million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$175 million State Bonds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 50 million Agency Bonds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 75 million P3 Funds</a:t>
            </a:r>
          </a:p>
          <a:p>
            <a:pPr lvl="1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0478232-61E2-A46C-5C1D-6EC84D65A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pic>
        <p:nvPicPr>
          <p:cNvPr id="16" name="Picture 15" descr="A room with several servers&#10;&#10;AI-generated content may be incorrect.">
            <a:extLst>
              <a:ext uri="{FF2B5EF4-FFF2-40B4-BE49-F238E27FC236}">
                <a16:creationId xmlns:a16="http://schemas.microsoft.com/office/drawing/2014/main" id="{68205465-A04A-876E-A900-63AC252D24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1023" r="3021" b="1009"/>
          <a:stretch>
            <a:fillRect/>
          </a:stretch>
        </p:blipFill>
        <p:spPr>
          <a:xfrm>
            <a:off x="4326294" y="1309497"/>
            <a:ext cx="7214446" cy="4357142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15E00A-567D-AB5F-1982-561861BCDEFC}"/>
              </a:ext>
            </a:extLst>
          </p:cNvPr>
          <p:cNvGrpSpPr/>
          <p:nvPr/>
        </p:nvGrpSpPr>
        <p:grpSpPr>
          <a:xfrm>
            <a:off x="948471" y="687416"/>
            <a:ext cx="9129289" cy="353081"/>
            <a:chOff x="3062708" y="1635546"/>
            <a:chExt cx="9129289" cy="8024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C558F4-41A4-1A53-0E7D-0EAF29FEF504}"/>
                </a:ext>
              </a:extLst>
            </p:cNvPr>
            <p:cNvSpPr/>
            <p:nvPr/>
          </p:nvSpPr>
          <p:spPr>
            <a:xfrm>
              <a:off x="3062708" y="1635546"/>
              <a:ext cx="9129289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09A171-2123-A85B-A639-867859DD1DEE}"/>
                </a:ext>
              </a:extLst>
            </p:cNvPr>
            <p:cNvSpPr/>
            <p:nvPr/>
          </p:nvSpPr>
          <p:spPr>
            <a:xfrm>
              <a:off x="3231599" y="1635546"/>
              <a:ext cx="7759601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Priority Funding Request: Enterprise Data Center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3330A1-5F01-FFB8-B914-97A046BD89AD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26" name="Picture 2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4AD001B-D511-26B0-4881-F376EED2B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67CCC5-AA59-CD78-881D-C7615FB91C8D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AE85AC4-CCA0-5033-300A-3C40039207D1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31A3A3A-0061-3577-7F19-71A73A9C8020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32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C9C22572-6B14-7462-760C-D7D253434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4463E01-DB32-2FF3-DAF6-824DD470F1DC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8E79C8-A879-1797-9B8C-906ED4461FCB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13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39091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5B53-137B-D6C7-3AAD-9348E168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AE89E6F-92AC-A8C5-794A-2F79CBFD1698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BE0E286-4254-A503-8624-51D72F2B7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B3AD88-6343-D0E4-2575-515A8C4719A5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79640EB8-A795-51FF-420C-B835129A0327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815FD-C000-FE48-EDFD-A99DA492E92C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502FF-C7F5-8AF4-29E1-CBE884A632EC}"/>
              </a:ext>
            </a:extLst>
          </p:cNvPr>
          <p:cNvSpPr/>
          <p:nvPr/>
        </p:nvSpPr>
        <p:spPr>
          <a:xfrm>
            <a:off x="800015" y="732459"/>
            <a:ext cx="2332515" cy="4815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t"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UK Chandler Expansion will add 500 patient beds, which is critical to continuing to provide high-quality, accessible healthcare for all Kentuckians</a:t>
            </a:r>
          </a:p>
        </p:txBody>
      </p:sp>
      <p:pic>
        <p:nvPicPr>
          <p:cNvPr id="4" name="Picture 3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51D13D9F-066D-D6EB-9025-C588F5062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530" y="1309741"/>
            <a:ext cx="8407516" cy="3519216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80C456-E258-B332-689E-97BD4D25C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776963-2C8C-0E08-C4AE-85E8941C1D2E}"/>
              </a:ext>
            </a:extLst>
          </p:cNvPr>
          <p:cNvGrpSpPr/>
          <p:nvPr/>
        </p:nvGrpSpPr>
        <p:grpSpPr>
          <a:xfrm>
            <a:off x="948471" y="687416"/>
            <a:ext cx="10600911" cy="353081"/>
            <a:chOff x="3062708" y="1635546"/>
            <a:chExt cx="10600911" cy="8024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BADE37-DD9A-7C7C-0B25-68C72C0C4F8F}"/>
                </a:ext>
              </a:extLst>
            </p:cNvPr>
            <p:cNvSpPr/>
            <p:nvPr/>
          </p:nvSpPr>
          <p:spPr>
            <a:xfrm>
              <a:off x="3062708" y="1635546"/>
              <a:ext cx="9129289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7AF94E-777A-AD3F-1867-3022379EA965}"/>
                </a:ext>
              </a:extLst>
            </p:cNvPr>
            <p:cNvSpPr/>
            <p:nvPr/>
          </p:nvSpPr>
          <p:spPr>
            <a:xfrm>
              <a:off x="3231599" y="1635546"/>
              <a:ext cx="10432020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UK HealthCare Chandler Expansion Update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CD48A6-8260-EAF5-E72A-640E43F4040C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28" name="Picture 2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4FC0E35B-AA8A-7721-3EE7-13229A07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1BAD0BA-7D71-6744-F973-31B242EA0028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2A12F2A-5661-DD39-6F7A-519EC3F13A6E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0CCE08C-6874-01F1-CEE9-93EF146FFBB5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CDC89277-0F16-A57D-85C8-B1A30F38B4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9C24AB0-D72F-C13F-F38C-468A00F5ACA3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A016FC-6C88-5B48-E9C3-5FC65067209B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14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45839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1D876-A3A2-6770-E478-23CFAEB1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03F1EE6-A043-5077-6D1F-3CA3A771D1D7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DC91820-E9AB-7E43-796D-93613302C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71111A-6521-BD50-2EAC-1E3840CC88FF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8F0945B-FB0D-3E02-E84B-BD2D2EBEC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693028-0B55-8FB1-ECDD-B637B382EA31}"/>
              </a:ext>
            </a:extLst>
          </p:cNvPr>
          <p:cNvGrpSpPr/>
          <p:nvPr/>
        </p:nvGrpSpPr>
        <p:grpSpPr>
          <a:xfrm>
            <a:off x="3062708" y="1635546"/>
            <a:ext cx="9129289" cy="802437"/>
            <a:chOff x="3062708" y="1635546"/>
            <a:chExt cx="9129289" cy="8024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AE99D0-2EEF-F167-69E0-530C41D7DF25}"/>
                </a:ext>
              </a:extLst>
            </p:cNvPr>
            <p:cNvSpPr/>
            <p:nvPr/>
          </p:nvSpPr>
          <p:spPr>
            <a:xfrm>
              <a:off x="3062708" y="1635546"/>
              <a:ext cx="9129289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01DA01-C71E-BABB-1A82-490EB529ECE7}"/>
                </a:ext>
              </a:extLst>
            </p:cNvPr>
            <p:cNvSpPr/>
            <p:nvPr/>
          </p:nvSpPr>
          <p:spPr>
            <a:xfrm>
              <a:off x="3231599" y="1635546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Research Facility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4CB1E6-DDC4-3E16-6BAA-90275F8F70CA}"/>
              </a:ext>
            </a:extLst>
          </p:cNvPr>
          <p:cNvGrpSpPr/>
          <p:nvPr/>
        </p:nvGrpSpPr>
        <p:grpSpPr>
          <a:xfrm>
            <a:off x="3062711" y="2593376"/>
            <a:ext cx="9129288" cy="802437"/>
            <a:chOff x="3062711" y="2593376"/>
            <a:chExt cx="9129288" cy="8024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E1E7C0-11EA-83A5-FAE2-4002563C2004}"/>
                </a:ext>
              </a:extLst>
            </p:cNvPr>
            <p:cNvSpPr/>
            <p:nvPr/>
          </p:nvSpPr>
          <p:spPr>
            <a:xfrm>
              <a:off x="3062711" y="2593376"/>
              <a:ext cx="9129288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2A3C6A-4E7E-9755-23D1-36217F30B4ED}"/>
                </a:ext>
              </a:extLst>
            </p:cNvPr>
            <p:cNvSpPr/>
            <p:nvPr/>
          </p:nvSpPr>
          <p:spPr>
            <a:xfrm>
              <a:off x="3231601" y="2593376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Asset Preservation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6D5B04-A941-D64E-1574-788623A66ECE}"/>
              </a:ext>
            </a:extLst>
          </p:cNvPr>
          <p:cNvGrpSpPr/>
          <p:nvPr/>
        </p:nvGrpSpPr>
        <p:grpSpPr>
          <a:xfrm>
            <a:off x="3062710" y="3593332"/>
            <a:ext cx="9129287" cy="802437"/>
            <a:chOff x="3062710" y="3593332"/>
            <a:chExt cx="9129287" cy="8024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ADAA32-4EDD-0B01-8C43-4F15824E651D}"/>
                </a:ext>
              </a:extLst>
            </p:cNvPr>
            <p:cNvSpPr/>
            <p:nvPr/>
          </p:nvSpPr>
          <p:spPr>
            <a:xfrm>
              <a:off x="3062710" y="3593332"/>
              <a:ext cx="912928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5CB1B5-46B1-2076-085C-D94047CB01AC}"/>
                </a:ext>
              </a:extLst>
            </p:cNvPr>
            <p:cNvSpPr/>
            <p:nvPr/>
          </p:nvSpPr>
          <p:spPr>
            <a:xfrm>
              <a:off x="3231601" y="3593332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Enterprise Data Center</a:t>
              </a:r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8F4C81AD-6386-3EE8-C412-2AEDD4AA69DF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CB9964-CE2D-5AAE-9F6A-B370FD8471B8}"/>
              </a:ext>
            </a:extLst>
          </p:cNvPr>
          <p:cNvGrpSpPr/>
          <p:nvPr/>
        </p:nvGrpSpPr>
        <p:grpSpPr>
          <a:xfrm>
            <a:off x="-2945" y="504265"/>
            <a:ext cx="9129289" cy="802437"/>
            <a:chOff x="-2945" y="504265"/>
            <a:chExt cx="9129289" cy="802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5C7044-A1D3-A169-F4FC-290CE54E72D1}"/>
                </a:ext>
              </a:extLst>
            </p:cNvPr>
            <p:cNvSpPr/>
            <p:nvPr/>
          </p:nvSpPr>
          <p:spPr>
            <a:xfrm>
              <a:off x="-2945" y="504265"/>
              <a:ext cx="9129289" cy="80243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51E709-5DF6-8B35-47EC-8938064CD8C3}"/>
                </a:ext>
              </a:extLst>
            </p:cNvPr>
            <p:cNvSpPr/>
            <p:nvPr/>
          </p:nvSpPr>
          <p:spPr>
            <a:xfrm>
              <a:off x="165946" y="504265"/>
              <a:ext cx="6424527" cy="80243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Questions?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5E9E75-E901-E95B-2717-E99122DDB86D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16227A-15F9-3495-F8CD-B8305BC8910A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42186"/>
              <a:chExt cx="12192000" cy="5156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DE520EE-782A-9D67-7FA0-03AB0563D36A}"/>
                  </a:ext>
                </a:extLst>
              </p:cNvPr>
              <p:cNvSpPr/>
              <p:nvPr/>
            </p:nvSpPr>
            <p:spPr>
              <a:xfrm>
                <a:off x="0" y="6342186"/>
                <a:ext cx="12192000" cy="515691"/>
              </a:xfrm>
              <a:prstGeom prst="rect">
                <a:avLst/>
              </a:prstGeom>
              <a:solidFill>
                <a:srgbClr val="0034A7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A black background with white text&#10;&#10;Description automatically generated">
                <a:extLst>
                  <a:ext uri="{FF2B5EF4-FFF2-40B4-BE49-F238E27FC236}">
                    <a16:creationId xmlns:a16="http://schemas.microsoft.com/office/drawing/2014/main" id="{5DB4378D-9F01-2BFC-AFF2-0FEE45C26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6860" y="6372813"/>
                <a:ext cx="1647216" cy="48506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92FF9D-2B14-C0E8-2011-8E6CB7B40E8C}"/>
                </a:ext>
              </a:extLst>
            </p:cNvPr>
            <p:cNvSpPr txBox="1"/>
            <p:nvPr/>
          </p:nvSpPr>
          <p:spPr>
            <a:xfrm>
              <a:off x="582930" y="6475625"/>
              <a:ext cx="7075634" cy="276999"/>
            </a:xfrm>
            <a:prstGeom prst="rect">
              <a:avLst/>
            </a:prstGeom>
            <a:solidFill>
              <a:srgbClr val="0034A7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  <a:latin typeface="Arial Black" panose="020B0A04020102020204" pitchFamily="34" charset="0"/>
                </a:rPr>
                <a:t>Capital Planning Advisory Board | July 2025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C4A589B-3A86-EB80-AA5A-2CEEB47F9D1D}"/>
              </a:ext>
            </a:extLst>
          </p:cNvPr>
          <p:cNvSpPr txBox="1"/>
          <p:nvPr/>
        </p:nvSpPr>
        <p:spPr>
          <a:xfrm>
            <a:off x="225425" y="6475626"/>
            <a:ext cx="417193" cy="276999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06F823A7-0707-4567-B4DC-9134262B08B5}" type="slidenum">
              <a:rPr lang="en-US" sz="1200" smtClean="0">
                <a:solidFill>
                  <a:schemeClr val="bg2"/>
                </a:solidFill>
                <a:latin typeface="Arial Black" panose="020B0A04020102020204" pitchFamily="34" charset="0"/>
              </a:rPr>
              <a:pPr algn="ctr"/>
              <a:t>15</a:t>
            </a:fld>
            <a:endParaRPr lang="en-US" sz="12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03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B6518-0D48-1D84-617F-D08BA0F6C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DC5F5-19AB-9E13-553F-B03181E6118E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1680D6C-9FC9-6EAC-5C2F-0C113F34E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5AA88C-EA48-811B-4792-D62D05372831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6C3FB7-E552-9648-2409-D3C41EFE8E8B}"/>
              </a:ext>
            </a:extLst>
          </p:cNvPr>
          <p:cNvGrpSpPr/>
          <p:nvPr/>
        </p:nvGrpSpPr>
        <p:grpSpPr>
          <a:xfrm>
            <a:off x="3062708" y="1511722"/>
            <a:ext cx="9129289" cy="1171568"/>
            <a:chOff x="3062708" y="1511722"/>
            <a:chExt cx="9129289" cy="11715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FB633B-4287-2A64-EC4B-9E1B39A9E90F}"/>
                </a:ext>
              </a:extLst>
            </p:cNvPr>
            <p:cNvSpPr/>
            <p:nvPr/>
          </p:nvSpPr>
          <p:spPr>
            <a:xfrm>
              <a:off x="3062708" y="1511722"/>
              <a:ext cx="9129289" cy="11715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C27347-6657-2608-E406-636A5325E064}"/>
                </a:ext>
              </a:extLst>
            </p:cNvPr>
            <p:cNvSpPr/>
            <p:nvPr/>
          </p:nvSpPr>
          <p:spPr>
            <a:xfrm>
              <a:off x="3390053" y="1689219"/>
              <a:ext cx="7920844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“We dream of a state that tomorrow is healthier, wealthier and wiser than it is today.”</a:t>
              </a:r>
            </a:p>
            <a:p>
              <a:pPr algn="r"/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─ Eli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Capilouto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President of the University of Kentucky</a:t>
              </a:r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9EF4C40E-9054-F691-51E4-4B1F0CAF5AA1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543305-F655-234A-0562-031F0926B9AB}"/>
              </a:ext>
            </a:extLst>
          </p:cNvPr>
          <p:cNvGrpSpPr/>
          <p:nvPr/>
        </p:nvGrpSpPr>
        <p:grpSpPr>
          <a:xfrm>
            <a:off x="-2945" y="504265"/>
            <a:ext cx="9129289" cy="802437"/>
            <a:chOff x="-2945" y="504265"/>
            <a:chExt cx="9129289" cy="802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8FF763-345E-6726-9F14-EE58E36F513D}"/>
                </a:ext>
              </a:extLst>
            </p:cNvPr>
            <p:cNvSpPr/>
            <p:nvPr/>
          </p:nvSpPr>
          <p:spPr>
            <a:xfrm>
              <a:off x="-2945" y="504265"/>
              <a:ext cx="9129289" cy="80243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2403B9-1C53-44BE-B8E5-36A6FA8B2B5F}"/>
                </a:ext>
              </a:extLst>
            </p:cNvPr>
            <p:cNvSpPr/>
            <p:nvPr/>
          </p:nvSpPr>
          <p:spPr>
            <a:xfrm>
              <a:off x="165946" y="504265"/>
              <a:ext cx="6424527" cy="80243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Our Guiding Principles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CE9D1A-B18F-89C7-E1E7-C2405D9D6CCD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B1AD419-B652-FCE2-BC93-F438EC793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9041D1-9611-815E-6718-0E1C4768627E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9302649-139B-E1EE-709A-460E1688D0AF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CA40365-B397-81FF-546D-7DF7D91AABD1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9E7F6D21-7997-7AD8-9B48-B500CBA1A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93BFCF-94EF-90AA-1DB2-4445343718F0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117008-A77D-0F1D-F3F9-655CD50356FE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2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EA9BE4-65FD-025A-9E1D-B189223D6C32}"/>
              </a:ext>
            </a:extLst>
          </p:cNvPr>
          <p:cNvGrpSpPr/>
          <p:nvPr/>
        </p:nvGrpSpPr>
        <p:grpSpPr>
          <a:xfrm>
            <a:off x="3062708" y="2878005"/>
            <a:ext cx="9129289" cy="1274605"/>
            <a:chOff x="3062708" y="2878005"/>
            <a:chExt cx="9129289" cy="127460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2B6075-43A6-42F9-1D66-B1081E1A0AB5}"/>
                </a:ext>
              </a:extLst>
            </p:cNvPr>
            <p:cNvSpPr/>
            <p:nvPr/>
          </p:nvSpPr>
          <p:spPr>
            <a:xfrm>
              <a:off x="3062708" y="2878005"/>
              <a:ext cx="9129289" cy="127460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9A7FEC-7262-25DF-E443-F38BFC8D799E}"/>
                </a:ext>
              </a:extLst>
            </p:cNvPr>
            <p:cNvSpPr/>
            <p:nvPr/>
          </p:nvSpPr>
          <p:spPr>
            <a:xfrm>
              <a:off x="3390053" y="2974094"/>
              <a:ext cx="8468572" cy="9953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Our mission, forged more than 160 years ago, is our state’s future — the health and well-being of her people. Simply put, our north star is to advance the state we were created to serve. </a:t>
              </a: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C9D884-019D-4CDE-8F93-51F14CCF3AFF}"/>
              </a:ext>
            </a:extLst>
          </p:cNvPr>
          <p:cNvGrpSpPr/>
          <p:nvPr/>
        </p:nvGrpSpPr>
        <p:grpSpPr>
          <a:xfrm>
            <a:off x="3062708" y="4347325"/>
            <a:ext cx="9129289" cy="1694001"/>
            <a:chOff x="3062708" y="4347325"/>
            <a:chExt cx="9129289" cy="16940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AC1D1E-6E34-0DBC-30CC-19B4A32B30A0}"/>
                </a:ext>
              </a:extLst>
            </p:cNvPr>
            <p:cNvSpPr/>
            <p:nvPr/>
          </p:nvSpPr>
          <p:spPr>
            <a:xfrm>
              <a:off x="3062708" y="4347325"/>
              <a:ext cx="9129289" cy="16940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903511-2D23-4D8D-1326-6B39A3BFD0DC}"/>
                </a:ext>
              </a:extLst>
            </p:cNvPr>
            <p:cNvSpPr/>
            <p:nvPr/>
          </p:nvSpPr>
          <p:spPr>
            <a:xfrm>
              <a:off x="3378208" y="4547781"/>
              <a:ext cx="8480417" cy="13484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In partnership with the state, UK continues a strategy of preservation and construction — classrooms and labs, living and learning spaces, health care and athletics facilities — to increase our ability to meet Kentucky’s current and future needs. 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CDEFFB6-FE85-6FFB-598A-A65F8D884276}"/>
              </a:ext>
            </a:extLst>
          </p:cNvPr>
          <p:cNvSpPr/>
          <p:nvPr/>
        </p:nvSpPr>
        <p:spPr>
          <a:xfrm flipV="1">
            <a:off x="-3700605" y="-840809"/>
            <a:ext cx="18169079" cy="522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09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F3DBF-8392-8EC4-7B80-9E997A70B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585FC9A-A880-27E3-1F0E-56F01D5462C3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87C36A0-C303-06B9-54BC-C9BBD3976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BD0EF1-04ED-0981-3017-F2CDB8449E66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783ADF3-55EB-C09C-9F41-C1683A596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D2A121-3C1F-DA8C-3177-C89A3AF3F587}"/>
              </a:ext>
            </a:extLst>
          </p:cNvPr>
          <p:cNvGrpSpPr/>
          <p:nvPr/>
        </p:nvGrpSpPr>
        <p:grpSpPr>
          <a:xfrm>
            <a:off x="3062708" y="1635546"/>
            <a:ext cx="9129289" cy="802437"/>
            <a:chOff x="3062708" y="1635546"/>
            <a:chExt cx="9129289" cy="8024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984E88-0C63-BA7F-36E1-6967FA21E9D8}"/>
                </a:ext>
              </a:extLst>
            </p:cNvPr>
            <p:cNvSpPr/>
            <p:nvPr/>
          </p:nvSpPr>
          <p:spPr>
            <a:xfrm>
              <a:off x="3062708" y="1635546"/>
              <a:ext cx="9129289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00F87C-B922-6A65-1995-DD10A67073DD}"/>
                </a:ext>
              </a:extLst>
            </p:cNvPr>
            <p:cNvSpPr/>
            <p:nvPr/>
          </p:nvSpPr>
          <p:spPr>
            <a:xfrm>
              <a:off x="3231599" y="1635546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Research Facility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4F7DFE-9E3C-ACB3-61F6-B9A75DCD5C6E}"/>
              </a:ext>
            </a:extLst>
          </p:cNvPr>
          <p:cNvGrpSpPr/>
          <p:nvPr/>
        </p:nvGrpSpPr>
        <p:grpSpPr>
          <a:xfrm>
            <a:off x="3062711" y="2593376"/>
            <a:ext cx="9129288" cy="802437"/>
            <a:chOff x="3062711" y="2593376"/>
            <a:chExt cx="9129288" cy="8024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BAE76B-AE1B-DB21-FDBD-5DF31A64383A}"/>
                </a:ext>
              </a:extLst>
            </p:cNvPr>
            <p:cNvSpPr/>
            <p:nvPr/>
          </p:nvSpPr>
          <p:spPr>
            <a:xfrm>
              <a:off x="3062711" y="2593376"/>
              <a:ext cx="9129288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9E40AE-74B1-724A-4CB8-32B890A1977F}"/>
                </a:ext>
              </a:extLst>
            </p:cNvPr>
            <p:cNvSpPr/>
            <p:nvPr/>
          </p:nvSpPr>
          <p:spPr>
            <a:xfrm>
              <a:off x="3231601" y="2593376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Asset Preservation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E338E-67EB-7750-1672-95703A5C0604}"/>
              </a:ext>
            </a:extLst>
          </p:cNvPr>
          <p:cNvGrpSpPr/>
          <p:nvPr/>
        </p:nvGrpSpPr>
        <p:grpSpPr>
          <a:xfrm>
            <a:off x="3062710" y="3593332"/>
            <a:ext cx="9129287" cy="802437"/>
            <a:chOff x="3062710" y="3593332"/>
            <a:chExt cx="9129287" cy="8024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35599F-8C7F-DE4D-F6D4-E01E6F1A055E}"/>
                </a:ext>
              </a:extLst>
            </p:cNvPr>
            <p:cNvSpPr/>
            <p:nvPr/>
          </p:nvSpPr>
          <p:spPr>
            <a:xfrm>
              <a:off x="3062710" y="3593332"/>
              <a:ext cx="912928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E53246-EBFF-9171-3B85-84C4FAC6E9B9}"/>
                </a:ext>
              </a:extLst>
            </p:cNvPr>
            <p:cNvSpPr/>
            <p:nvPr/>
          </p:nvSpPr>
          <p:spPr>
            <a:xfrm>
              <a:off x="3231601" y="3593332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Enterprise Data Center</a:t>
              </a:r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B3F5E948-2ACD-C460-BD14-F99E974A8E0A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A5FA5-0B15-642B-990C-23575851D3CF}"/>
              </a:ext>
            </a:extLst>
          </p:cNvPr>
          <p:cNvSpPr/>
          <p:nvPr/>
        </p:nvSpPr>
        <p:spPr>
          <a:xfrm>
            <a:off x="-2945" y="504265"/>
            <a:ext cx="10546867" cy="802437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C8CE1-23DD-C3C4-8313-F64FDC2400C2}"/>
              </a:ext>
            </a:extLst>
          </p:cNvPr>
          <p:cNvSpPr/>
          <p:nvPr/>
        </p:nvSpPr>
        <p:spPr>
          <a:xfrm>
            <a:off x="165946" y="504265"/>
            <a:ext cx="8338783" cy="802437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FFFF"/>
                </a:solidFill>
                <a:latin typeface="Arial Black" panose="020B0A04020102020204" pitchFamily="34" charset="0"/>
              </a:rPr>
              <a:t>2026-28 Priority Funding Requests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97A765-F59E-FD7A-B720-3126AA6C8EE8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6145409-043C-1179-047A-CA3E9801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F946E1E-6BB8-B04D-FC26-E864066DC248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C342429-C338-A249-6350-896DC23A7AF4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DB53C43-165A-57CD-6A89-B795535C005B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8" name="Picture 57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7774528E-6DFE-45F9-4963-3592ED00F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BED93E9-6CCD-4AC7-8AA4-54FA0627AE81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EB7DB5-912A-1F1D-4363-EF6358E55B6A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3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126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9EE6C-66F5-5E01-5F26-73E4EF3B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E79505-34DB-A142-CF34-1CDBA9C0DFAF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0A46C32-735E-2464-395F-E5BA0C46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604BA6-D76E-2988-637D-D4C200906601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65E0165-5A16-DE45-3CAD-B152AF54EAA8}"/>
              </a:ext>
            </a:extLst>
          </p:cNvPr>
          <p:cNvSpPr/>
          <p:nvPr/>
        </p:nvSpPr>
        <p:spPr>
          <a:xfrm>
            <a:off x="-7738220" y="-34290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5C2DBC0-44AB-8BC4-F98C-D53A1B6DE7ED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6FB5E6-E64E-B7BD-2987-4E5F57A9840B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18" descr="A building with a lawn and grass&#10;&#10;AI-generated content may be incorrect.">
            <a:extLst>
              <a:ext uri="{FF2B5EF4-FFF2-40B4-BE49-F238E27FC236}">
                <a16:creationId xmlns:a16="http://schemas.microsoft.com/office/drawing/2014/main" id="{78181450-CE8D-88F4-E6A6-F982AD3E6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3981" r="3981" b="3981"/>
          <a:stretch>
            <a:fillRect/>
          </a:stretch>
        </p:blipFill>
        <p:spPr>
          <a:xfrm>
            <a:off x="4766017" y="1311728"/>
            <a:ext cx="6775507" cy="42826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6C909A-468B-63B4-654B-94DAC84A0DA1}"/>
              </a:ext>
            </a:extLst>
          </p:cNvPr>
          <p:cNvSpPr/>
          <p:nvPr/>
        </p:nvSpPr>
        <p:spPr>
          <a:xfrm>
            <a:off x="777924" y="1270596"/>
            <a:ext cx="3853239" cy="3411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research facility will provide state-of-the-art research space for multidisciplinary studies such as health sciences, chemistry, physics, earth sciences, psychology, biomedical engineering, nutrition, material science, and nanotechnology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300,000 +/- square feet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$500 million</a:t>
            </a:r>
          </a:p>
          <a:p>
            <a:pPr marL="742950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$450 million State Bonds </a:t>
            </a:r>
          </a:p>
          <a:p>
            <a:pPr marL="742950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 50 million Restricted Funds</a:t>
            </a:r>
          </a:p>
          <a:p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FC8DDC-A1C9-5BB8-21F3-AD8335BE0511}"/>
              </a:ext>
            </a:extLst>
          </p:cNvPr>
          <p:cNvGrpSpPr/>
          <p:nvPr/>
        </p:nvGrpSpPr>
        <p:grpSpPr>
          <a:xfrm>
            <a:off x="948471" y="687416"/>
            <a:ext cx="9129289" cy="353081"/>
            <a:chOff x="3062708" y="1635546"/>
            <a:chExt cx="9129289" cy="8024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0DEC20-02B8-C587-EA7E-A0323749EA26}"/>
                </a:ext>
              </a:extLst>
            </p:cNvPr>
            <p:cNvSpPr/>
            <p:nvPr/>
          </p:nvSpPr>
          <p:spPr>
            <a:xfrm>
              <a:off x="3062708" y="1635546"/>
              <a:ext cx="9129289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78EEE3-A8D7-011A-ED5E-5A3FF37F5988}"/>
                </a:ext>
              </a:extLst>
            </p:cNvPr>
            <p:cNvSpPr/>
            <p:nvPr/>
          </p:nvSpPr>
          <p:spPr>
            <a:xfrm>
              <a:off x="3231599" y="1635546"/>
              <a:ext cx="6424527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Priority Funding Request: Research Facility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AC0D772-FA41-1B87-C26E-F91E16060E9D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E778549-D031-1903-D74E-337672805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D05C7E-F59B-F76D-21CE-063CCED5B481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C79DBE4-FAF8-4D4E-A713-ADCFD4C596B3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1B7A8E0-C30E-F148-0967-3E17122C2D09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5" name="Picture 54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CD0DAAAA-89A5-2C6F-94CF-B6CB6381A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5984601-FECB-3A19-4E88-1F62530FB071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69D517E-EB79-4D10-55DC-3B1388239F90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4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87264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2D49-451B-CBE6-FD05-2E2591720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8B574F-DB73-D93D-CA81-F435A31630DD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23502BB-5CAE-3269-7FEB-FEAD33D1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C58BAF-89E2-1740-3A57-9A4D577ABB72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601A4AB-1041-2F10-3CE1-133CD64A1777}"/>
              </a:ext>
            </a:extLst>
          </p:cNvPr>
          <p:cNvSpPr/>
          <p:nvPr/>
        </p:nvSpPr>
        <p:spPr>
          <a:xfrm>
            <a:off x="-7700327" y="-40684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BCC14B0-0057-C886-BBC1-CCD50C8588AF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22612-F15D-5B16-DA3E-A923ECF0486D}"/>
              </a:ext>
            </a:extLst>
          </p:cNvPr>
          <p:cNvSpPr/>
          <p:nvPr/>
        </p:nvSpPr>
        <p:spPr>
          <a:xfrm>
            <a:off x="642618" y="352871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20" descr="A building with trees and grass&#10;&#10;AI-generated content may be incorrect.">
            <a:extLst>
              <a:ext uri="{FF2B5EF4-FFF2-40B4-BE49-F238E27FC236}">
                <a16:creationId xmlns:a16="http://schemas.microsoft.com/office/drawing/2014/main" id="{963C93F1-AE77-25D3-1E4D-9666954B5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 r="3097" b="5332"/>
          <a:stretch>
            <a:fillRect/>
          </a:stretch>
        </p:blipFill>
        <p:spPr>
          <a:xfrm>
            <a:off x="4766017" y="1321911"/>
            <a:ext cx="6763884" cy="4337580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FD463CD-5259-890D-8C0A-E76E648CEB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8B81E8-69A8-0C6C-822B-48B2C4C22F85}"/>
              </a:ext>
            </a:extLst>
          </p:cNvPr>
          <p:cNvSpPr txBox="1"/>
          <p:nvPr/>
        </p:nvSpPr>
        <p:spPr>
          <a:xfrm>
            <a:off x="225425" y="6475626"/>
            <a:ext cx="417193" cy="276999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06F823A7-0707-4567-B4DC-9134262B08B5}" type="slidenum">
              <a:rPr lang="en-US" sz="1200" smtClean="0">
                <a:solidFill>
                  <a:schemeClr val="bg2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en-US" sz="12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3C208-14EE-7B7E-46F5-3F9F421C32D5}"/>
              </a:ext>
            </a:extLst>
          </p:cNvPr>
          <p:cNvSpPr txBox="1"/>
          <p:nvPr/>
        </p:nvSpPr>
        <p:spPr>
          <a:xfrm>
            <a:off x="878760" y="1219442"/>
            <a:ext cx="3665587" cy="3035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Projects that preserve, renovate or renew campus facilities and campus infrastructure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 campus to help create a unified sense of place, enhancing student success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 escalating repair and maintenance costs, lowering operating costs and future maintenance expenses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Scope: $250 million State Bonds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F4CAB8-F27F-3926-638F-70CF1073D31C}"/>
              </a:ext>
            </a:extLst>
          </p:cNvPr>
          <p:cNvGrpSpPr/>
          <p:nvPr/>
        </p:nvGrpSpPr>
        <p:grpSpPr>
          <a:xfrm>
            <a:off x="948471" y="687416"/>
            <a:ext cx="9129289" cy="353081"/>
            <a:chOff x="3062708" y="1635546"/>
            <a:chExt cx="9129289" cy="8024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588CFF-8C5E-8513-913D-5E820F03BCB7}"/>
                </a:ext>
              </a:extLst>
            </p:cNvPr>
            <p:cNvSpPr/>
            <p:nvPr/>
          </p:nvSpPr>
          <p:spPr>
            <a:xfrm>
              <a:off x="3062708" y="1635546"/>
              <a:ext cx="9129289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02A66F-B335-3437-CCC6-E3F4DEF4F3C7}"/>
                </a:ext>
              </a:extLst>
            </p:cNvPr>
            <p:cNvSpPr/>
            <p:nvPr/>
          </p:nvSpPr>
          <p:spPr>
            <a:xfrm>
              <a:off x="3231599" y="1635546"/>
              <a:ext cx="7759601" cy="802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Priority Funding Request: Asset Preservation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49F63E-52DA-F8C1-71D6-F51946710647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96F2090-308C-1A4A-A394-B852E334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859B82B-9F8E-8B7B-3B32-0B4605083FB6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D8AE320-8E7E-609E-2768-FBD0ECA04A91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9A5A81F-4AE3-B326-C963-CBA8F8EB7637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1" name="Picture 50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E1C0B58D-775B-483E-164C-62F3B56A9F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B27A7F3-2DFE-AC82-68E6-BF857EC0D5F6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D8CC56A-127F-F2AD-C0DF-CC785DE440B5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5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52606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4E16F-C471-4AF0-0A23-E9B5F755F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748AA4-FC66-B92B-74CE-760BBB956BC3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52602A9-5F11-8827-1DCD-4F86FE4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0A510D-C4FA-26AE-3D0C-5B55B4E14603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9FE5FC5-E816-C902-8497-E9C87CDF72FA}"/>
              </a:ext>
            </a:extLst>
          </p:cNvPr>
          <p:cNvSpPr/>
          <p:nvPr/>
        </p:nvSpPr>
        <p:spPr>
          <a:xfrm>
            <a:off x="-7749945" y="-34290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F9C724A-58DB-FB15-9BD8-C202CC504AA4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E15529-5BD7-9C90-255C-4DB2036CAFFE}"/>
              </a:ext>
            </a:extLst>
          </p:cNvPr>
          <p:cNvSpPr/>
          <p:nvPr/>
        </p:nvSpPr>
        <p:spPr>
          <a:xfrm>
            <a:off x="650730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7499F-2392-8C95-8EAB-687118E6B89E}"/>
              </a:ext>
            </a:extLst>
          </p:cNvPr>
          <p:cNvSpPr/>
          <p:nvPr/>
        </p:nvSpPr>
        <p:spPr>
          <a:xfrm>
            <a:off x="885408" y="577539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2022-24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Multi-Disciplinary Science Building 5</a:t>
            </a:r>
            <a:r>
              <a:rPr lang="en-US" sz="2000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Floor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04443-B235-C925-CD71-988CEAF401A3}"/>
              </a:ext>
            </a:extLst>
          </p:cNvPr>
          <p:cNvSpPr/>
          <p:nvPr/>
        </p:nvSpPr>
        <p:spPr>
          <a:xfrm>
            <a:off x="785841" y="1485227"/>
            <a:ext cx="5401881" cy="3516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Multi-Disciplinary Science Building (constructed in 1985)  saw former pharmacy lab spaces transformed into modern facilities for the Colleges of Nursing and Health Sciences — featuring skills labs, exam rooms, a welcome center, offices, and a flexible 100-person classroom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included complete replacement of 5th floor mechanical, electrical and plumbing systems, upgraded air handling units, and a new steam-to-hot-water heat exchanger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$13 million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$ 9,999,938 State Bonds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$ 3,000,062 Agency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completion: April 2025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FBCD4F8-F06A-B1BE-D2B0-8F0724246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07A414-41A6-591B-535D-F4947899B023}"/>
              </a:ext>
            </a:extLst>
          </p:cNvPr>
          <p:cNvSpPr txBox="1"/>
          <p:nvPr/>
        </p:nvSpPr>
        <p:spPr>
          <a:xfrm>
            <a:off x="225425" y="6475626"/>
            <a:ext cx="417193" cy="276999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06F823A7-0707-4567-B4DC-9134262B08B5}" type="slidenum">
              <a:rPr lang="en-US" sz="1200" smtClean="0">
                <a:solidFill>
                  <a:schemeClr val="bg2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12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D507B6-427D-71D9-7B58-F4C477D49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5" b="1"/>
          <a:stretch>
            <a:fillRect/>
          </a:stretch>
        </p:blipFill>
        <p:spPr bwMode="auto">
          <a:xfrm>
            <a:off x="7281997" y="1501675"/>
            <a:ext cx="4237154" cy="20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2A57B88-8162-7433-1EA0-AADC5BCD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30552" r="2558" b="735"/>
          <a:stretch>
            <a:fillRect/>
          </a:stretch>
        </p:blipFill>
        <p:spPr bwMode="auto">
          <a:xfrm>
            <a:off x="7281997" y="3745657"/>
            <a:ext cx="4237154" cy="188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E4F08E1B-19E9-82A2-EAA3-6F04B199D908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2065" name="Picture 206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4AF51C94-1A29-DE43-3579-18927091B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9E0EDD19-24F7-7767-9F49-48EF95DBDBE1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2068" name="Group 2067">
                <a:extLst>
                  <a:ext uri="{FF2B5EF4-FFF2-40B4-BE49-F238E27FC236}">
                    <a16:creationId xmlns:a16="http://schemas.microsoft.com/office/drawing/2014/main" id="{C9AC139B-1C1A-F7AE-0134-4DCD7E5A7E4D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2070" name="Rectangle 2069">
                  <a:extLst>
                    <a:ext uri="{FF2B5EF4-FFF2-40B4-BE49-F238E27FC236}">
                      <a16:creationId xmlns:a16="http://schemas.microsoft.com/office/drawing/2014/main" id="{93E5B661-B9D8-D56E-7837-7AFD8E6E2EAA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71" name="Picture 2070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29917CCC-0755-2071-AC4B-2A4400AF1E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2069" name="TextBox 2068">
                <a:extLst>
                  <a:ext uri="{FF2B5EF4-FFF2-40B4-BE49-F238E27FC236}">
                    <a16:creationId xmlns:a16="http://schemas.microsoft.com/office/drawing/2014/main" id="{0DAEC396-7FE6-3E65-4ED7-BBF156793E61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F6E44742-A46B-EAB3-61A9-A15199D40BBA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6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63413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C1CB9-297C-D907-BB92-B109E10F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82E4F8-6649-7921-EA5B-F09800DD497A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E2E60A6-F2D7-B70B-80D4-CB1E76629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D4493E-B5EA-4E96-0456-5AE0F31CCD96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10B080D-B814-F953-155E-8B57D5068D08}"/>
              </a:ext>
            </a:extLst>
          </p:cNvPr>
          <p:cNvSpPr/>
          <p:nvPr/>
        </p:nvSpPr>
        <p:spPr>
          <a:xfrm>
            <a:off x="-7749945" y="-34290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4036EBD-C7BB-C2E1-B5A5-D5385DF10FCB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287B2-EFFA-1CF7-5229-9FD5A2425BAE}"/>
              </a:ext>
            </a:extLst>
          </p:cNvPr>
          <p:cNvSpPr/>
          <p:nvPr/>
        </p:nvSpPr>
        <p:spPr>
          <a:xfrm>
            <a:off x="650730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6D318C-AFCC-B72E-0152-8CA5EC624EB5}"/>
              </a:ext>
            </a:extLst>
          </p:cNvPr>
          <p:cNvSpPr/>
          <p:nvPr/>
        </p:nvSpPr>
        <p:spPr>
          <a:xfrm>
            <a:off x="785038" y="712373"/>
            <a:ext cx="4368269" cy="5188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 Hall (constructed in 1898) has been renovated to provide new classrooms, meeting rooms, a conference room, offices, and an administrative suite to support the Martin School of Public Policy, relocated from Patterson Office Tower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student commons and gathering areas support collaboration and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$4.5 million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$ 3,461,517 State Bonds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$ 1,038,483 Agency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completion: June 2025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32F979B-29E9-591B-C380-334420993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6AB332-DDA8-2C12-CC6B-5E541FE1920B}"/>
              </a:ext>
            </a:extLst>
          </p:cNvPr>
          <p:cNvSpPr txBox="1"/>
          <p:nvPr/>
        </p:nvSpPr>
        <p:spPr>
          <a:xfrm>
            <a:off x="225425" y="6475626"/>
            <a:ext cx="417193" cy="276999"/>
          </a:xfrm>
          <a:prstGeom prst="rect">
            <a:avLst/>
          </a:prstGeom>
          <a:solidFill>
            <a:srgbClr val="0034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06F823A7-0707-4567-B4DC-9134262B08B5}" type="slidenum">
              <a:rPr lang="en-US" sz="1200" smtClean="0">
                <a:solidFill>
                  <a:schemeClr val="bg2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12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Miller Hall">
            <a:extLst>
              <a:ext uri="{FF2B5EF4-FFF2-40B4-BE49-F238E27FC236}">
                <a16:creationId xmlns:a16="http://schemas.microsoft.com/office/drawing/2014/main" id="{CE2B3350-21A1-C1BE-AD0E-E16BCB825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1357" r="2720" b="-1228"/>
          <a:stretch>
            <a:fillRect/>
          </a:stretch>
        </p:blipFill>
        <p:spPr bwMode="auto">
          <a:xfrm>
            <a:off x="5347344" y="1509830"/>
            <a:ext cx="6193925" cy="42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F3E87E-23D4-D68B-8996-F5F1CD2DDD8B}"/>
              </a:ext>
            </a:extLst>
          </p:cNvPr>
          <p:cNvSpPr/>
          <p:nvPr/>
        </p:nvSpPr>
        <p:spPr>
          <a:xfrm>
            <a:off x="885408" y="577539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2022-24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Miller Hall </a:t>
            </a:r>
          </a:p>
        </p:txBody>
      </p:sp>
      <p:grpSp>
        <p:nvGrpSpPr>
          <p:cNvPr id="3073" name="Group 3072">
            <a:extLst>
              <a:ext uri="{FF2B5EF4-FFF2-40B4-BE49-F238E27FC236}">
                <a16:creationId xmlns:a16="http://schemas.microsoft.com/office/drawing/2014/main" id="{7471E329-F1CE-BBE6-0987-8F68FF25C29C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3075" name="Picture 307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4839856B-11D7-FA59-A1FB-B3D9AFA9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3076" name="Group 3075">
              <a:extLst>
                <a:ext uri="{FF2B5EF4-FFF2-40B4-BE49-F238E27FC236}">
                  <a16:creationId xmlns:a16="http://schemas.microsoft.com/office/drawing/2014/main" id="{8CDC43F4-E7B1-EBF9-8A9A-A7DA4EB04E89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3078" name="Group 3077">
                <a:extLst>
                  <a:ext uri="{FF2B5EF4-FFF2-40B4-BE49-F238E27FC236}">
                    <a16:creationId xmlns:a16="http://schemas.microsoft.com/office/drawing/2014/main" id="{55B291A7-0016-AA36-E9C5-C287821E7B13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3080" name="Rectangle 3079">
                  <a:extLst>
                    <a:ext uri="{FF2B5EF4-FFF2-40B4-BE49-F238E27FC236}">
                      <a16:creationId xmlns:a16="http://schemas.microsoft.com/office/drawing/2014/main" id="{202B1DAD-0138-5BAB-9793-A6D8F0C22E09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81" name="Picture 3080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EBA5EED0-F1EE-9F60-6000-FE2182D1A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079" name="TextBox 3078">
                <a:extLst>
                  <a:ext uri="{FF2B5EF4-FFF2-40B4-BE49-F238E27FC236}">
                    <a16:creationId xmlns:a16="http://schemas.microsoft.com/office/drawing/2014/main" id="{9C0EB1E1-4237-1F26-DBBD-4E0D94BD3E68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3077" name="TextBox 3076">
              <a:extLst>
                <a:ext uri="{FF2B5EF4-FFF2-40B4-BE49-F238E27FC236}">
                  <a16:creationId xmlns:a16="http://schemas.microsoft.com/office/drawing/2014/main" id="{4766B585-FD8E-2190-163C-5A32B8C38CF2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7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60028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64691-A882-8733-2601-7B64D52BC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E1651E-E3CB-7D8F-9494-D41AC46400F3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560978F-7C25-D542-090D-54EFA1BA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F1A0C1-2064-853D-FBAA-92401435ABB4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6DD8E8A-A730-9475-0DC3-C1125D69EB03}"/>
              </a:ext>
            </a:extLst>
          </p:cNvPr>
          <p:cNvSpPr/>
          <p:nvPr/>
        </p:nvSpPr>
        <p:spPr>
          <a:xfrm>
            <a:off x="-7785100" y="-38100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0C8E13D-CDD1-2E70-4DD2-BA9BD74FCB0D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25C0D-8BDD-CC2A-8A62-8A30B3319D27}"/>
              </a:ext>
            </a:extLst>
          </p:cNvPr>
          <p:cNvSpPr/>
          <p:nvPr/>
        </p:nvSpPr>
        <p:spPr>
          <a:xfrm>
            <a:off x="650730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B73A23-3058-1FB0-D576-CF12EE1F96B9}"/>
              </a:ext>
            </a:extLst>
          </p:cNvPr>
          <p:cNvSpPr/>
          <p:nvPr/>
        </p:nvSpPr>
        <p:spPr>
          <a:xfrm>
            <a:off x="823941" y="1064074"/>
            <a:ext cx="4183074" cy="4567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 Hall (constructed in 1909) will house the College of Communication and Information, providing classrooms, an auditorium, labs, a studio, and indoor/outdoor spaces for collaboration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with McVey Hall and Lucille Caudill Little Library, Pence Hall will create a cohesive communications and information neighborhood at the heart of campus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$32 million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$ 24,615,232 State Bonds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  7,384,768 Agency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93% complete as of June 1, 2025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completion: July 2025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6D364F5-B4DE-7329-121E-86E37FC1F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703EE-4B53-2E81-940E-6787ACEB0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1027" b="701"/>
          <a:stretch>
            <a:fillRect/>
          </a:stretch>
        </p:blipFill>
        <p:spPr>
          <a:xfrm>
            <a:off x="5339233" y="1520379"/>
            <a:ext cx="6186612" cy="41334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E55DB3-C0A8-0C31-4D9D-641394843D6B}"/>
              </a:ext>
            </a:extLst>
          </p:cNvPr>
          <p:cNvSpPr/>
          <p:nvPr/>
        </p:nvSpPr>
        <p:spPr>
          <a:xfrm>
            <a:off x="885408" y="576540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2022-24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Pence Hall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F82CFF-A165-5564-4367-9249BCC353C7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37" name="Picture 3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6527408C-B4FB-E3BC-0392-564DF89E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09CD1C-0DCE-3325-F2AF-5E06F4D99691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C328CAC-6EB0-53B6-BB11-94346AD93748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81D85CF-0585-7F4A-2287-1FEF238DB005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3" name="Picture 42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C06C1330-BB64-62F3-3A70-19DC0FB15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0FCECE-32C5-CC0C-7954-0931D07EC23A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02CF56-C345-DDCE-D65E-583A23F79998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8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93401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3182-7DC6-8F71-02FB-B73FAB869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E8DEE2-E3A1-6FA8-4685-539AE4D70504}"/>
              </a:ext>
            </a:extLst>
          </p:cNvPr>
          <p:cNvGrpSpPr/>
          <p:nvPr/>
        </p:nvGrpSpPr>
        <p:grpSpPr>
          <a:xfrm>
            <a:off x="0" y="-17785"/>
            <a:ext cx="3574118" cy="6871037"/>
            <a:chOff x="0" y="-17785"/>
            <a:chExt cx="3574118" cy="68710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2450393-8020-1305-6EC8-803DD0E0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5188"/>
            <a:stretch>
              <a:fillRect/>
            </a:stretch>
          </p:blipFill>
          <p:spPr>
            <a:xfrm>
              <a:off x="0" y="4748"/>
              <a:ext cx="3574118" cy="6848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F4F3DD-3854-DB81-C1BF-8F9CDCEEB738}"/>
                </a:ext>
              </a:extLst>
            </p:cNvPr>
            <p:cNvSpPr/>
            <p:nvPr/>
          </p:nvSpPr>
          <p:spPr>
            <a:xfrm>
              <a:off x="1009662" y="-17785"/>
              <a:ext cx="2564456" cy="6388159"/>
            </a:xfrm>
            <a:prstGeom prst="rect">
              <a:avLst/>
            </a:prstGeom>
            <a:gradFill>
              <a:gsLst>
                <a:gs pos="71000">
                  <a:schemeClr val="bg1">
                    <a:alpha val="8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E2F2D36-8256-5D8D-5A85-B146E88EC1DA}"/>
              </a:ext>
            </a:extLst>
          </p:cNvPr>
          <p:cNvSpPr/>
          <p:nvPr/>
        </p:nvSpPr>
        <p:spPr>
          <a:xfrm>
            <a:off x="-7749945" y="-342900"/>
            <a:ext cx="7747000" cy="797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BD38F5B-0B09-6D70-CDFD-885CD059980B}"/>
              </a:ext>
            </a:extLst>
          </p:cNvPr>
          <p:cNvSpPr txBox="1">
            <a:spLocks/>
          </p:cNvSpPr>
          <p:nvPr/>
        </p:nvSpPr>
        <p:spPr>
          <a:xfrm>
            <a:off x="556091" y="2039138"/>
            <a:ext cx="2869280" cy="260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C3217-6F12-1D87-9114-49A4C1C4CEDE}"/>
              </a:ext>
            </a:extLst>
          </p:cNvPr>
          <p:cNvSpPr/>
          <p:nvPr/>
        </p:nvSpPr>
        <p:spPr>
          <a:xfrm>
            <a:off x="642618" y="330200"/>
            <a:ext cx="11206482" cy="5699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4DBC3D-CE3A-FEBA-E100-C4C0BB3B8B77}"/>
              </a:ext>
            </a:extLst>
          </p:cNvPr>
          <p:cNvSpPr/>
          <p:nvPr/>
        </p:nvSpPr>
        <p:spPr>
          <a:xfrm>
            <a:off x="777923" y="1043478"/>
            <a:ext cx="4422505" cy="4616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Hall Classroom Building (constructed in 1969) is a vital academic hub, serving thousands of students daily across many disciplines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delivers larger, flexible classrooms, collaborative spaces, and social areas to enhance learning, teaching and campus connections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$74 million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$ 56,922,724 State Bonds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$ 17,077,276 Agency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complete as of June 1, 2025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completion: Summer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09D6CC-8102-B6F7-367E-451E587DFC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60" y="6399327"/>
            <a:ext cx="1647216" cy="458550"/>
          </a:xfrm>
          <a:prstGeom prst="rect">
            <a:avLst/>
          </a:prstGeom>
        </p:spPr>
      </p:pic>
      <p:pic>
        <p:nvPicPr>
          <p:cNvPr id="1026" name="Picture 2" descr="Pepper Builds New Classroom Building at UK">
            <a:extLst>
              <a:ext uri="{FF2B5EF4-FFF2-40B4-BE49-F238E27FC236}">
                <a16:creationId xmlns:a16="http://schemas.microsoft.com/office/drawing/2014/main" id="{412F9FB3-F709-A943-3021-2490C55E8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/>
          <a:stretch>
            <a:fillRect/>
          </a:stretch>
        </p:blipFill>
        <p:spPr bwMode="auto">
          <a:xfrm>
            <a:off x="5366527" y="1486943"/>
            <a:ext cx="6143646" cy="327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546261-B732-1BA5-5B43-6A103D46BB06}"/>
              </a:ext>
            </a:extLst>
          </p:cNvPr>
          <p:cNvSpPr/>
          <p:nvPr/>
        </p:nvSpPr>
        <p:spPr>
          <a:xfrm>
            <a:off x="892044" y="575451"/>
            <a:ext cx="10971804" cy="80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2022-24 Asset Preservation Update</a:t>
            </a:r>
            <a:b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Delivering on Commitments: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White Hall Classroom Building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A5BEA9-6F94-3DF7-EE9C-9B0276836282}"/>
              </a:ext>
            </a:extLst>
          </p:cNvPr>
          <p:cNvGrpSpPr/>
          <p:nvPr/>
        </p:nvGrpSpPr>
        <p:grpSpPr>
          <a:xfrm>
            <a:off x="0" y="6370374"/>
            <a:ext cx="12192000" cy="487503"/>
            <a:chOff x="0" y="6370374"/>
            <a:chExt cx="12192000" cy="487503"/>
          </a:xfrm>
        </p:grpSpPr>
        <p:pic>
          <p:nvPicPr>
            <p:cNvPr id="34" name="Picture 3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83786CC-9DCF-662B-1EF0-E5B202607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860" y="6399327"/>
              <a:ext cx="1647216" cy="45855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0558E9E-8F86-A95C-C17B-6289E6B2CEA1}"/>
                </a:ext>
              </a:extLst>
            </p:cNvPr>
            <p:cNvGrpSpPr/>
            <p:nvPr/>
          </p:nvGrpSpPr>
          <p:grpSpPr>
            <a:xfrm>
              <a:off x="0" y="6370374"/>
              <a:ext cx="12192000" cy="487503"/>
              <a:chOff x="0" y="6370374"/>
              <a:chExt cx="12192000" cy="48750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78D51A0-7568-F979-7825-24D5E44EFF8F}"/>
                  </a:ext>
                </a:extLst>
              </p:cNvPr>
              <p:cNvGrpSpPr/>
              <p:nvPr/>
            </p:nvGrpSpPr>
            <p:grpSpPr>
              <a:xfrm>
                <a:off x="0" y="6370374"/>
                <a:ext cx="12192000" cy="487503"/>
                <a:chOff x="0" y="6342186"/>
                <a:chExt cx="12192000" cy="51569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043DCF2-D8EC-8D5B-AAD7-7A3383D34848}"/>
                    </a:ext>
                  </a:extLst>
                </p:cNvPr>
                <p:cNvSpPr/>
                <p:nvPr/>
              </p:nvSpPr>
              <p:spPr>
                <a:xfrm>
                  <a:off x="0" y="6342186"/>
                  <a:ext cx="12192000" cy="515691"/>
                </a:xfrm>
                <a:prstGeom prst="rect">
                  <a:avLst/>
                </a:prstGeom>
                <a:solidFill>
                  <a:srgbClr val="0034A7"/>
                </a:solidFill>
                <a:ln>
                  <a:noFill/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39" descr="A black background with white text&#10;&#10;Description automatically generated">
                  <a:extLst>
                    <a:ext uri="{FF2B5EF4-FFF2-40B4-BE49-F238E27FC236}">
                      <a16:creationId xmlns:a16="http://schemas.microsoft.com/office/drawing/2014/main" id="{18D10035-023C-5D9A-B295-B02C5B03CB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860" y="6372813"/>
                  <a:ext cx="1647216" cy="485064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D6593D-ED30-AF2B-B571-6A2982E014E6}"/>
                  </a:ext>
                </a:extLst>
              </p:cNvPr>
              <p:cNvSpPr txBox="1"/>
              <p:nvPr/>
            </p:nvSpPr>
            <p:spPr>
              <a:xfrm>
                <a:off x="582930" y="6475625"/>
                <a:ext cx="7075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/>
                    </a:solidFill>
                    <a:latin typeface="Arial Black" panose="020B0A04020102020204" pitchFamily="34" charset="0"/>
                  </a:rPr>
                  <a:t>Capital Planning Advisory Board | July 2025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C5C35B-C880-0909-1C9D-AA5DB1F807A1}"/>
                </a:ext>
              </a:extLst>
            </p:cNvPr>
            <p:cNvSpPr txBox="1"/>
            <p:nvPr/>
          </p:nvSpPr>
          <p:spPr>
            <a:xfrm>
              <a:off x="225425" y="6475626"/>
              <a:ext cx="4171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fld id="{06F823A7-0707-4567-B4DC-9134262B08B5}" type="slidenum">
                <a:rPr lang="en-US" sz="1200" smtClean="0">
                  <a:solidFill>
                    <a:schemeClr val="bg2"/>
                  </a:solidFill>
                  <a:latin typeface="Arial Black" panose="020B0A04020102020204" pitchFamily="34" charset="0"/>
                </a:rPr>
                <a:pPr algn="ctr"/>
                <a:t>9</a:t>
              </a:fld>
              <a:endParaRPr lang="en-US" sz="1200" dirty="0">
                <a:solidFill>
                  <a:schemeClr val="bg2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03796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625FF963E14C45AF859CCC2B9A81C4" ma:contentTypeVersion="13" ma:contentTypeDescription="Create a new document." ma:contentTypeScope="" ma:versionID="bafd94e81e4b7ac5b10d0a7566051c8a">
  <xsd:schema xmlns:xsd="http://www.w3.org/2001/XMLSchema" xmlns:xs="http://www.w3.org/2001/XMLSchema" xmlns:p="http://schemas.microsoft.com/office/2006/metadata/properties" xmlns:ns3="7e3d4e53-5ea7-43a2-997f-b656a14f499a" xmlns:ns4="c4dbbd36-6de4-474e-9e62-e7d26ae222d0" targetNamespace="http://schemas.microsoft.com/office/2006/metadata/properties" ma:root="true" ma:fieldsID="0eda57feded0f624e517d92902d4d445" ns3:_="" ns4:_="">
    <xsd:import namespace="7e3d4e53-5ea7-43a2-997f-b656a14f499a"/>
    <xsd:import namespace="c4dbbd36-6de4-474e-9e62-e7d26ae222d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d4e53-5ea7-43a2-997f-b656a14f49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bbd36-6de4-474e-9e62-e7d26ae22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BB56DF-6DE3-48F7-9CA5-23BA5F958A93}">
  <ds:schemaRefs>
    <ds:schemaRef ds:uri="http://purl.org/dc/terms/"/>
    <ds:schemaRef ds:uri="http://schemas.microsoft.com/office/2006/documentManagement/types"/>
    <ds:schemaRef ds:uri="http://purl.org/dc/elements/1.1/"/>
    <ds:schemaRef ds:uri="7e3d4e53-5ea7-43a2-997f-b656a14f499a"/>
    <ds:schemaRef ds:uri="http://schemas.microsoft.com/office/infopath/2007/PartnerControls"/>
    <ds:schemaRef ds:uri="c4dbbd36-6de4-474e-9e62-e7d26ae222d0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976A25-A4E7-4D5F-B0E4-11ED44D166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E4CC2D-F311-4F28-935A-2EA34CAD9E10}">
  <ds:schemaRefs>
    <ds:schemaRef ds:uri="7e3d4e53-5ea7-43a2-997f-b656a14f499a"/>
    <ds:schemaRef ds:uri="c4dbbd36-6de4-474e-9e62-e7d26ae222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1179</Words>
  <Application>Microsoft Office PowerPoint</Application>
  <PresentationFormat>Widescreen</PresentationFormat>
  <Paragraphs>174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20-21 Budget BOT June 2020</dc:title>
  <dc:creator>Martin, Angela S.</dc:creator>
  <cp:keywords>board, trustees, operating, budget, 2020, june, BOT</cp:keywords>
  <cp:lastModifiedBy>Columbia, Liz (LRC)</cp:lastModifiedBy>
  <cp:revision>5</cp:revision>
  <cp:lastPrinted>2025-07-03T15:35:41Z</cp:lastPrinted>
  <dcterms:created xsi:type="dcterms:W3CDTF">2020-02-24T15:40:40Z</dcterms:created>
  <dcterms:modified xsi:type="dcterms:W3CDTF">2025-07-03T18:22:41Z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0x0101001C625FF963E14C45AF859CCC2B9A81C4</vt:lpwstr>
  </property>
</Properties>
</file>