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5"/>
  </p:notesMasterIdLst>
  <p:sldIdLst>
    <p:sldId id="256" r:id="rId5"/>
    <p:sldId id="257" r:id="rId6"/>
    <p:sldId id="282" r:id="rId7"/>
    <p:sldId id="274" r:id="rId8"/>
    <p:sldId id="281" r:id="rId9"/>
    <p:sldId id="265" r:id="rId10"/>
    <p:sldId id="276" r:id="rId11"/>
    <p:sldId id="280" r:id="rId12"/>
    <p:sldId id="279" r:id="rId13"/>
    <p:sldId id="268" r:id="rId14"/>
  </p:sldIdLst>
  <p:sldSz cx="9144000" cy="5143500" type="screen16x9"/>
  <p:notesSz cx="9601200" cy="7315200"/>
  <p:embeddedFontLst>
    <p:embeddedFont>
      <p:font typeface="Arial Black" panose="020B0604020202020204" pitchFamily="34" charset="0"/>
      <p:bold r:id="rId16"/>
    </p:embeddedFont>
    <p:embeddedFont>
      <p:font typeface="Lato" panose="020F0502020204030203" pitchFamily="34" charset="0"/>
      <p:regular r:id="rId17"/>
      <p:bold r:id="rId18"/>
      <p:italic r:id="rId19"/>
      <p:boldItalic r:id="rId20"/>
    </p:embeddedFont>
    <p:embeddedFont>
      <p:font typeface="Raleway" pitchFamily="2" charset="77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4D52EFD-9338-439B-9EA3-14D2CB630C49}">
  <a:tblStyle styleId="{D4D52EFD-9338-439B-9EA3-14D2CB630C4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93"/>
    <p:restoredTop sz="80450"/>
  </p:normalViewPr>
  <p:slideViewPr>
    <p:cSldViewPr snapToGrid="0">
      <p:cViewPr varScale="1">
        <p:scale>
          <a:sx n="79" d="100"/>
          <a:sy n="79" d="100"/>
        </p:scale>
        <p:origin x="200" y="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9275"/>
            <a:ext cx="4876800" cy="27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9275"/>
            <a:ext cx="4876800" cy="27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965474a9_3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9275"/>
            <a:ext cx="4876800" cy="27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e965474a9_3_399:notes"/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5b15f0a3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9275"/>
            <a:ext cx="4876800" cy="27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5b15f0a3_5_26:notes"/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>
          <a:extLst>
            <a:ext uri="{FF2B5EF4-FFF2-40B4-BE49-F238E27FC236}">
              <a16:creationId xmlns:a16="http://schemas.microsoft.com/office/drawing/2014/main" id="{0A274CB5-D74D-34DD-E651-7AF37266F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>
            <a:extLst>
              <a:ext uri="{FF2B5EF4-FFF2-40B4-BE49-F238E27FC236}">
                <a16:creationId xmlns:a16="http://schemas.microsoft.com/office/drawing/2014/main" id="{A54FABA5-82B6-864F-D484-36053CBD30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9275"/>
            <a:ext cx="4876800" cy="27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>
            <a:extLst>
              <a:ext uri="{FF2B5EF4-FFF2-40B4-BE49-F238E27FC236}">
                <a16:creationId xmlns:a16="http://schemas.microsoft.com/office/drawing/2014/main" id="{37F1861D-C290-A588-7E71-47ED867009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35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cb9a0b07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9275"/>
            <a:ext cx="4876800" cy="27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cb9a0b074_2_0:notes"/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6666FEA0-1BF6-050A-8D4F-16AF4FF9C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cb9a0b074_2_0:notes">
            <a:extLst>
              <a:ext uri="{FF2B5EF4-FFF2-40B4-BE49-F238E27FC236}">
                <a16:creationId xmlns:a16="http://schemas.microsoft.com/office/drawing/2014/main" id="{F21261D0-5DD3-D325-746F-FA5AC6EB8EF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9275"/>
            <a:ext cx="4876800" cy="27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cb9a0b074_2_0:notes">
            <a:extLst>
              <a:ext uri="{FF2B5EF4-FFF2-40B4-BE49-F238E27FC236}">
                <a16:creationId xmlns:a16="http://schemas.microsoft.com/office/drawing/2014/main" id="{E8C1A6B9-6B3D-1234-35C9-2DFF45799A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7157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9275"/>
            <a:ext cx="4876800" cy="2743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d814cf7d3_0_5:notes"/>
          <p:cNvSpPr txBox="1">
            <a:spLocks noGrp="1"/>
          </p:cNvSpPr>
          <p:nvPr>
            <p:ph type="body" idx="1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9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47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18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D6BE3-065C-3B4C-B2F4-CA939B1F4E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0CDCD-7A30-3046-B858-C66451B9D0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5261153" y="570844"/>
            <a:ext cx="3512457" cy="1465943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Western </a:t>
            </a:r>
            <a:br>
              <a:rPr lang="en-US" sz="3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Kentucky </a:t>
            </a:r>
            <a:br>
              <a:rPr lang="en-US" sz="3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University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4294967295"/>
          </p:nvPr>
        </p:nvSpPr>
        <p:spPr>
          <a:xfrm>
            <a:off x="5145210" y="2101689"/>
            <a:ext cx="3787775" cy="2042105"/>
          </a:xfrm>
        </p:spPr>
        <p:txBody>
          <a:bodyPr spcFirstLastPara="1" lIns="91425" tIns="91425" rIns="91425" bIns="91425" anchor="t" anchorCtr="0">
            <a:normAutofit/>
          </a:bodyPr>
          <a:lstStyle/>
          <a:p>
            <a:pPr marL="0" lvl="0" indent="0" algn="r"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chemeClr val="lt1"/>
              </a:solidFill>
            </a:endParaRPr>
          </a:p>
          <a:p>
            <a:pPr marL="0" lvl="0" indent="0" algn="r"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Capital Plan and Priorities</a:t>
            </a:r>
          </a:p>
          <a:p>
            <a:pPr marL="0" lvl="0" indent="0" algn="r"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en-US" b="0" i="0" u="none" strike="noStrike" cap="none" dirty="0">
                <a:solidFill>
                  <a:schemeClr val="bg1">
                    <a:lumMod val="95000"/>
                  </a:schemeClr>
                </a:solidFill>
              </a:rPr>
              <a:t>FY 2026-2032</a:t>
            </a:r>
          </a:p>
          <a:p>
            <a:pPr marL="0" lvl="0" indent="0" algn="r"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0" lvl="0" indent="0" algn="r"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en-US" b="0" i="0" u="none" strike="noStrike" cap="none" dirty="0">
              <a:solidFill>
                <a:schemeClr val="bg1">
                  <a:lumMod val="95000"/>
                </a:schemeClr>
              </a:solidFill>
            </a:endParaRPr>
          </a:p>
          <a:p>
            <a:pPr marL="0" lvl="0" indent="0" algn="r"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chemeClr val="lt1"/>
              </a:solidFill>
            </a:endParaRPr>
          </a:p>
          <a:p>
            <a:pPr marL="0" lvl="0" indent="0" algn="r"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en-US" b="0" i="0" u="none" strike="noStrike" cap="none" dirty="0">
              <a:solidFill>
                <a:schemeClr val="lt1"/>
              </a:solidFill>
            </a:endParaRPr>
          </a:p>
        </p:txBody>
      </p:sp>
      <p:pic>
        <p:nvPicPr>
          <p:cNvPr id="3" name="Picture 2" descr="The sun shining through the sun on a building&#10;&#10;AI-generated content may be incorrect.">
            <a:extLst>
              <a:ext uri="{FF2B5EF4-FFF2-40B4-BE49-F238E27FC236}">
                <a16:creationId xmlns:a16="http://schemas.microsoft.com/office/drawing/2014/main" id="{445CE539-A670-088C-6DA6-A9120890D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247664"/>
            <a:ext cx="5905549" cy="3938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70BF6E-DBCB-3743-2F29-94CD76025914}"/>
              </a:ext>
            </a:extLst>
          </p:cNvPr>
          <p:cNvSpPr txBox="1"/>
          <p:nvPr/>
        </p:nvSpPr>
        <p:spPr>
          <a:xfrm>
            <a:off x="1102968" y="4251521"/>
            <a:ext cx="41216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Capital Planning Advisory Board | July 9, 2025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F6625-61B2-5746-948A-1543976E2D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12381"/>
            <a:ext cx="9144000" cy="6096558"/>
          </a:xfrm>
          <a:prstGeom prst="rect">
            <a:avLst/>
          </a:prstGeom>
        </p:spPr>
      </p:pic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3642763" y="1020669"/>
            <a:ext cx="5121410" cy="2214036"/>
          </a:xfrm>
          <a:prstGeom prst="rect">
            <a:avLst/>
          </a:prstGeom>
          <a:solidFill>
            <a:schemeClr val="tx2">
              <a:alpha val="89398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</a:t>
            </a:r>
            <a:endParaRPr sz="42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We appreciate your continued investment in WKU’s future and the success of our students.</a:t>
            </a:r>
            <a:endParaRPr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columns and a dome">
            <a:extLst>
              <a:ext uri="{FF2B5EF4-FFF2-40B4-BE49-F238E27FC236}">
                <a16:creationId xmlns:a16="http://schemas.microsoft.com/office/drawing/2014/main" id="{575B28E8-4E52-90DD-0933-EC936D0E99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307"/>
            <a:ext cx="9144000" cy="5196114"/>
          </a:xfrm>
          <a:prstGeom prst="rect">
            <a:avLst/>
          </a:prstGeom>
          <a:blipFill dpi="0" rotWithShape="1">
            <a:blip r:embed="rId4">
              <a:alphaModFix/>
            </a:blip>
            <a:srcRect/>
            <a:tile tx="0" ty="0" sx="100000" sy="100000" flip="none" algn="tl"/>
          </a:blip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3B126-8675-7D52-4FFB-4366A66B5F72}"/>
              </a:ext>
            </a:extLst>
          </p:cNvPr>
          <p:cNvSpPr/>
          <p:nvPr/>
        </p:nvSpPr>
        <p:spPr>
          <a:xfrm>
            <a:off x="-161779" y="3967089"/>
            <a:ext cx="9467557" cy="1069145"/>
          </a:xfrm>
          <a:prstGeom prst="rect">
            <a:avLst/>
          </a:prstGeom>
          <a:solidFill>
            <a:srgbClr val="D32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 idx="4294967295"/>
          </p:nvPr>
        </p:nvSpPr>
        <p:spPr>
          <a:xfrm>
            <a:off x="-1" y="4017980"/>
            <a:ext cx="9143999" cy="12186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New home for the Gordon Ford College of Business</a:t>
            </a:r>
            <a:br>
              <a:rPr lang="en" sz="28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possible by a capital project allocation in the 2022 budget.</a:t>
            </a:r>
            <a:endParaRPr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>
          <a:extLst>
            <a:ext uri="{FF2B5EF4-FFF2-40B4-BE49-F238E27FC236}">
              <a16:creationId xmlns:a16="http://schemas.microsoft.com/office/drawing/2014/main" id="{918ADED6-3AA9-15EF-9E72-B1E0B6983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>
            <a:extLst>
              <a:ext uri="{FF2B5EF4-FFF2-40B4-BE49-F238E27FC236}">
                <a16:creationId xmlns:a16="http://schemas.microsoft.com/office/drawing/2014/main" id="{760CBFCF-5483-CE03-946C-2A335EE2AA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123" y="248991"/>
            <a:ext cx="7357566" cy="1143712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Academic Complex</a:t>
            </a:r>
            <a:br>
              <a:rPr lang="en-US" sz="3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Facility Replacement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8A5917-B05B-E1C1-975F-4833FD1BE66D}"/>
              </a:ext>
            </a:extLst>
          </p:cNvPr>
          <p:cNvSpPr txBox="1"/>
          <p:nvPr/>
        </p:nvSpPr>
        <p:spPr>
          <a:xfrm>
            <a:off x="267123" y="1392703"/>
            <a:ext cx="51293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 current Academic Complex Facility is home to several programs in WKU’s </a:t>
            </a:r>
            <a:r>
              <a:rPr lang="en-US" sz="1800" b="1" dirty="0">
                <a:solidFill>
                  <a:schemeClr val="bg1"/>
                </a:solidFill>
              </a:rPr>
              <a:t>College of Health and Human Services.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CHHS is WKU’s largest Academic College and prepares graduates to improve the quality of life in their communities and beyond. 		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 2024, the General Assembly allocated $160M to replace Academic Complex.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Site selection and design work in progress. </a:t>
            </a:r>
          </a:p>
        </p:txBody>
      </p:sp>
      <p:pic>
        <p:nvPicPr>
          <p:cNvPr id="6" name="Picture 5" descr="A building with a few windows&#10;&#10;AI-generated content may be incorrect.">
            <a:extLst>
              <a:ext uri="{FF2B5EF4-FFF2-40B4-BE49-F238E27FC236}">
                <a16:creationId xmlns:a16="http://schemas.microsoft.com/office/drawing/2014/main" id="{798DDF6F-6578-8F96-5FAE-9BF17B118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1180" y="1210903"/>
            <a:ext cx="3170953" cy="2011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84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500">
              <a:schemeClr val="accent6"/>
            </a:gs>
            <a:gs pos="0">
              <a:schemeClr val="accent1"/>
            </a:gs>
            <a:gs pos="23000">
              <a:schemeClr val="tx2"/>
            </a:gs>
            <a:gs pos="69000">
              <a:schemeClr val="tx2"/>
            </a:gs>
            <a:gs pos="97000">
              <a:schemeClr val="tx2">
                <a:alpha val="67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>
            <a:spLocks noGrp="1"/>
          </p:cNvSpPr>
          <p:nvPr>
            <p:ph type="title"/>
          </p:nvPr>
        </p:nvSpPr>
        <p:spPr>
          <a:xfrm>
            <a:off x="523889" y="323655"/>
            <a:ext cx="8296800" cy="8608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Asset Preservation Work on The Hill</a:t>
            </a:r>
            <a:endParaRPr sz="3200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074" name="Picture 2" descr="Building, construction, roof icon - Download on Iconfinder">
            <a:extLst>
              <a:ext uri="{FF2B5EF4-FFF2-40B4-BE49-F238E27FC236}">
                <a16:creationId xmlns:a16="http://schemas.microsoft.com/office/drawing/2014/main" id="{88DB2A57-1FFD-12BD-1E26-178B8BCC7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311" y="1193988"/>
            <a:ext cx="922574" cy="92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VAC Icon - Download in Glyph Style">
            <a:extLst>
              <a:ext uri="{FF2B5EF4-FFF2-40B4-BE49-F238E27FC236}">
                <a16:creationId xmlns:a16="http://schemas.microsoft.com/office/drawing/2014/main" id="{7946265B-E11C-1CFA-6D44-99F603860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026" y="2355600"/>
            <a:ext cx="867107" cy="86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02D18-B129-D81A-9B2A-143FF6487D19}"/>
              </a:ext>
            </a:extLst>
          </p:cNvPr>
          <p:cNvSpPr txBox="1"/>
          <p:nvPr/>
        </p:nvSpPr>
        <p:spPr>
          <a:xfrm>
            <a:off x="1330125" y="1477047"/>
            <a:ext cx="5752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Roof replacements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27A7B-0F71-3ECF-9EB7-68B5611D2BE9}"/>
              </a:ext>
            </a:extLst>
          </p:cNvPr>
          <p:cNvSpPr txBox="1"/>
          <p:nvPr/>
        </p:nvSpPr>
        <p:spPr>
          <a:xfrm>
            <a:off x="2059949" y="2563985"/>
            <a:ext cx="6254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Mechanical System Upgrades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48D238-2A74-71D2-CD9E-9FFCE973EFCA}"/>
              </a:ext>
            </a:extLst>
          </p:cNvPr>
          <p:cNvSpPr txBox="1"/>
          <p:nvPr/>
        </p:nvSpPr>
        <p:spPr>
          <a:xfrm>
            <a:off x="1280965" y="3753637"/>
            <a:ext cx="6672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Life safety/ADA improvements</a:t>
            </a:r>
          </a:p>
        </p:txBody>
      </p:sp>
      <p:pic>
        <p:nvPicPr>
          <p:cNvPr id="3082" name="Picture 10" descr="Disabled handicap symbol PNG transparent image download, size: 512x512px">
            <a:extLst>
              <a:ext uri="{FF2B5EF4-FFF2-40B4-BE49-F238E27FC236}">
                <a16:creationId xmlns:a16="http://schemas.microsoft.com/office/drawing/2014/main" id="{B70C6A8C-3704-3CD7-8240-36EB6AE7E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530" y="3594480"/>
            <a:ext cx="704435" cy="70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500">
              <a:schemeClr val="accent6"/>
            </a:gs>
            <a:gs pos="0">
              <a:schemeClr val="accent1"/>
            </a:gs>
            <a:gs pos="23000">
              <a:schemeClr val="tx2"/>
            </a:gs>
            <a:gs pos="69000">
              <a:schemeClr val="tx2"/>
            </a:gs>
            <a:gs pos="97000">
              <a:schemeClr val="tx2">
                <a:alpha val="67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242">
          <a:extLst>
            <a:ext uri="{FF2B5EF4-FFF2-40B4-BE49-F238E27FC236}">
              <a16:creationId xmlns:a16="http://schemas.microsoft.com/office/drawing/2014/main" id="{71A14172-4300-626B-EC3C-454C3FA24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1642D2-DEB4-CF02-3231-F943ECE02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1" y="107950"/>
            <a:ext cx="8972768" cy="49275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0E1FC0-E6BF-82BE-50F6-BA6114C46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21D246-1DBB-BCF8-D2E9-BA0183A8FB45}"/>
              </a:ext>
            </a:extLst>
          </p:cNvPr>
          <p:cNvSpPr/>
          <p:nvPr/>
        </p:nvSpPr>
        <p:spPr>
          <a:xfrm>
            <a:off x="-365760" y="-31923"/>
            <a:ext cx="9875520" cy="934682"/>
          </a:xfrm>
          <a:prstGeom prst="rect">
            <a:avLst/>
          </a:prstGeom>
          <a:solidFill>
            <a:srgbClr val="D32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5F9B5B-01BC-E8D2-3EB4-61D7BAAB3B40}"/>
              </a:ext>
            </a:extLst>
          </p:cNvPr>
          <p:cNvSpPr txBox="1"/>
          <p:nvPr/>
        </p:nvSpPr>
        <p:spPr>
          <a:xfrm>
            <a:off x="4682299" y="1149995"/>
            <a:ext cx="419441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Potter College of Arts and Letters Facility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 Environmental Science and Technology Building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Renovate Ogden College of Science and Engineering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Demolition of Grise Hall and Improve Site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Renovate College High Hall </a:t>
            </a:r>
          </a:p>
          <a:p>
            <a:pPr marL="342900" indent="-342900">
              <a:buClr>
                <a:schemeClr val="bg1">
                  <a:lumMod val="95000"/>
                </a:schemeClr>
              </a:buClr>
              <a:buFont typeface="+mj-lt"/>
              <a:buAutoNum type="arabicPeriod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1F47B4-F2B5-AC81-2EDF-991E62821401}"/>
              </a:ext>
            </a:extLst>
          </p:cNvPr>
          <p:cNvSpPr txBox="1"/>
          <p:nvPr/>
        </p:nvSpPr>
        <p:spPr>
          <a:xfrm>
            <a:off x="327281" y="215313"/>
            <a:ext cx="784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Top 5 Capital Project Priorities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7BCB33-CAC6-D81F-2D5D-634592B7BCBA}"/>
              </a:ext>
            </a:extLst>
          </p:cNvPr>
          <p:cNvSpPr/>
          <p:nvPr/>
        </p:nvSpPr>
        <p:spPr>
          <a:xfrm>
            <a:off x="-365760" y="4596627"/>
            <a:ext cx="9875520" cy="546873"/>
          </a:xfrm>
          <a:prstGeom prst="rect">
            <a:avLst/>
          </a:prstGeom>
          <a:solidFill>
            <a:srgbClr val="D32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856B8-B189-0A40-8921-F6C99B7DAC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973" y="1220366"/>
            <a:ext cx="4004748" cy="2702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CD041A-E47B-6348-83E5-0779AE2CDE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098" name="Picture 2" descr="WKU Names Another Interim Dean for Potter College, as University Senate  Plans Special Called Meeting">
            <a:extLst>
              <a:ext uri="{FF2B5EF4-FFF2-40B4-BE49-F238E27FC236}">
                <a16:creationId xmlns:a16="http://schemas.microsoft.com/office/drawing/2014/main" id="{D66BD813-48D5-1D85-D810-8FCF72361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021" y="1416743"/>
            <a:ext cx="3706763" cy="2518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7617FD-F965-9A54-910D-71CD1657225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15803" y="1400754"/>
            <a:ext cx="764116" cy="764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D09CB4-D90B-33B6-65DE-91A35704E14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93390" y="2480409"/>
            <a:ext cx="813858" cy="813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A7D679-C38F-5404-EAE7-E82150B53C1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51598" y="3835220"/>
            <a:ext cx="697442" cy="697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C1A4D8-4EEC-4E43-03BD-E76A498C30DF}"/>
              </a:ext>
            </a:extLst>
          </p:cNvPr>
          <p:cNvSpPr txBox="1"/>
          <p:nvPr/>
        </p:nvSpPr>
        <p:spPr>
          <a:xfrm>
            <a:off x="971453" y="1377330"/>
            <a:ext cx="3242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Improves accessibility and quality of learning environment for one of WKU’s most used facilities.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FF4B0-CF6C-F028-9AEA-E69DA9642B83}"/>
              </a:ext>
            </a:extLst>
          </p:cNvPr>
          <p:cNvSpPr txBox="1"/>
          <p:nvPr/>
        </p:nvSpPr>
        <p:spPr>
          <a:xfrm>
            <a:off x="1038835" y="2555603"/>
            <a:ext cx="3242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Advances WKU’s work to create hands-on, applied learning experiences across multiple disciplines.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52AB58-D8AE-7253-BCE6-CE91D13145BA}"/>
              </a:ext>
            </a:extLst>
          </p:cNvPr>
          <p:cNvSpPr txBox="1"/>
          <p:nvPr/>
        </p:nvSpPr>
        <p:spPr>
          <a:xfrm>
            <a:off x="1038835" y="3835220"/>
            <a:ext cx="3242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Modernizes outdated systems and obsolete technologies to advance creative and professional opportunities for students.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FDEA48-FEB3-CC92-18CA-C0FAA69FB9DC}"/>
              </a:ext>
            </a:extLst>
          </p:cNvPr>
          <p:cNvSpPr txBox="1"/>
          <p:nvPr/>
        </p:nvSpPr>
        <p:spPr>
          <a:xfrm>
            <a:off x="153595" y="175004"/>
            <a:ext cx="8121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#1 Construct Potter College of Arts &amp; Letters Facility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87441D-4E09-E03E-6DDF-23439551AB37}"/>
              </a:ext>
            </a:extLst>
          </p:cNvPr>
          <p:cNvSpPr txBox="1"/>
          <p:nvPr/>
        </p:nvSpPr>
        <p:spPr>
          <a:xfrm>
            <a:off x="511408" y="902629"/>
            <a:ext cx="8121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$280 Million Investment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E2E9C-66FF-D364-DA61-B588E1BD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C8D58E-468D-4338-2101-2919CE50C9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C42BA5-9B18-D3EC-51B0-DA377ACE05B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67698" y="1816133"/>
            <a:ext cx="764116" cy="764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D6752-CD78-A695-7567-00CC0ED75E4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309490" y="2837961"/>
            <a:ext cx="813858" cy="813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838AB-D146-F24A-691C-A2F7F95FDA8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423970" y="4040038"/>
            <a:ext cx="697442" cy="697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1164F5-6EB0-C37E-7DD8-243081444F77}"/>
              </a:ext>
            </a:extLst>
          </p:cNvPr>
          <p:cNvSpPr txBox="1"/>
          <p:nvPr/>
        </p:nvSpPr>
        <p:spPr>
          <a:xfrm>
            <a:off x="1123348" y="1882679"/>
            <a:ext cx="3242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Expands hands-on learning opportunities in high-demand science fields.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3BD9D8-4310-2603-42B5-58F73CB59CFC}"/>
              </a:ext>
            </a:extLst>
          </p:cNvPr>
          <p:cNvSpPr txBox="1"/>
          <p:nvPr/>
        </p:nvSpPr>
        <p:spPr>
          <a:xfrm>
            <a:off x="1154935" y="2913155"/>
            <a:ext cx="32427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Creates interdisciplinary lab space to support practical and real-world preparation for students.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44BD5B-4FF0-C52B-4D73-0BD88418A2B4}"/>
              </a:ext>
            </a:extLst>
          </p:cNvPr>
          <p:cNvSpPr txBox="1"/>
          <p:nvPr/>
        </p:nvSpPr>
        <p:spPr>
          <a:xfrm>
            <a:off x="1211207" y="4071391"/>
            <a:ext cx="3242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Addresses critical facility needs in one of WKU’s oldest science buildings.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D5C9E4-DE12-712B-3BDC-6D97C94448E4}"/>
              </a:ext>
            </a:extLst>
          </p:cNvPr>
          <p:cNvSpPr txBox="1"/>
          <p:nvPr/>
        </p:nvSpPr>
        <p:spPr>
          <a:xfrm>
            <a:off x="239150" y="172756"/>
            <a:ext cx="8947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#2 Construct Environmental Science </a:t>
            </a:r>
          </a:p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and Technology Facility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6438D3-42CB-1376-9033-A59A9E884F40}"/>
              </a:ext>
            </a:extLst>
          </p:cNvPr>
          <p:cNvSpPr txBox="1"/>
          <p:nvPr/>
        </p:nvSpPr>
        <p:spPr>
          <a:xfrm>
            <a:off x="787668" y="1152483"/>
            <a:ext cx="81211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$250 Million Investment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A2231-9567-AFE9-2F9E-162FA3AFFC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3270" y="1760863"/>
            <a:ext cx="3655128" cy="2440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6041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9F9F9-B592-B91C-1B4A-42A485BCA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A6356A-1D0A-B7C7-9EFE-B2923FB7D6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A66DA-9CEF-9692-498A-A1EA59D85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79" y="1886098"/>
            <a:ext cx="2133662" cy="1404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E18F2D-06BC-6744-E324-56CB2C913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579" y="3423357"/>
            <a:ext cx="2133662" cy="1404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AC4267-B5D4-12A1-45BB-4ACFBEACB1CF}"/>
              </a:ext>
            </a:extLst>
          </p:cNvPr>
          <p:cNvSpPr txBox="1"/>
          <p:nvPr/>
        </p:nvSpPr>
        <p:spPr>
          <a:xfrm>
            <a:off x="2725504" y="611185"/>
            <a:ext cx="622723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$250 Million Investment</a:t>
            </a:r>
          </a:p>
          <a:p>
            <a:endParaRPr lang="en-US" sz="1300" dirty="0">
              <a:solidFill>
                <a:schemeClr val="bg1"/>
              </a:solidFill>
            </a:endParaRPr>
          </a:p>
          <a:p>
            <a:r>
              <a:rPr lang="en-US" sz="1300" dirty="0">
                <a:solidFill>
                  <a:schemeClr val="bg1"/>
                </a:solidFill>
              </a:rPr>
              <a:t>This project will serve a broad range of students each year, supporting hands-on instruction and research across science, technology, and related disciplines.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86E449-E97E-A303-9AFE-101B8FCEFE57}"/>
              </a:ext>
            </a:extLst>
          </p:cNvPr>
          <p:cNvSpPr txBox="1"/>
          <p:nvPr/>
        </p:nvSpPr>
        <p:spPr>
          <a:xfrm>
            <a:off x="2716881" y="308419"/>
            <a:ext cx="7146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#3 Renovate Ogden College of Science and Engineering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71E026-523D-4256-F958-05F65D2E7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579" y="383057"/>
            <a:ext cx="2133662" cy="1369867"/>
          </a:xfrm>
          <a:prstGeom prst="rect">
            <a:avLst/>
          </a:prstGeom>
          <a:effectLst>
            <a:softEdge rad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B8F7A5-79B1-98D6-41E0-95BD5591D064}"/>
              </a:ext>
            </a:extLst>
          </p:cNvPr>
          <p:cNvSpPr txBox="1"/>
          <p:nvPr/>
        </p:nvSpPr>
        <p:spPr>
          <a:xfrm>
            <a:off x="2716881" y="1816912"/>
            <a:ext cx="7146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#4 Demolition of Grise Hall and Improve Site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A2BD5F-DAC9-03DB-92E2-2561C3AB0738}"/>
              </a:ext>
            </a:extLst>
          </p:cNvPr>
          <p:cNvSpPr txBox="1"/>
          <p:nvPr/>
        </p:nvSpPr>
        <p:spPr>
          <a:xfrm>
            <a:off x="2716883" y="3422970"/>
            <a:ext cx="7146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#5 Renovate College High Hall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33D2C6-A9FC-7AD1-931D-1355AA8BDFE1}"/>
              </a:ext>
            </a:extLst>
          </p:cNvPr>
          <p:cNvSpPr txBox="1"/>
          <p:nvPr/>
        </p:nvSpPr>
        <p:spPr>
          <a:xfrm>
            <a:off x="2725504" y="2111103"/>
            <a:ext cx="6427118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$5 Million Investment</a:t>
            </a:r>
          </a:p>
          <a:p>
            <a:endParaRPr lang="en-US" sz="1300" dirty="0">
              <a:solidFill>
                <a:schemeClr val="bg1"/>
              </a:solidFill>
            </a:endParaRPr>
          </a:p>
          <a:p>
            <a:r>
              <a:rPr lang="en-US" sz="1300" dirty="0">
                <a:solidFill>
                  <a:schemeClr val="bg1"/>
                </a:solidFill>
              </a:rPr>
              <a:t>The Grise Hall demolition and site improvement project will remove the outdated academic building and prepare the site for future development, enhancing the functionality of this part of campus.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FE1000-B7B8-F8B3-F6F1-C4450539BF82}"/>
              </a:ext>
            </a:extLst>
          </p:cNvPr>
          <p:cNvSpPr txBox="1"/>
          <p:nvPr/>
        </p:nvSpPr>
        <p:spPr>
          <a:xfrm>
            <a:off x="2716881" y="3730747"/>
            <a:ext cx="622723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$48 Million Investment</a:t>
            </a:r>
          </a:p>
          <a:p>
            <a:endParaRPr lang="en-US" sz="1300" dirty="0">
              <a:solidFill>
                <a:schemeClr val="bg1"/>
              </a:solidFill>
            </a:endParaRPr>
          </a:p>
          <a:p>
            <a:r>
              <a:rPr lang="en-US" sz="1300" dirty="0">
                <a:solidFill>
                  <a:schemeClr val="bg1"/>
                </a:solidFill>
              </a:rPr>
              <a:t>This project will ensure College High Hall continues to provide a state-of-the-art environment that meets the evolving needs of students. </a:t>
            </a:r>
          </a:p>
        </p:txBody>
      </p:sp>
    </p:spTree>
    <p:extLst>
      <p:ext uri="{BB962C8B-B14F-4D97-AF65-F5344CB8AC3E}">
        <p14:creationId xmlns:p14="http://schemas.microsoft.com/office/powerpoint/2010/main" val="338012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wiss">
  <a:themeElements>
    <a:clrScheme name="WKU Colors">
      <a:dk1>
        <a:srgbClr val="D01F3D"/>
      </a:dk1>
      <a:lt1>
        <a:srgbClr val="FFFFFF"/>
      </a:lt1>
      <a:dk2>
        <a:srgbClr val="000000"/>
      </a:dk2>
      <a:lt2>
        <a:srgbClr val="606366"/>
      </a:lt2>
      <a:accent1>
        <a:srgbClr val="606366"/>
      </a:accent1>
      <a:accent2>
        <a:srgbClr val="606366"/>
      </a:accent2>
      <a:accent3>
        <a:srgbClr val="606366"/>
      </a:accent3>
      <a:accent4>
        <a:srgbClr val="606366"/>
      </a:accent4>
      <a:accent5>
        <a:srgbClr val="FF2600"/>
      </a:accent5>
      <a:accent6>
        <a:srgbClr val="FF2600"/>
      </a:accent6>
      <a:hlink>
        <a:srgbClr val="606366"/>
      </a:hlink>
      <a:folHlink>
        <a:srgbClr val="6063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1FD91CA-E9BA-41BD-863D-DDBC78976476}">
  <we:reference id="wa200005566" version="3.0.0.2" store="en-US" storeType="OMEX"/>
  <we:alternateReferences>
    <we:reference id="WA200005566" version="3.0.0.2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D4F2707356094FAB7CDB2352A716BC" ma:contentTypeVersion="17" ma:contentTypeDescription="Create a new document." ma:contentTypeScope="" ma:versionID="f4a8d2625a18a49ad0f68da8aa31f23a">
  <xsd:schema xmlns:xsd="http://www.w3.org/2001/XMLSchema" xmlns:xs="http://www.w3.org/2001/XMLSchema" xmlns:p="http://schemas.microsoft.com/office/2006/metadata/properties" xmlns:ns2="6b32c0ad-a73e-469e-8e9c-4a741407d343" xmlns:ns3="74fff898-7ba0-44ef-9dee-b0d18784a075" targetNamespace="http://schemas.microsoft.com/office/2006/metadata/properties" ma:root="true" ma:fieldsID="92dcf35127dd0c5b21496744b81422c4" ns2:_="" ns3:_="">
    <xsd:import namespace="6b32c0ad-a73e-469e-8e9c-4a741407d343"/>
    <xsd:import namespace="74fff898-7ba0-44ef-9dee-b0d18784a0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2c0ad-a73e-469e-8e9c-4a741407d3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6c9e476-4b5a-4570-b162-9ddb8f88ab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ff898-7ba0-44ef-9dee-b0d18784a07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11b31643-35a0-45f3-b7ae-eaf8020e353f}" ma:internalName="TaxCatchAll" ma:showField="CatchAllData" ma:web="74fff898-7ba0-44ef-9dee-b0d18784a0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fff898-7ba0-44ef-9dee-b0d18784a075" xsi:nil="true"/>
    <lcf76f155ced4ddcb4097134ff3c332f xmlns="6b32c0ad-a73e-469e-8e9c-4a741407d34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81BFF2-9000-4399-BD3A-F040DFD9A0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61C8A6-1F96-4028-AC36-BDF537E8DE1E}">
  <ds:schemaRefs>
    <ds:schemaRef ds:uri="6b32c0ad-a73e-469e-8e9c-4a741407d343"/>
    <ds:schemaRef ds:uri="74fff898-7ba0-44ef-9dee-b0d18784a07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45489C5-6F08-4D2C-BFF3-C7E4DA4B83DF}">
  <ds:schemaRefs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74fff898-7ba0-44ef-9dee-b0d18784a075"/>
    <ds:schemaRef ds:uri="http://schemas.openxmlformats.org/package/2006/metadata/core-properties"/>
    <ds:schemaRef ds:uri="6b32c0ad-a73e-469e-8e9c-4a741407d34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2404</TotalTime>
  <Words>399</Words>
  <Application>Microsoft Macintosh PowerPoint</Application>
  <PresentationFormat>On-screen Show (16:9)</PresentationFormat>
  <Paragraphs>48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Raleway</vt:lpstr>
      <vt:lpstr>Arial Black</vt:lpstr>
      <vt:lpstr>Arial</vt:lpstr>
      <vt:lpstr>Lato</vt:lpstr>
      <vt:lpstr>Swiss</vt:lpstr>
      <vt:lpstr>Western  Kentucky  University</vt:lpstr>
      <vt:lpstr>New home for the Gordon Ford College of Business Made possible by a capital project allocation in the 2022 budget.</vt:lpstr>
      <vt:lpstr>Academic Complex Facility Replacement</vt:lpstr>
      <vt:lpstr>Asset Preservation Work on The Hill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We appreciate your continued investment in WKU’s future and the success of our students.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Presentations That Stick</dc:title>
  <dc:creator>Ogden, Kerra</dc:creator>
  <cp:lastModifiedBy>Smith, Jennifer</cp:lastModifiedBy>
  <cp:revision>8</cp:revision>
  <dcterms:modified xsi:type="dcterms:W3CDTF">2025-07-03T13:06:35Z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0x01010026D4F2707356094FAB7CDB2352A716BC</vt:lpwstr>
  </property>
  <property fmtid="{D5CDD505-2E9C-101B-9397-08002B2CF9AE}" pid="3" name="MediaServiceImageTags">
    <vt:lpwstr/>
  </property>
</Properties>
</file>