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6" r:id="rId5"/>
    <p:sldMasterId id="2147483701" r:id="rId6"/>
  </p:sldMasterIdLst>
  <p:notesMasterIdLst>
    <p:notesMasterId r:id="rId35"/>
  </p:notesMasterIdLst>
  <p:handoutMasterIdLst>
    <p:handoutMasterId r:id="rId36"/>
  </p:handoutMasterIdLst>
  <p:sldIdLst>
    <p:sldId id="701" r:id="rId7"/>
    <p:sldId id="400" r:id="rId8"/>
    <p:sldId id="721" r:id="rId9"/>
    <p:sldId id="726" r:id="rId10"/>
    <p:sldId id="711" r:id="rId11"/>
    <p:sldId id="712" r:id="rId12"/>
    <p:sldId id="713" r:id="rId13"/>
    <p:sldId id="710" r:id="rId14"/>
    <p:sldId id="401" r:id="rId15"/>
    <p:sldId id="402" r:id="rId16"/>
    <p:sldId id="718" r:id="rId17"/>
    <p:sldId id="430" r:id="rId18"/>
    <p:sldId id="724" r:id="rId19"/>
    <p:sldId id="644" r:id="rId20"/>
    <p:sldId id="702" r:id="rId21"/>
    <p:sldId id="673" r:id="rId22"/>
    <p:sldId id="723" r:id="rId23"/>
    <p:sldId id="688" r:id="rId24"/>
    <p:sldId id="720" r:id="rId25"/>
    <p:sldId id="428" r:id="rId26"/>
    <p:sldId id="722" r:id="rId27"/>
    <p:sldId id="714" r:id="rId28"/>
    <p:sldId id="719" r:id="rId29"/>
    <p:sldId id="725" r:id="rId30"/>
    <p:sldId id="708" r:id="rId31"/>
    <p:sldId id="717" r:id="rId32"/>
    <p:sldId id="258" r:id="rId33"/>
    <p:sldId id="278" r:id="rId3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BCD31C-B87B-2274-E878-FEE85C06C50E}" name="Blevins, Adam P (CPE)" initials="" userId="S::adam.blevins@ky.gov::2a753a81-5cfc-4e0b-b194-73c079e648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1DC"/>
    <a:srgbClr val="FFFF99"/>
    <a:srgbClr val="3366CC"/>
    <a:srgbClr val="336699"/>
    <a:srgbClr val="003366"/>
    <a:srgbClr val="003399"/>
    <a:srgbClr val="006699"/>
    <a:srgbClr val="0066CC"/>
    <a:srgbClr val="3366A3"/>
    <a:srgbClr val="336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DD6AF-ECAC-4523-B3B4-AE0ADCCA5595}" v="41" dt="2025-08-05T18:07:42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44" autoAdjust="0"/>
    <p:restoredTop sz="93098" autoAdjust="0"/>
  </p:normalViewPr>
  <p:slideViewPr>
    <p:cSldViewPr>
      <p:cViewPr varScale="1">
        <p:scale>
          <a:sx n="103" d="100"/>
          <a:sy n="103" d="100"/>
        </p:scale>
        <p:origin x="114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1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adam.blevins\Downloads\PCU236222236222_NBD201306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Producer Price Index (PPI) for</a:t>
            </a:r>
            <a:r>
              <a:rPr lang="en-US" sz="2000" b="1" baseline="0"/>
              <a:t> New Construction Buildings, 2013-2025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Sheet5!$B$1</c:f>
              <c:strCache>
                <c:ptCount val="1"/>
                <c:pt idx="0">
                  <c:v>Healthcare Bldg.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-1.737619302843420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7F-42F3-A6B8-7C5603683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Sheet5!$B$2:$B$14</c:f>
              <c:numCache>
                <c:formatCode>0.0</c:formatCode>
                <c:ptCount val="13"/>
                <c:pt idx="0" formatCode="General">
                  <c:v>100</c:v>
                </c:pt>
                <c:pt idx="1">
                  <c:v>103.67793</c:v>
                </c:pt>
                <c:pt idx="2">
                  <c:v>103.97614</c:v>
                </c:pt>
                <c:pt idx="3">
                  <c:v>105.86481000000001</c:v>
                </c:pt>
                <c:pt idx="4">
                  <c:v>105.96420999999999</c:v>
                </c:pt>
                <c:pt idx="5">
                  <c:v>110.73559</c:v>
                </c:pt>
                <c:pt idx="6">
                  <c:v>115.80517</c:v>
                </c:pt>
                <c:pt idx="7">
                  <c:v>119.08548999999999</c:v>
                </c:pt>
                <c:pt idx="8">
                  <c:v>123.06162999999999</c:v>
                </c:pt>
                <c:pt idx="9">
                  <c:v>142.22265999999999</c:v>
                </c:pt>
                <c:pt idx="10">
                  <c:v>158.68091000000001</c:v>
                </c:pt>
                <c:pt idx="11">
                  <c:v>157.11133000000001</c:v>
                </c:pt>
                <c:pt idx="12">
                  <c:v>160.166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7F-42F3-A6B8-7C5603683DCB}"/>
            </c:ext>
          </c:extLst>
        </c:ser>
        <c:ser>
          <c:idx val="2"/>
          <c:order val="2"/>
          <c:tx>
            <c:strRef>
              <c:f>Sheet5!$C$1</c:f>
              <c:strCache>
                <c:ptCount val="1"/>
                <c:pt idx="0">
                  <c:v>School Bldg.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87D676-3A52-4127-A811-604DF64CED27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57F-42F3-A6B8-7C5603683DCB}"/>
                </c:ext>
              </c:extLst>
            </c:dLbl>
            <c:dLbl>
              <c:idx val="12"/>
              <c:layout>
                <c:manualLayout>
                  <c:x val="-1.0034755962862943E-2"/>
                  <c:y val="-2.2203689327566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620BF9-6231-46F2-A162-EC2699730008}" type="VALUE">
                      <a:rPr lang="en-US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7F-42F3-A6B8-7C5603683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Sheet5!$C$2:$C$14</c:f>
              <c:numCache>
                <c:formatCode>0.0</c:formatCode>
                <c:ptCount val="13"/>
                <c:pt idx="0">
                  <c:v>100</c:v>
                </c:pt>
                <c:pt idx="1">
                  <c:v>104.04541999999999</c:v>
                </c:pt>
                <c:pt idx="2">
                  <c:v>105.67779</c:v>
                </c:pt>
                <c:pt idx="3">
                  <c:v>107.66501</c:v>
                </c:pt>
                <c:pt idx="4">
                  <c:v>108.30376</c:v>
                </c:pt>
                <c:pt idx="5">
                  <c:v>113.12988</c:v>
                </c:pt>
                <c:pt idx="6">
                  <c:v>121.07877999999999</c:v>
                </c:pt>
                <c:pt idx="7">
                  <c:v>123.63378</c:v>
                </c:pt>
                <c:pt idx="8">
                  <c:v>125.55004</c:v>
                </c:pt>
                <c:pt idx="9">
                  <c:v>145.18027000000001</c:v>
                </c:pt>
                <c:pt idx="10">
                  <c:v>160.80625000000001</c:v>
                </c:pt>
                <c:pt idx="11">
                  <c:v>159.66927000000001</c:v>
                </c:pt>
                <c:pt idx="12">
                  <c:v>162.66075000000001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7F-42F3-A6B8-7C5603683DCB}"/>
            </c:ext>
          </c:extLst>
        </c:ser>
        <c:ser>
          <c:idx val="3"/>
          <c:order val="3"/>
          <c:tx>
            <c:strRef>
              <c:f>Sheet5!$D$1</c:f>
              <c:strCache>
                <c:ptCount val="1"/>
                <c:pt idx="0">
                  <c:v>Office Bldg</c:v>
                </c:pt>
              </c:strCache>
            </c:strRef>
          </c:tx>
          <c:spPr>
            <a:solidFill>
              <a:srgbClr val="0088C7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1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7F-42F3-A6B8-7C5603683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Sheet5!$D$2:$D$14</c:f>
              <c:numCache>
                <c:formatCode>0.0</c:formatCode>
                <c:ptCount val="13"/>
                <c:pt idx="0">
                  <c:v>100</c:v>
                </c:pt>
                <c:pt idx="1">
                  <c:v>103.02521</c:v>
                </c:pt>
                <c:pt idx="2">
                  <c:v>105.29412000000001</c:v>
                </c:pt>
                <c:pt idx="3">
                  <c:v>107.73108999999999</c:v>
                </c:pt>
                <c:pt idx="4">
                  <c:v>109.4958</c:v>
                </c:pt>
                <c:pt idx="5">
                  <c:v>114.28570999999999</c:v>
                </c:pt>
                <c:pt idx="6">
                  <c:v>119.32773</c:v>
                </c:pt>
                <c:pt idx="7">
                  <c:v>122.77311</c:v>
                </c:pt>
                <c:pt idx="8">
                  <c:v>129.41175999999999</c:v>
                </c:pt>
                <c:pt idx="9">
                  <c:v>155.45545999999999</c:v>
                </c:pt>
                <c:pt idx="10">
                  <c:v>175.6437</c:v>
                </c:pt>
                <c:pt idx="11">
                  <c:v>174.31429</c:v>
                </c:pt>
                <c:pt idx="12">
                  <c:v>177.8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7F-42F3-A6B8-7C5603683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2868463"/>
        <c:axId val="88287710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Sheet5!$A$1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Sheet5!$A$2:$A$14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  <c:pt idx="7">
                        <c:v>2020</c:v>
                      </c:pt>
                      <c:pt idx="8">
                        <c:v>2021</c:v>
                      </c:pt>
                      <c:pt idx="9">
                        <c:v>2022</c:v>
                      </c:pt>
                      <c:pt idx="10">
                        <c:v>2023</c:v>
                      </c:pt>
                      <c:pt idx="11">
                        <c:v>2024</c:v>
                      </c:pt>
                      <c:pt idx="12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Sheet5!$A$2:$A$14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  <c:pt idx="7">
                        <c:v>2020</c:v>
                      </c:pt>
                      <c:pt idx="8">
                        <c:v>2021</c:v>
                      </c:pt>
                      <c:pt idx="9">
                        <c:v>2022</c:v>
                      </c:pt>
                      <c:pt idx="10">
                        <c:v>2023</c:v>
                      </c:pt>
                      <c:pt idx="11">
                        <c:v>2024</c:v>
                      </c:pt>
                      <c:pt idx="12">
                        <c:v>2025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757F-42F3-A6B8-7C5603683DCB}"/>
                  </c:ext>
                </c:extLst>
              </c15:ser>
            </c15:filteredBarSeries>
          </c:ext>
        </c:extLst>
      </c:barChart>
      <c:catAx>
        <c:axId val="88286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877103"/>
        <c:crosses val="autoZero"/>
        <c:auto val="1"/>
        <c:lblAlgn val="ctr"/>
        <c:lblOffset val="100"/>
        <c:noMultiLvlLbl val="0"/>
      </c:catAx>
      <c:valAx>
        <c:axId val="882877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868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27B0D-5B4D-4B36-9BE9-F3F77B2F3CE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7DEC4BB7-76C6-4B2D-843F-B0EEDCF3FBBA}">
      <dgm:prSet phldrT="[Text]" custT="1"/>
      <dgm:spPr>
        <a:noFill/>
        <a:ln>
          <a:noFill/>
        </a:ln>
      </dgm:spPr>
      <dgm:t>
        <a:bodyPr lIns="0"/>
        <a:lstStyle/>
        <a:p>
          <a:pPr>
            <a:buNone/>
          </a:pPr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Twitter: 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CPENews and CPEPres</a:t>
          </a:r>
        </a:p>
      </dgm:t>
    </dgm:pt>
    <dgm:pt modelId="{124948EA-7F95-4E4A-ACB8-5E4169CC5563}" type="parTrans" cxnId="{EF8E113A-2C7E-40DF-BE6B-29098C49353B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05AEE1-3D30-4674-9DFE-0728EDB17FAF}" type="sibTrans" cxnId="{EF8E113A-2C7E-40DF-BE6B-29098C49353B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AB9ED5-A195-4680-948A-7E5C11D6234E}">
      <dgm:prSet phldrT="[Text]" custT="1"/>
      <dgm:spPr>
        <a:noFill/>
        <a:ln>
          <a:noFill/>
        </a:ln>
      </dgm:spPr>
      <dgm:t>
        <a:bodyPr lIns="0"/>
        <a:lstStyle/>
        <a:p>
          <a:pPr>
            <a:buNone/>
          </a:pPr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Data Center: 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cpe.ky.gov/data</a:t>
          </a:r>
        </a:p>
      </dgm:t>
    </dgm:pt>
    <dgm:pt modelId="{A0710C4D-0BC9-4055-9EBF-DC964BE24BA6}" type="parTrans" cxnId="{23CFA609-7BE9-4CAE-A522-39AC220FEF59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882AE3-64C9-47D1-8F39-0CA4C8A1B001}" type="sibTrans" cxnId="{23CFA609-7BE9-4CAE-A522-39AC220FEF59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D4579D-1587-4892-97C6-0896AFDE9BFC}">
      <dgm:prSet phldrT="[Text]" custT="1"/>
      <dgm:spPr>
        <a:noFill/>
        <a:ln>
          <a:noFill/>
        </a:ln>
      </dgm:spPr>
      <dgm:t>
        <a:bodyPr lIns="0"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Newsletter: 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cpe.ky.gov/news/subscribe</a:t>
          </a:r>
        </a:p>
      </dgm:t>
    </dgm:pt>
    <dgm:pt modelId="{26A2B060-2336-4D82-BE6B-D189807907A8}" type="parTrans" cxnId="{C5F614B9-972E-492F-9604-82C753E3030F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02C27D-D445-4160-82FC-98E32F28EA95}" type="sibTrans" cxnId="{C5F614B9-972E-492F-9604-82C753E3030F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8A814D-4852-4982-A3CC-66597AB84B90}" type="pres">
      <dgm:prSet presAssocID="{C3E27B0D-5B4D-4B36-9BE9-F3F77B2F3CE2}" presName="linear" presStyleCnt="0">
        <dgm:presLayoutVars>
          <dgm:dir/>
          <dgm:resizeHandles val="exact"/>
        </dgm:presLayoutVars>
      </dgm:prSet>
      <dgm:spPr/>
    </dgm:pt>
    <dgm:pt modelId="{72D6C2ED-EFBA-48F4-BFA9-3508BC6F6D3A}" type="pres">
      <dgm:prSet presAssocID="{7DEC4BB7-76C6-4B2D-843F-B0EEDCF3FBBA}" presName="comp" presStyleCnt="0"/>
      <dgm:spPr/>
    </dgm:pt>
    <dgm:pt modelId="{CFB65675-E265-4AE3-AFD5-AFA57B3DB456}" type="pres">
      <dgm:prSet presAssocID="{7DEC4BB7-76C6-4B2D-843F-B0EEDCF3FBBA}" presName="box" presStyleLbl="node1" presStyleIdx="0" presStyleCnt="3"/>
      <dgm:spPr/>
    </dgm:pt>
    <dgm:pt modelId="{74E8BFE6-5D55-42CB-A6BB-24876DBD5B47}" type="pres">
      <dgm:prSet presAssocID="{7DEC4BB7-76C6-4B2D-843F-B0EEDCF3FBBA}" presName="img" presStyleLbl="fgImgPlace1" presStyleIdx="0" presStyleCnt="3" custScaleX="57534" custScaleY="110972" custLinFactNeighborX="10192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6833603-A30C-45E1-96C9-D19F3EC0E37B}" type="pres">
      <dgm:prSet presAssocID="{7DEC4BB7-76C6-4B2D-843F-B0EEDCF3FBBA}" presName="text" presStyleLbl="node1" presStyleIdx="0" presStyleCnt="3">
        <dgm:presLayoutVars>
          <dgm:bulletEnabled val="1"/>
        </dgm:presLayoutVars>
      </dgm:prSet>
      <dgm:spPr/>
    </dgm:pt>
    <dgm:pt modelId="{FC6514E6-AD76-4796-BE8F-E15E7FA9E17B}" type="pres">
      <dgm:prSet presAssocID="{C205AEE1-3D30-4674-9DFE-0728EDB17FAF}" presName="spacer" presStyleCnt="0"/>
      <dgm:spPr/>
    </dgm:pt>
    <dgm:pt modelId="{563208FB-AE0D-4E1D-8437-29D550A9F5B0}" type="pres">
      <dgm:prSet presAssocID="{3AAB9ED5-A195-4680-948A-7E5C11D6234E}" presName="comp" presStyleCnt="0"/>
      <dgm:spPr/>
    </dgm:pt>
    <dgm:pt modelId="{EC154847-7452-4B03-A74E-879048E8C4A5}" type="pres">
      <dgm:prSet presAssocID="{3AAB9ED5-A195-4680-948A-7E5C11D6234E}" presName="box" presStyleLbl="node1" presStyleIdx="1" presStyleCnt="3"/>
      <dgm:spPr/>
    </dgm:pt>
    <dgm:pt modelId="{F2CDC992-AD11-443A-9E09-BB80D88B6E0F}" type="pres">
      <dgm:prSet presAssocID="{3AAB9ED5-A195-4680-948A-7E5C11D6234E}" presName="img" presStyleLbl="fgImgPlace1" presStyleIdx="1" presStyleCnt="3" custScaleX="57534" custScaleY="110972" custLinFactNeighborX="10192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D3EBABD-77F4-4A5F-8108-51893831FCE5}" type="pres">
      <dgm:prSet presAssocID="{3AAB9ED5-A195-4680-948A-7E5C11D6234E}" presName="text" presStyleLbl="node1" presStyleIdx="1" presStyleCnt="3">
        <dgm:presLayoutVars>
          <dgm:bulletEnabled val="1"/>
        </dgm:presLayoutVars>
      </dgm:prSet>
      <dgm:spPr/>
    </dgm:pt>
    <dgm:pt modelId="{DD0256F7-F957-49AC-8C71-40FECE23A389}" type="pres">
      <dgm:prSet presAssocID="{8F882AE3-64C9-47D1-8F39-0CA4C8A1B001}" presName="spacer" presStyleCnt="0"/>
      <dgm:spPr/>
    </dgm:pt>
    <dgm:pt modelId="{5DC38D8A-AC95-4722-9F5A-82F78E45B916}" type="pres">
      <dgm:prSet presAssocID="{E5D4579D-1587-4892-97C6-0896AFDE9BFC}" presName="comp" presStyleCnt="0"/>
      <dgm:spPr/>
    </dgm:pt>
    <dgm:pt modelId="{8ED68515-0614-4A70-AE5F-C33938D561F4}" type="pres">
      <dgm:prSet presAssocID="{E5D4579D-1587-4892-97C6-0896AFDE9BFC}" presName="box" presStyleLbl="node1" presStyleIdx="2" presStyleCnt="3"/>
      <dgm:spPr/>
    </dgm:pt>
    <dgm:pt modelId="{98E4FDDE-B12E-4E94-BF65-7F11835DCB5A}" type="pres">
      <dgm:prSet presAssocID="{E5D4579D-1587-4892-97C6-0896AFDE9BFC}" presName="img" presStyleLbl="fgImgPlace1" presStyleIdx="2" presStyleCnt="3" custScaleX="57534" custScaleY="110972" custLinFactNeighborX="10192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95085F3-C24A-4BA3-9DBB-1CE278FC6C72}" type="pres">
      <dgm:prSet presAssocID="{E5D4579D-1587-4892-97C6-0896AFDE9BFC}" presName="text" presStyleLbl="node1" presStyleIdx="2" presStyleCnt="3">
        <dgm:presLayoutVars>
          <dgm:bulletEnabled val="1"/>
        </dgm:presLayoutVars>
      </dgm:prSet>
      <dgm:spPr/>
    </dgm:pt>
  </dgm:ptLst>
  <dgm:cxnLst>
    <dgm:cxn modelId="{23CFA609-7BE9-4CAE-A522-39AC220FEF59}" srcId="{C3E27B0D-5B4D-4B36-9BE9-F3F77B2F3CE2}" destId="{3AAB9ED5-A195-4680-948A-7E5C11D6234E}" srcOrd="1" destOrd="0" parTransId="{A0710C4D-0BC9-4055-9EBF-DC964BE24BA6}" sibTransId="{8F882AE3-64C9-47D1-8F39-0CA4C8A1B001}"/>
    <dgm:cxn modelId="{CC99FE30-8173-4EE4-BD09-36203BD01F17}" type="presOf" srcId="{3AAB9ED5-A195-4680-948A-7E5C11D6234E}" destId="{EC154847-7452-4B03-A74E-879048E8C4A5}" srcOrd="0" destOrd="0" presId="urn:microsoft.com/office/officeart/2005/8/layout/vList4"/>
    <dgm:cxn modelId="{EF8E113A-2C7E-40DF-BE6B-29098C49353B}" srcId="{C3E27B0D-5B4D-4B36-9BE9-F3F77B2F3CE2}" destId="{7DEC4BB7-76C6-4B2D-843F-B0EEDCF3FBBA}" srcOrd="0" destOrd="0" parTransId="{124948EA-7F95-4E4A-ACB8-5E4169CC5563}" sibTransId="{C205AEE1-3D30-4674-9DFE-0728EDB17FAF}"/>
    <dgm:cxn modelId="{FD23C444-3C37-43BF-8EC9-5BA9D8A0CB59}" type="presOf" srcId="{7DEC4BB7-76C6-4B2D-843F-B0EEDCF3FBBA}" destId="{B6833603-A30C-45E1-96C9-D19F3EC0E37B}" srcOrd="1" destOrd="0" presId="urn:microsoft.com/office/officeart/2005/8/layout/vList4"/>
    <dgm:cxn modelId="{C1E6F244-0564-4A58-99E2-A88662D66085}" type="presOf" srcId="{C3E27B0D-5B4D-4B36-9BE9-F3F77B2F3CE2}" destId="{D48A814D-4852-4982-A3CC-66597AB84B90}" srcOrd="0" destOrd="0" presId="urn:microsoft.com/office/officeart/2005/8/layout/vList4"/>
    <dgm:cxn modelId="{E41A8580-E2D8-4BB1-9528-667C85E033F3}" type="presOf" srcId="{E5D4579D-1587-4892-97C6-0896AFDE9BFC}" destId="{8ED68515-0614-4A70-AE5F-C33938D561F4}" srcOrd="0" destOrd="0" presId="urn:microsoft.com/office/officeart/2005/8/layout/vList4"/>
    <dgm:cxn modelId="{C5F614B9-972E-492F-9604-82C753E3030F}" srcId="{C3E27B0D-5B4D-4B36-9BE9-F3F77B2F3CE2}" destId="{E5D4579D-1587-4892-97C6-0896AFDE9BFC}" srcOrd="2" destOrd="0" parTransId="{26A2B060-2336-4D82-BE6B-D189807907A8}" sibTransId="{0D02C27D-D445-4160-82FC-98E32F28EA95}"/>
    <dgm:cxn modelId="{87038ECA-07FD-49DE-BF9B-90116650B6B6}" type="presOf" srcId="{3AAB9ED5-A195-4680-948A-7E5C11D6234E}" destId="{ED3EBABD-77F4-4A5F-8108-51893831FCE5}" srcOrd="1" destOrd="0" presId="urn:microsoft.com/office/officeart/2005/8/layout/vList4"/>
    <dgm:cxn modelId="{886287DA-7773-49B9-95AF-92D9B5406FA9}" type="presOf" srcId="{E5D4579D-1587-4892-97C6-0896AFDE9BFC}" destId="{A95085F3-C24A-4BA3-9DBB-1CE278FC6C72}" srcOrd="1" destOrd="0" presId="urn:microsoft.com/office/officeart/2005/8/layout/vList4"/>
    <dgm:cxn modelId="{83E8B9F6-5478-4559-8819-CCEF795E5EFF}" type="presOf" srcId="{7DEC4BB7-76C6-4B2D-843F-B0EEDCF3FBBA}" destId="{CFB65675-E265-4AE3-AFD5-AFA57B3DB456}" srcOrd="0" destOrd="0" presId="urn:microsoft.com/office/officeart/2005/8/layout/vList4"/>
    <dgm:cxn modelId="{08DC1174-09F1-4595-8E92-E0EF9446B30F}" type="presParOf" srcId="{D48A814D-4852-4982-A3CC-66597AB84B90}" destId="{72D6C2ED-EFBA-48F4-BFA9-3508BC6F6D3A}" srcOrd="0" destOrd="0" presId="urn:microsoft.com/office/officeart/2005/8/layout/vList4"/>
    <dgm:cxn modelId="{76051DF2-BAB5-4273-B21E-6D6683B33E3A}" type="presParOf" srcId="{72D6C2ED-EFBA-48F4-BFA9-3508BC6F6D3A}" destId="{CFB65675-E265-4AE3-AFD5-AFA57B3DB456}" srcOrd="0" destOrd="0" presId="urn:microsoft.com/office/officeart/2005/8/layout/vList4"/>
    <dgm:cxn modelId="{B8A534CA-7CD3-4703-ABB5-0CD8E36CB30C}" type="presParOf" srcId="{72D6C2ED-EFBA-48F4-BFA9-3508BC6F6D3A}" destId="{74E8BFE6-5D55-42CB-A6BB-24876DBD5B47}" srcOrd="1" destOrd="0" presId="urn:microsoft.com/office/officeart/2005/8/layout/vList4"/>
    <dgm:cxn modelId="{6301AD03-B77B-4BC8-8E2A-1D50602B00D4}" type="presParOf" srcId="{72D6C2ED-EFBA-48F4-BFA9-3508BC6F6D3A}" destId="{B6833603-A30C-45E1-96C9-D19F3EC0E37B}" srcOrd="2" destOrd="0" presId="urn:microsoft.com/office/officeart/2005/8/layout/vList4"/>
    <dgm:cxn modelId="{E881C692-A175-4D2F-87A6-863B5B5605F4}" type="presParOf" srcId="{D48A814D-4852-4982-A3CC-66597AB84B90}" destId="{FC6514E6-AD76-4796-BE8F-E15E7FA9E17B}" srcOrd="1" destOrd="0" presId="urn:microsoft.com/office/officeart/2005/8/layout/vList4"/>
    <dgm:cxn modelId="{C55CBBF6-B82A-43ED-A268-95A4C62468C6}" type="presParOf" srcId="{D48A814D-4852-4982-A3CC-66597AB84B90}" destId="{563208FB-AE0D-4E1D-8437-29D550A9F5B0}" srcOrd="2" destOrd="0" presId="urn:microsoft.com/office/officeart/2005/8/layout/vList4"/>
    <dgm:cxn modelId="{D7207AA4-9502-4544-8111-9B68C2CF846F}" type="presParOf" srcId="{563208FB-AE0D-4E1D-8437-29D550A9F5B0}" destId="{EC154847-7452-4B03-A74E-879048E8C4A5}" srcOrd="0" destOrd="0" presId="urn:microsoft.com/office/officeart/2005/8/layout/vList4"/>
    <dgm:cxn modelId="{F04EE97C-37F0-4113-951E-EDE9B10FA4B1}" type="presParOf" srcId="{563208FB-AE0D-4E1D-8437-29D550A9F5B0}" destId="{F2CDC992-AD11-443A-9E09-BB80D88B6E0F}" srcOrd="1" destOrd="0" presId="urn:microsoft.com/office/officeart/2005/8/layout/vList4"/>
    <dgm:cxn modelId="{CED7AC5D-CDEF-47CC-87D1-313472F8F943}" type="presParOf" srcId="{563208FB-AE0D-4E1D-8437-29D550A9F5B0}" destId="{ED3EBABD-77F4-4A5F-8108-51893831FCE5}" srcOrd="2" destOrd="0" presId="urn:microsoft.com/office/officeart/2005/8/layout/vList4"/>
    <dgm:cxn modelId="{75D38BFA-1401-454C-816D-12C7A4969526}" type="presParOf" srcId="{D48A814D-4852-4982-A3CC-66597AB84B90}" destId="{DD0256F7-F957-49AC-8C71-40FECE23A389}" srcOrd="3" destOrd="0" presId="urn:microsoft.com/office/officeart/2005/8/layout/vList4"/>
    <dgm:cxn modelId="{7D81FE2F-B3E2-470D-9DEC-9829BB1FDAD6}" type="presParOf" srcId="{D48A814D-4852-4982-A3CC-66597AB84B90}" destId="{5DC38D8A-AC95-4722-9F5A-82F78E45B916}" srcOrd="4" destOrd="0" presId="urn:microsoft.com/office/officeart/2005/8/layout/vList4"/>
    <dgm:cxn modelId="{297847C3-F69F-4341-AED6-5C5311B66112}" type="presParOf" srcId="{5DC38D8A-AC95-4722-9F5A-82F78E45B916}" destId="{8ED68515-0614-4A70-AE5F-C33938D561F4}" srcOrd="0" destOrd="0" presId="urn:microsoft.com/office/officeart/2005/8/layout/vList4"/>
    <dgm:cxn modelId="{B54138EC-583E-4D1D-851C-7F43EC51DE1F}" type="presParOf" srcId="{5DC38D8A-AC95-4722-9F5A-82F78E45B916}" destId="{98E4FDDE-B12E-4E94-BF65-7F11835DCB5A}" srcOrd="1" destOrd="0" presId="urn:microsoft.com/office/officeart/2005/8/layout/vList4"/>
    <dgm:cxn modelId="{82C2FBB1-EE2A-4FE4-94C7-6DCEC4D42D8A}" type="presParOf" srcId="{5DC38D8A-AC95-4722-9F5A-82F78E45B916}" destId="{A95085F3-C24A-4BA3-9DBB-1CE278FC6C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65675-E265-4AE3-AFD5-AFA57B3DB456}">
      <dsp:nvSpPr>
        <dsp:cNvPr id="0" name=""/>
        <dsp:cNvSpPr/>
      </dsp:nvSpPr>
      <dsp:spPr>
        <a:xfrm>
          <a:off x="0" y="0"/>
          <a:ext cx="11125200" cy="144197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Twitter: 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CPENews and CPEPres</a:t>
          </a:r>
        </a:p>
      </dsp:txBody>
      <dsp:txXfrm>
        <a:off x="2369237" y="0"/>
        <a:ext cx="8755962" cy="1441979"/>
      </dsp:txXfrm>
    </dsp:sp>
    <dsp:sp modelId="{74E8BFE6-5D55-42CB-A6BB-24876DBD5B47}">
      <dsp:nvSpPr>
        <dsp:cNvPr id="0" name=""/>
        <dsp:cNvSpPr/>
      </dsp:nvSpPr>
      <dsp:spPr>
        <a:xfrm>
          <a:off x="843416" y="80912"/>
          <a:ext cx="1280154" cy="128015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54847-7452-4B03-A74E-879048E8C4A5}">
      <dsp:nvSpPr>
        <dsp:cNvPr id="0" name=""/>
        <dsp:cNvSpPr/>
      </dsp:nvSpPr>
      <dsp:spPr>
        <a:xfrm>
          <a:off x="0" y="1586177"/>
          <a:ext cx="11125200" cy="144197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Data Center: 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cpe.ky.gov/data</a:t>
          </a:r>
        </a:p>
      </dsp:txBody>
      <dsp:txXfrm>
        <a:off x="2369237" y="1586177"/>
        <a:ext cx="8755962" cy="1441979"/>
      </dsp:txXfrm>
    </dsp:sp>
    <dsp:sp modelId="{F2CDC992-AD11-443A-9E09-BB80D88B6E0F}">
      <dsp:nvSpPr>
        <dsp:cNvPr id="0" name=""/>
        <dsp:cNvSpPr/>
      </dsp:nvSpPr>
      <dsp:spPr>
        <a:xfrm>
          <a:off x="843416" y="1667089"/>
          <a:ext cx="1280154" cy="128015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68515-0614-4A70-AE5F-C33938D561F4}">
      <dsp:nvSpPr>
        <dsp:cNvPr id="0" name=""/>
        <dsp:cNvSpPr/>
      </dsp:nvSpPr>
      <dsp:spPr>
        <a:xfrm>
          <a:off x="0" y="3172354"/>
          <a:ext cx="11125200" cy="144197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Newsletter: 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cpe.ky.gov/news/subscribe</a:t>
          </a:r>
        </a:p>
      </dsp:txBody>
      <dsp:txXfrm>
        <a:off x="2369237" y="3172354"/>
        <a:ext cx="8755962" cy="1441979"/>
      </dsp:txXfrm>
    </dsp:sp>
    <dsp:sp modelId="{98E4FDDE-B12E-4E94-BF65-7F11835DCB5A}">
      <dsp:nvSpPr>
        <dsp:cNvPr id="0" name=""/>
        <dsp:cNvSpPr/>
      </dsp:nvSpPr>
      <dsp:spPr>
        <a:xfrm>
          <a:off x="843416" y="3253266"/>
          <a:ext cx="1280154" cy="128015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0.92564</cdr:y>
    </cdr:from>
    <cdr:to>
      <cdr:x>0.35896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B0CF90E-BBDC-88DB-3E25-54E6299CCDB9}"/>
            </a:ext>
          </a:extLst>
        </cdr:cNvPr>
        <cdr:cNvSpPr txBox="1"/>
      </cdr:nvSpPr>
      <cdr:spPr>
        <a:xfrm xmlns:a="http://schemas.openxmlformats.org/drawingml/2006/main">
          <a:off x="0" y="4963815"/>
          <a:ext cx="4282551" cy="398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kern="1200" dirty="0"/>
            <a:t>U.S.</a:t>
          </a:r>
          <a:r>
            <a:rPr lang="en-US" sz="900" kern="1200" baseline="0" dirty="0"/>
            <a:t> Bureau of Labor Statistics, Producer Price Indices. Retrieved from FRED, Fed. Reserve Bank of St. Louis. Base year set January 1 each year; values taken June of each year.</a:t>
          </a:r>
          <a:endParaRPr lang="en-US" sz="900" kern="1200" dirty="0"/>
        </a:p>
      </cdr:txBody>
    </cdr:sp>
  </cdr:relSizeAnchor>
  <cdr:relSizeAnchor xmlns:cdr="http://schemas.openxmlformats.org/drawingml/2006/chartDrawing">
    <cdr:from>
      <cdr:x>0.03845</cdr:x>
      <cdr:y>0.12789</cdr:y>
    </cdr:from>
    <cdr:to>
      <cdr:x>0.32828</cdr:x>
      <cdr:y>0.30989</cdr:y>
    </cdr:to>
    <cdr:sp macro="" textlink="">
      <cdr:nvSpPr>
        <cdr:cNvPr id="3" name="TextBox 6">
          <a:extLst xmlns:a="http://schemas.openxmlformats.org/drawingml/2006/main">
            <a:ext uri="{FF2B5EF4-FFF2-40B4-BE49-F238E27FC236}">
              <a16:creationId xmlns:a16="http://schemas.microsoft.com/office/drawing/2014/main" id="{54926049-CE76-DFF1-D0CD-7E2856449176}"/>
            </a:ext>
          </a:extLst>
        </cdr:cNvPr>
        <cdr:cNvSpPr txBox="1"/>
      </cdr:nvSpPr>
      <cdr:spPr>
        <a:xfrm xmlns:a="http://schemas.openxmlformats.org/drawingml/2006/main">
          <a:off x="458755" y="685801"/>
          <a:ext cx="3457797" cy="9760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mpd="sng">
          <a:solidFill>
            <a:sysClr val="window" lastClr="FFFFFF">
              <a:shade val="50000"/>
            </a:sysClr>
          </a:solidFill>
        </a:ln>
        <a:effectLst xmlns:a="http://schemas.openxmlformats.org/drawingml/2006/main"/>
      </cdr:spPr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% Change Healthcare </a:t>
          </a:r>
          <a:r>
            <a: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Bldg</a:t>
          </a:r>
          <a:r>
            <a: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: 60.2%</a:t>
          </a:r>
          <a:br>
            <a: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</a:br>
          <a:r>
            <a: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% Change School </a:t>
          </a:r>
          <a:r>
            <a: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Bldg</a:t>
          </a:r>
          <a:r>
            <a: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: 62.7%</a:t>
          </a:r>
        </a:p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% Change Office </a:t>
          </a:r>
          <a:r>
            <a: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Bldg</a:t>
          </a:r>
          <a:r>
            <a: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ptos Narrow" panose="02110004020202020204"/>
              <a:ea typeface="+mn-ea"/>
              <a:cs typeface="+mn-cs"/>
            </a:rPr>
            <a:t>: 77.8%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11"/>
            <a:ext cx="3043649" cy="466379"/>
          </a:xfrm>
          <a:prstGeom prst="rect">
            <a:avLst/>
          </a:prstGeom>
        </p:spPr>
        <p:txBody>
          <a:bodyPr vert="horz" lIns="88144" tIns="44073" rIns="88144" bIns="4407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9" y="11"/>
            <a:ext cx="3043649" cy="466379"/>
          </a:xfrm>
          <a:prstGeom prst="rect">
            <a:avLst/>
          </a:prstGeom>
        </p:spPr>
        <p:txBody>
          <a:bodyPr vert="horz" lIns="88144" tIns="44073" rIns="88144" bIns="44073" rtlCol="0"/>
          <a:lstStyle>
            <a:lvl1pPr algn="r">
              <a:defRPr sz="1200"/>
            </a:lvl1pPr>
          </a:lstStyle>
          <a:p>
            <a:fld id="{3A67F5DF-345B-4092-8DDD-64850094F38A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42722"/>
            <a:ext cx="3043649" cy="466378"/>
          </a:xfrm>
          <a:prstGeom prst="rect">
            <a:avLst/>
          </a:prstGeom>
        </p:spPr>
        <p:txBody>
          <a:bodyPr vert="horz" lIns="88144" tIns="44073" rIns="88144" bIns="4407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9" y="8842722"/>
            <a:ext cx="3043649" cy="466378"/>
          </a:xfrm>
          <a:prstGeom prst="rect">
            <a:avLst/>
          </a:prstGeom>
        </p:spPr>
        <p:txBody>
          <a:bodyPr vert="horz" lIns="88144" tIns="44073" rIns="88144" bIns="44073" rtlCol="0" anchor="b"/>
          <a:lstStyle>
            <a:lvl1pPr algn="r">
              <a:defRPr sz="1200"/>
            </a:lvl1pPr>
          </a:lstStyle>
          <a:p>
            <a:fld id="{FF0B84EC-A68D-47D9-8F59-D79A43BC43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46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1"/>
            <a:ext cx="3043343" cy="465455"/>
          </a:xfrm>
          <a:prstGeom prst="rect">
            <a:avLst/>
          </a:prstGeom>
        </p:spPr>
        <p:txBody>
          <a:bodyPr vert="horz" lIns="93178" tIns="46591" rIns="93178" bIns="4659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11"/>
            <a:ext cx="3043343" cy="465455"/>
          </a:xfrm>
          <a:prstGeom prst="rect">
            <a:avLst/>
          </a:prstGeom>
        </p:spPr>
        <p:txBody>
          <a:bodyPr vert="horz" lIns="93178" tIns="46591" rIns="93178" bIns="46591" rtlCol="0"/>
          <a:lstStyle>
            <a:lvl1pPr algn="r">
              <a:defRPr sz="1300"/>
            </a:lvl1pPr>
          </a:lstStyle>
          <a:p>
            <a:fld id="{A625B4C9-1643-4445-9CFD-68C1EBD8B800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8" tIns="46591" rIns="93178" bIns="465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178" tIns="46591" rIns="93178" bIns="465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6"/>
            <a:ext cx="3043343" cy="465455"/>
          </a:xfrm>
          <a:prstGeom prst="rect">
            <a:avLst/>
          </a:prstGeom>
        </p:spPr>
        <p:txBody>
          <a:bodyPr vert="horz" lIns="93178" tIns="46591" rIns="93178" bIns="4659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6"/>
            <a:ext cx="3043343" cy="465455"/>
          </a:xfrm>
          <a:prstGeom prst="rect">
            <a:avLst/>
          </a:prstGeom>
        </p:spPr>
        <p:txBody>
          <a:bodyPr vert="horz" lIns="93178" tIns="46591" rIns="93178" bIns="46591" rtlCol="0" anchor="b"/>
          <a:lstStyle>
            <a:lvl1pPr algn="r">
              <a:defRPr sz="1300"/>
            </a:lvl1pPr>
          </a:lstStyle>
          <a:p>
            <a:fld id="{4FCF766C-C5DE-4036-99C8-C6E8D8C1E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6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fld id="{AAD52DC0-41FB-45D6-A9C5-A08A456D52C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66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pPr defTabSz="882762">
              <a:defRPr/>
            </a:pPr>
            <a:fld id="{AAD52DC0-41FB-45D6-A9C5-A08A456D52C4}" type="slidenum">
              <a:rPr lang="en-US" sz="1200">
                <a:solidFill>
                  <a:prstClr val="black"/>
                </a:solidFill>
                <a:latin typeface="Calibri"/>
              </a:rPr>
              <a:pPr defTabSz="882762">
                <a:defRPr/>
              </a:pPr>
              <a:t>12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661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pPr defTabSz="882762">
              <a:defRPr/>
            </a:pPr>
            <a:fld id="{AAD52DC0-41FB-45D6-A9C5-A08A456D52C4}" type="slidenum">
              <a:rPr lang="en-US" sz="1200">
                <a:solidFill>
                  <a:prstClr val="black"/>
                </a:solidFill>
                <a:latin typeface="Calibri"/>
              </a:rPr>
              <a:pPr defTabSz="882762">
                <a:defRPr/>
              </a:pPr>
              <a:t>20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292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F766C-C5DE-4036-99C8-C6E8D8C1E12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4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pPr defTabSz="882762">
              <a:defRPr/>
            </a:pPr>
            <a:fld id="{AAD52DC0-41FB-45D6-A9C5-A08A456D52C4}" type="slidenum">
              <a:rPr lang="en-US" sz="1200">
                <a:solidFill>
                  <a:prstClr val="black"/>
                </a:solidFill>
                <a:latin typeface="Calibri"/>
              </a:rPr>
              <a:pPr defTabSz="882762">
                <a:defRPr/>
              </a:pPr>
              <a:t>25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767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F766C-C5DE-4036-99C8-C6E8D8C1E12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65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fld id="{AAD52DC0-41FB-45D6-A9C5-A08A456D52C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3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D3CE3-3D44-9DC9-B17F-E56830A2D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2B1C5-45AC-3C6A-8C70-A6023743D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B6A4FD-ADAB-DEAF-766C-96793DC25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8729A-977A-484B-F146-24683E83C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fld id="{AAD52DC0-41FB-45D6-A9C5-A08A456D52C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3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B5BF5-2B5D-E06D-A461-9023E528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EA9B9-336A-E153-E66D-81D057FEF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649F2-0F06-A6A2-4E42-F2EED5490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57004-5EF4-F82E-906C-203FE49F8D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fld id="{AAD52DC0-41FB-45D6-A9C5-A08A456D52C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A5C6-F54A-9248-3332-EF421AF3C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9EE1A-F8BF-3F1D-8996-C8812B6DA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61C38-2ECB-2904-C6F2-875D0BFB0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4A7F5-4E09-4D52-6B57-2AC87D48F0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fld id="{AAD52DC0-41FB-45D6-A9C5-A08A456D52C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1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fld id="{AAD52DC0-41FB-45D6-A9C5-A08A456D52C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fld id="{AAD52DC0-41FB-45D6-A9C5-A08A456D52C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38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573" y="8572666"/>
            <a:ext cx="2921565" cy="451679"/>
          </a:xfrm>
          <a:prstGeom prst="rect">
            <a:avLst/>
          </a:prstGeom>
        </p:spPr>
        <p:txBody>
          <a:bodyPr lIns="88416" tIns="44208" rIns="88416" bIns="44208"/>
          <a:lstStyle/>
          <a:p>
            <a:pPr defTabSz="882762">
              <a:defRPr/>
            </a:pPr>
            <a:fld id="{AAD52DC0-41FB-45D6-A9C5-A08A456D52C4}" type="slidenum">
              <a:rPr lang="en-US" sz="1200">
                <a:solidFill>
                  <a:prstClr val="black"/>
                </a:solidFill>
                <a:latin typeface="Calibri"/>
              </a:rPr>
              <a:pPr defTabSz="882762">
                <a:defRPr/>
              </a:pPr>
              <a:t>10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47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F766C-C5DE-4036-99C8-C6E8D8C1E12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4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imple Title Slid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057400"/>
            <a:ext cx="10363200" cy="1905000"/>
          </a:xfrm>
        </p:spPr>
        <p:txBody>
          <a:bodyPr anchor="ctr" anchorCtr="0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0" y="4186101"/>
            <a:ext cx="5892800" cy="1752600"/>
          </a:xfr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r="5489"/>
          <a:stretch/>
        </p:blipFill>
        <p:spPr>
          <a:xfrm>
            <a:off x="0" y="304800"/>
            <a:ext cx="12161520" cy="1483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35" y="6135508"/>
            <a:ext cx="114932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8539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6348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for Data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5" y="6248401"/>
            <a:ext cx="1018546" cy="4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082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Right Side Phot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5" y="6248401"/>
            <a:ext cx="1018546" cy="4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688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Left Side Phot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1318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73053"/>
            <a:ext cx="6815667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1318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5" y="6248401"/>
            <a:ext cx="1018546" cy="4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843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g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800600"/>
            <a:ext cx="11785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" y="152403"/>
            <a:ext cx="11785600" cy="4575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5440363"/>
            <a:ext cx="11785600" cy="6556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5" y="6248401"/>
            <a:ext cx="1018546" cy="4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885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Slide Photo with Bottom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05400"/>
            <a:ext cx="12192000" cy="1114428"/>
          </a:xfrm>
          <a:solidFill>
            <a:schemeClr val="bg1">
              <a:alpha val="82000"/>
            </a:schemeClr>
          </a:solidFill>
        </p:spPr>
        <p:txBody>
          <a:bodyPr anchor="t" anchorCtr="0"/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680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Slide Photo with Top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b" anchorCtr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509"/>
            <a:ext cx="12192000" cy="1114428"/>
          </a:xfrm>
          <a:solidFill>
            <a:schemeClr val="bg1">
              <a:alpha val="82000"/>
            </a:schemeClr>
          </a:solidFill>
        </p:spPr>
        <p:txBody>
          <a:bodyPr anchor="t" anchorCtr="0"/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9594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ivider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1"/>
            <a:ext cx="10972800" cy="2170331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2422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ivider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03200" y="152403"/>
            <a:ext cx="11785600" cy="656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169213"/>
            <a:ext cx="11785600" cy="2170331"/>
          </a:xfrm>
          <a:solidFill>
            <a:schemeClr val="bg1">
              <a:alpha val="82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506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0" y="3200400"/>
            <a:ext cx="5892800" cy="1752600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 Number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94082" y="5040873"/>
            <a:ext cx="3779519" cy="548640"/>
            <a:chOff x="670561" y="5040872"/>
            <a:chExt cx="2834639" cy="548640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1123488" y="5124675"/>
              <a:ext cx="23817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Twitter: CPENews</a:t>
              </a:r>
              <a:r>
                <a:rPr lang="en-US" sz="14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CPEPres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1" y="5040872"/>
              <a:ext cx="411480" cy="54864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4970000" y="5049048"/>
            <a:ext cx="3146080" cy="548640"/>
            <a:chOff x="3894525" y="5056752"/>
            <a:chExt cx="2359560" cy="548640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4339127" y="5140556"/>
              <a:ext cx="19149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Website: http://cpe.ky.gov</a:t>
              </a:r>
            </a:p>
          </p:txBody>
        </p:sp>
        <p:pic>
          <p:nvPicPr>
            <p:cNvPr id="19" name="Picture 18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525" y="5056752"/>
              <a:ext cx="411480" cy="54864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 userDrawn="1"/>
        </p:nvGrpSpPr>
        <p:grpSpPr>
          <a:xfrm>
            <a:off x="8412480" y="5044960"/>
            <a:ext cx="2712725" cy="548640"/>
            <a:chOff x="6309360" y="5047487"/>
            <a:chExt cx="2034544" cy="548640"/>
          </a:xfrm>
        </p:grpSpPr>
        <p:sp>
          <p:nvSpPr>
            <p:cNvPr id="22" name="TextBox 21"/>
            <p:cNvSpPr txBox="1"/>
            <p:nvPr userDrawn="1"/>
          </p:nvSpPr>
          <p:spPr>
            <a:xfrm>
              <a:off x="6760615" y="5135663"/>
              <a:ext cx="15832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Facebook: KYCPE</a:t>
              </a:r>
            </a:p>
          </p:txBody>
        </p:sp>
        <p:pic>
          <p:nvPicPr>
            <p:cNvPr id="24" name="Picture 23"/>
            <p:cNvPicPr>
              <a:picLocks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360" y="5047487"/>
              <a:ext cx="411480" cy="54864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35" y="6172200"/>
            <a:ext cx="114932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341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M Title Slid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1963240"/>
            <a:ext cx="7315200" cy="2738301"/>
          </a:xfrm>
        </p:spPr>
        <p:txBody>
          <a:bodyPr anchor="ctr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804410"/>
            <a:ext cx="7315200" cy="129159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3370760" cy="3370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r="5489"/>
          <a:stretch/>
        </p:blipFill>
        <p:spPr>
          <a:xfrm>
            <a:off x="0" y="304800"/>
            <a:ext cx="12161520" cy="148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98869"/>
            <a:ext cx="114932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1343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023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3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ight-Aligned Title Slide with Photo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30352" y="1078992"/>
            <a:ext cx="5791200" cy="2738301"/>
          </a:xfrm>
        </p:spPr>
        <p:txBody>
          <a:bodyPr anchor="b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0352" y="4151376"/>
            <a:ext cx="5791200" cy="2011680"/>
          </a:xfrm>
        </p:spPr>
        <p:txBody>
          <a:bodyPr lIns="182880" rIns="18288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D4DED5-2971-4D39-984A-0B9A1DD86F67}"/>
              </a:ext>
            </a:extLst>
          </p:cNvPr>
          <p:cNvCxnSpPr>
            <a:cxnSpLocks/>
          </p:cNvCxnSpPr>
          <p:nvPr userDrawn="1"/>
        </p:nvCxnSpPr>
        <p:spPr>
          <a:xfrm>
            <a:off x="685800" y="3977640"/>
            <a:ext cx="5669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794D5CC-7F60-4DF7-90E8-E431E6627C75}"/>
              </a:ext>
            </a:extLst>
          </p:cNvPr>
          <p:cNvGrpSpPr/>
          <p:nvPr userDrawn="1"/>
        </p:nvGrpSpPr>
        <p:grpSpPr>
          <a:xfrm>
            <a:off x="530352" y="6200885"/>
            <a:ext cx="2209800" cy="657115"/>
            <a:chOff x="3327935" y="6096000"/>
            <a:chExt cx="2216129" cy="6571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EFF173-8A0A-4EED-81D0-7D0459B95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11" name="Picture 10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4051D5B1-F508-4399-9864-D56305A25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4167E4-DEBF-43D6-990F-676E011A3A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400" y="0"/>
            <a:ext cx="5562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631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0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19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45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95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58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04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5621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55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04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18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18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Title Slid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05000"/>
            <a:ext cx="10363200" cy="1905000"/>
          </a:xfrm>
        </p:spPr>
        <p:txBody>
          <a:bodyPr anchor="ctr" anchorCtr="0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0" y="4186101"/>
            <a:ext cx="5892800" cy="175260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7904FD-90D3-48BA-9B27-373B7DB0B618}"/>
              </a:ext>
            </a:extLst>
          </p:cNvPr>
          <p:cNvCxnSpPr/>
          <p:nvPr userDrawn="1"/>
        </p:nvCxnSpPr>
        <p:spPr>
          <a:xfrm>
            <a:off x="914400" y="3962400"/>
            <a:ext cx="1036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B85B03-6DDD-4E85-AF80-61CC151BC7D2}"/>
              </a:ext>
            </a:extLst>
          </p:cNvPr>
          <p:cNvGrpSpPr/>
          <p:nvPr userDrawn="1"/>
        </p:nvGrpSpPr>
        <p:grpSpPr>
          <a:xfrm>
            <a:off x="4800599" y="6048486"/>
            <a:ext cx="2362201" cy="657115"/>
            <a:chOff x="3327935" y="6096000"/>
            <a:chExt cx="2216129" cy="6571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1B2801-2C50-43CF-B395-51F974707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9" name="Picture 8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E0E710DA-D332-4F7D-BD21-4CF7CA818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97997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-Aligned Title Slid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990601"/>
            <a:ext cx="7315200" cy="2738301"/>
          </a:xfrm>
        </p:spPr>
        <p:txBody>
          <a:bodyPr anchor="b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060371"/>
            <a:ext cx="7315200" cy="1920240"/>
          </a:xfrm>
        </p:spPr>
        <p:txBody>
          <a:bodyPr lIns="182880" rIns="18288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D4DED5-2971-4D39-984A-0B9A1DD86F67}"/>
              </a:ext>
            </a:extLst>
          </p:cNvPr>
          <p:cNvCxnSpPr/>
          <p:nvPr userDrawn="1"/>
        </p:nvCxnSpPr>
        <p:spPr>
          <a:xfrm>
            <a:off x="4419600" y="3886200"/>
            <a:ext cx="7132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794D5CC-7F60-4DF7-90E8-E431E6627C75}"/>
              </a:ext>
            </a:extLst>
          </p:cNvPr>
          <p:cNvGrpSpPr/>
          <p:nvPr userDrawn="1"/>
        </p:nvGrpSpPr>
        <p:grpSpPr>
          <a:xfrm>
            <a:off x="9372600" y="6096000"/>
            <a:ext cx="2209800" cy="657115"/>
            <a:chOff x="3327935" y="6096000"/>
            <a:chExt cx="2216129" cy="6571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EFF173-8A0A-4EED-81D0-7D0459B95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11" name="Picture 10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4051D5B1-F508-4399-9864-D56305A25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16423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-Aligned Title Slide with Photo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990601"/>
            <a:ext cx="5791200" cy="2738301"/>
          </a:xfrm>
        </p:spPr>
        <p:txBody>
          <a:bodyPr anchor="b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4060370"/>
            <a:ext cx="5791200" cy="1920240"/>
          </a:xfrm>
        </p:spPr>
        <p:txBody>
          <a:bodyPr lIns="182880" rIns="18288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D4DED5-2971-4D39-984A-0B9A1DD86F67}"/>
              </a:ext>
            </a:extLst>
          </p:cNvPr>
          <p:cNvCxnSpPr>
            <a:cxnSpLocks/>
          </p:cNvCxnSpPr>
          <p:nvPr userDrawn="1"/>
        </p:nvCxnSpPr>
        <p:spPr>
          <a:xfrm>
            <a:off x="6248400" y="3886200"/>
            <a:ext cx="5669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794D5CC-7F60-4DF7-90E8-E431E6627C75}"/>
              </a:ext>
            </a:extLst>
          </p:cNvPr>
          <p:cNvGrpSpPr/>
          <p:nvPr userDrawn="1"/>
        </p:nvGrpSpPr>
        <p:grpSpPr>
          <a:xfrm>
            <a:off x="9372600" y="6096000"/>
            <a:ext cx="2209800" cy="657115"/>
            <a:chOff x="3327935" y="6096000"/>
            <a:chExt cx="2216129" cy="6571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EFF173-8A0A-4EED-81D0-7D0459B95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11" name="Picture 10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4051D5B1-F508-4399-9864-D56305A25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4167E4-DEBF-43D6-990F-676E011A3A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62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1731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-Aligned Title Slid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1081631"/>
            <a:ext cx="7315200" cy="2738301"/>
          </a:xfrm>
        </p:spPr>
        <p:txBody>
          <a:bodyPr anchor="b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4151400"/>
            <a:ext cx="7315200" cy="1920240"/>
          </a:xfrm>
        </p:spPr>
        <p:txBody>
          <a:bodyPr lIns="182880" rIns="18288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D4DED5-2971-4D39-984A-0B9A1DD86F67}"/>
              </a:ext>
            </a:extLst>
          </p:cNvPr>
          <p:cNvCxnSpPr/>
          <p:nvPr userDrawn="1"/>
        </p:nvCxnSpPr>
        <p:spPr>
          <a:xfrm>
            <a:off x="685800" y="3977230"/>
            <a:ext cx="7132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794D5CC-7F60-4DF7-90E8-E431E6627C75}"/>
              </a:ext>
            </a:extLst>
          </p:cNvPr>
          <p:cNvGrpSpPr/>
          <p:nvPr userDrawn="1"/>
        </p:nvGrpSpPr>
        <p:grpSpPr>
          <a:xfrm>
            <a:off x="533400" y="6177332"/>
            <a:ext cx="2209800" cy="657115"/>
            <a:chOff x="3327935" y="6096000"/>
            <a:chExt cx="2216129" cy="6571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EFF173-8A0A-4EED-81D0-7D0459B95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11" name="Picture 10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4051D5B1-F508-4399-9864-D56305A25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12043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-Aligned Title Slide with Photo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30352" y="1078992"/>
            <a:ext cx="5791200" cy="2738301"/>
          </a:xfrm>
        </p:spPr>
        <p:txBody>
          <a:bodyPr anchor="b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0352" y="4151376"/>
            <a:ext cx="5791200" cy="2011680"/>
          </a:xfrm>
        </p:spPr>
        <p:txBody>
          <a:bodyPr lIns="182880" rIns="18288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D4DED5-2971-4D39-984A-0B9A1DD86F67}"/>
              </a:ext>
            </a:extLst>
          </p:cNvPr>
          <p:cNvCxnSpPr>
            <a:cxnSpLocks/>
          </p:cNvCxnSpPr>
          <p:nvPr userDrawn="1"/>
        </p:nvCxnSpPr>
        <p:spPr>
          <a:xfrm>
            <a:off x="685800" y="3977640"/>
            <a:ext cx="5669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794D5CC-7F60-4DF7-90E8-E431E6627C75}"/>
              </a:ext>
            </a:extLst>
          </p:cNvPr>
          <p:cNvGrpSpPr/>
          <p:nvPr userDrawn="1"/>
        </p:nvGrpSpPr>
        <p:grpSpPr>
          <a:xfrm>
            <a:off x="530352" y="6200885"/>
            <a:ext cx="2209800" cy="657115"/>
            <a:chOff x="3327935" y="6096000"/>
            <a:chExt cx="2216129" cy="6571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EFF173-8A0A-4EED-81D0-7D0459B95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11" name="Picture 10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4051D5B1-F508-4399-9864-D56305A25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4167E4-DEBF-43D6-990F-676E011A3A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400" y="0"/>
            <a:ext cx="5562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3110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687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431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ntent Block - Blue To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auto">
          <a:xfrm>
            <a:off x="0" y="0"/>
            <a:ext cx="12192000" cy="109728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097280"/>
            <a:ext cx="11612880" cy="5029200"/>
          </a:xfrm>
        </p:spPr>
        <p:txBody>
          <a:bodyPr tIns="274320"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97A87C2B-C0D7-465F-A2C1-383D1D493A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8A179-D5DE-4388-AB6D-AD438EE0EA50}"/>
              </a:ext>
            </a:extLst>
          </p:cNvPr>
          <p:cNvSpPr txBox="1"/>
          <p:nvPr userDrawn="1"/>
        </p:nvSpPr>
        <p:spPr>
          <a:xfrm>
            <a:off x="182880" y="6428601"/>
            <a:ext cx="777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Council on Postsecondary Education</a:t>
            </a:r>
          </a:p>
        </p:txBody>
      </p:sp>
    </p:spTree>
    <p:extLst>
      <p:ext uri="{BB962C8B-B14F-4D97-AF65-F5344CB8AC3E}">
        <p14:creationId xmlns:p14="http://schemas.microsoft.com/office/powerpoint/2010/main" val="308415695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Block with Sourc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74320" y="6019800"/>
            <a:ext cx="11612880" cy="304800"/>
          </a:xfrm>
        </p:spPr>
        <p:txBody>
          <a:bodyPr tIns="91440"/>
          <a:lstStyle>
            <a:lvl1pPr marL="0" indent="0">
              <a:spcBef>
                <a:spcPts val="0"/>
              </a:spcBef>
              <a:buFontTx/>
              <a:buNone/>
              <a:defRPr sz="1000" i="1"/>
            </a:lvl1pPr>
          </a:lstStyle>
          <a:p>
            <a:pPr lvl="0"/>
            <a:r>
              <a:rPr lang="en-US" dirty="0"/>
              <a:t>Source: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274320" y="1216152"/>
            <a:ext cx="11612880" cy="48006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12975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ntent Block with Source - Blue To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auto">
          <a:xfrm>
            <a:off x="0" y="0"/>
            <a:ext cx="12192000" cy="109728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216152"/>
            <a:ext cx="11612880" cy="48006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97DC8-D707-46CD-9E34-133DD291B628}"/>
              </a:ext>
            </a:extLst>
          </p:cNvPr>
          <p:cNvSpPr txBox="1"/>
          <p:nvPr userDrawn="1"/>
        </p:nvSpPr>
        <p:spPr>
          <a:xfrm>
            <a:off x="182880" y="6428601"/>
            <a:ext cx="777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Council on Postsecondary Education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805EC84-8F70-4384-9284-74DAAB7F2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20" y="6019800"/>
            <a:ext cx="11612880" cy="304800"/>
          </a:xfrm>
        </p:spPr>
        <p:txBody>
          <a:bodyPr tIns="91440"/>
          <a:lstStyle>
            <a:lvl1pPr marL="0" indent="0">
              <a:buFontTx/>
              <a:buNone/>
              <a:defRPr sz="1000" i="1"/>
            </a:lvl1pPr>
          </a:lstStyle>
          <a:p>
            <a:pPr lvl="0"/>
            <a:r>
              <a:rPr lang="en-US" dirty="0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428249678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6152"/>
            <a:ext cx="5760720" cy="5028885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400"/>
            </a:lvl4pPr>
            <a:lvl5pPr>
              <a:spcAft>
                <a:spcPts val="12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6152"/>
            <a:ext cx="5760720" cy="5028885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400"/>
            </a:lvl4pPr>
            <a:lvl5pPr>
              <a:spcAft>
                <a:spcPts val="12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4698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 - Blue To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FB928740-0AEF-4854-BA8A-68845AB0CCF8}"/>
              </a:ext>
            </a:extLst>
          </p:cNvPr>
          <p:cNvSpPr/>
          <p:nvPr userDrawn="1"/>
        </p:nvSpPr>
        <p:spPr bwMode="auto">
          <a:xfrm>
            <a:off x="0" y="0"/>
            <a:ext cx="12192000" cy="109728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6152"/>
            <a:ext cx="5760720" cy="5028885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400"/>
            </a:lvl4pPr>
            <a:lvl5pPr>
              <a:spcAft>
                <a:spcPts val="12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6152"/>
            <a:ext cx="5760720" cy="5028885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400"/>
            </a:lvl4pPr>
            <a:lvl5pPr>
              <a:spcAft>
                <a:spcPts val="12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920262-9D26-4C2C-8254-5CC849F9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21776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Block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6152"/>
            <a:ext cx="576072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858964"/>
            <a:ext cx="5760720" cy="4465636"/>
          </a:xfrm>
        </p:spPr>
        <p:txBody>
          <a:bodyPr/>
          <a:lstStyle>
            <a:lvl1pPr>
              <a:spcAft>
                <a:spcPts val="1200"/>
              </a:spcAft>
              <a:defRPr sz="1800"/>
            </a:lvl1pPr>
            <a:lvl2pPr>
              <a:spcAft>
                <a:spcPts val="1200"/>
              </a:spcAft>
              <a:defRPr sz="1600"/>
            </a:lvl2pPr>
            <a:lvl3pPr>
              <a:spcAft>
                <a:spcPts val="1200"/>
              </a:spcAft>
              <a:defRPr sz="1400"/>
            </a:lvl3pPr>
            <a:lvl4pPr>
              <a:spcAft>
                <a:spcPts val="1200"/>
              </a:spcAft>
              <a:defRPr sz="1200"/>
            </a:lvl4pPr>
            <a:lvl5pPr>
              <a:spcAft>
                <a:spcPts val="1200"/>
              </a:spcAft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6152"/>
            <a:ext cx="576072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4"/>
            <a:ext cx="5760720" cy="4465636"/>
          </a:xfrm>
        </p:spPr>
        <p:txBody>
          <a:bodyPr/>
          <a:lstStyle>
            <a:lvl1pPr>
              <a:spcAft>
                <a:spcPts val="1200"/>
              </a:spcAft>
              <a:defRPr sz="1800"/>
            </a:lvl1pPr>
            <a:lvl2pPr>
              <a:spcAft>
                <a:spcPts val="1200"/>
              </a:spcAft>
              <a:defRPr sz="1600"/>
            </a:lvl2pPr>
            <a:lvl3pPr>
              <a:spcAft>
                <a:spcPts val="1200"/>
              </a:spcAft>
              <a:defRPr sz="1400"/>
            </a:lvl3pPr>
            <a:lvl4pPr>
              <a:spcAft>
                <a:spcPts val="1200"/>
              </a:spcAft>
              <a:defRPr sz="1200"/>
            </a:lvl4pPr>
            <a:lvl5pPr>
              <a:spcAft>
                <a:spcPts val="1200"/>
              </a:spcAft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2365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Blocks with Headings - Blue To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3DBE769-8BB2-40F2-A494-5D3A4A16507E}"/>
              </a:ext>
            </a:extLst>
          </p:cNvPr>
          <p:cNvSpPr/>
          <p:nvPr userDrawn="1"/>
        </p:nvSpPr>
        <p:spPr bwMode="auto">
          <a:xfrm>
            <a:off x="0" y="0"/>
            <a:ext cx="12192000" cy="109728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6152"/>
            <a:ext cx="576072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858964"/>
            <a:ext cx="5760720" cy="4465636"/>
          </a:xfrm>
        </p:spPr>
        <p:txBody>
          <a:bodyPr/>
          <a:lstStyle>
            <a:lvl1pPr>
              <a:spcAft>
                <a:spcPts val="1200"/>
              </a:spcAft>
              <a:defRPr sz="1800"/>
            </a:lvl1pPr>
            <a:lvl2pPr>
              <a:spcAft>
                <a:spcPts val="1200"/>
              </a:spcAft>
              <a:defRPr sz="1600"/>
            </a:lvl2pPr>
            <a:lvl3pPr>
              <a:spcAft>
                <a:spcPts val="1200"/>
              </a:spcAft>
              <a:defRPr sz="1400"/>
            </a:lvl3pPr>
            <a:lvl4pPr>
              <a:spcAft>
                <a:spcPts val="1200"/>
              </a:spcAft>
              <a:defRPr sz="1200"/>
            </a:lvl4pPr>
            <a:lvl5pPr>
              <a:spcAft>
                <a:spcPts val="1200"/>
              </a:spcAft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6152"/>
            <a:ext cx="576072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4"/>
            <a:ext cx="5760720" cy="4465636"/>
          </a:xfrm>
        </p:spPr>
        <p:txBody>
          <a:bodyPr/>
          <a:lstStyle>
            <a:lvl1pPr>
              <a:spcAft>
                <a:spcPts val="1200"/>
              </a:spcAft>
              <a:defRPr sz="1800"/>
            </a:lvl1pPr>
            <a:lvl2pPr>
              <a:spcAft>
                <a:spcPts val="1200"/>
              </a:spcAft>
              <a:defRPr sz="1600"/>
            </a:lvl2pPr>
            <a:lvl3pPr>
              <a:spcAft>
                <a:spcPts val="1200"/>
              </a:spcAft>
              <a:defRPr sz="1400"/>
            </a:lvl3pPr>
            <a:lvl4pPr>
              <a:spcAft>
                <a:spcPts val="1200"/>
              </a:spcAft>
              <a:defRPr sz="1200"/>
            </a:lvl4pPr>
            <a:lvl5pPr>
              <a:spcAft>
                <a:spcPts val="1200"/>
              </a:spcAft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9849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Blank Otherw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996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Blank Otherwise) - Blue To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7E9051E-0270-49FD-8B07-231BA1B27447}"/>
              </a:ext>
            </a:extLst>
          </p:cNvPr>
          <p:cNvSpPr/>
          <p:nvPr userDrawn="1"/>
        </p:nvSpPr>
        <p:spPr bwMode="auto">
          <a:xfrm>
            <a:off x="0" y="0"/>
            <a:ext cx="12192000" cy="109728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226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1"/>
            <a:ext cx="10972800" cy="2743197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A87C2B-C0D7-465F-A2C1-383D1D493A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EEBD5C-DD2D-4EF9-9A9E-57AF0BAACDC2}"/>
              </a:ext>
            </a:extLst>
          </p:cNvPr>
          <p:cNvCxnSpPr/>
          <p:nvPr userDrawn="1"/>
        </p:nvCxnSpPr>
        <p:spPr>
          <a:xfrm>
            <a:off x="0" y="109728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E077DA-99C2-4BD7-932D-4DF3D2E6AE40}"/>
              </a:ext>
            </a:extLst>
          </p:cNvPr>
          <p:cNvCxnSpPr/>
          <p:nvPr userDrawn="1"/>
        </p:nvCxnSpPr>
        <p:spPr>
          <a:xfrm>
            <a:off x="0" y="571500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7428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auto">
          <a:xfrm>
            <a:off x="0" y="0"/>
            <a:ext cx="12192000" cy="137160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12191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24002"/>
            <a:ext cx="10871200" cy="44957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033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0"/>
            <a:ext cx="10972800" cy="274320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87C2B-C0D7-465F-A2C1-383D1D493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0926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6915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349DC071-FD13-4E9F-862F-39C94098005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87C2B-C0D7-465F-A2C1-383D1D493A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6368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4619" y="2057400"/>
            <a:ext cx="5892800" cy="1752600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Info </a:t>
            </a:r>
            <a:r>
              <a:rPr lang="en-US" dirty="0"/>
              <a:t>for more information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048000" y="5181600"/>
            <a:ext cx="589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10228D-2AB9-4C6B-A4CF-70BEB1D798A1}"/>
              </a:ext>
            </a:extLst>
          </p:cNvPr>
          <p:cNvGrpSpPr/>
          <p:nvPr userDrawn="1"/>
        </p:nvGrpSpPr>
        <p:grpSpPr>
          <a:xfrm>
            <a:off x="4836590" y="5943600"/>
            <a:ext cx="2315619" cy="657115"/>
            <a:chOff x="3327935" y="6096000"/>
            <a:chExt cx="2216129" cy="6571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752E41-81F9-4985-B430-38362A8EC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21" name="Picture 20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3F827055-7A9E-41A2-8CAC-16106E30E4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5AD87A-2FB0-4154-99CF-92C83A96ACB2}"/>
              </a:ext>
            </a:extLst>
          </p:cNvPr>
          <p:cNvSpPr txBox="1"/>
          <p:nvPr userDrawn="1"/>
        </p:nvSpPr>
        <p:spPr>
          <a:xfrm>
            <a:off x="3204619" y="1524000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E59EA4-3BE9-4A5D-8E07-E24CB38CB5A3}"/>
              </a:ext>
            </a:extLst>
          </p:cNvPr>
          <p:cNvCxnSpPr/>
          <p:nvPr userDrawn="1"/>
        </p:nvCxnSpPr>
        <p:spPr>
          <a:xfrm>
            <a:off x="0" y="109728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2DC460-8DDE-4C50-B562-8F0B9864436E}"/>
              </a:ext>
            </a:extLst>
          </p:cNvPr>
          <p:cNvCxnSpPr/>
          <p:nvPr userDrawn="1"/>
        </p:nvCxnSpPr>
        <p:spPr>
          <a:xfrm>
            <a:off x="0" y="571500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5582189-037C-42C0-AA17-AA6156FB0E64}"/>
              </a:ext>
            </a:extLst>
          </p:cNvPr>
          <p:cNvSpPr txBox="1"/>
          <p:nvPr userDrawn="1"/>
        </p:nvSpPr>
        <p:spPr>
          <a:xfrm>
            <a:off x="1371600" y="5124676"/>
            <a:ext cx="31756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CPENews</a:t>
            </a:r>
            <a:r>
              <a:rPr lang="en-US" sz="1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CPEPres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86D82AB-772B-4E1C-83EE-8DDC4A3BB369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2" y="5040874"/>
            <a:ext cx="457200" cy="457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9C8EA9-08BB-47EA-A344-287B2D16DD2B}"/>
              </a:ext>
            </a:extLst>
          </p:cNvPr>
          <p:cNvSpPr txBox="1"/>
          <p:nvPr userDrawn="1"/>
        </p:nvSpPr>
        <p:spPr>
          <a:xfrm>
            <a:off x="4267200" y="5132852"/>
            <a:ext cx="4343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Websites: http://cpe.ky.gov and http://kyhigheredmatters.org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CF7AA9-DEC7-45B2-9DBA-2C146893FF3C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049048"/>
            <a:ext cx="457200" cy="457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C9A99A-1F2B-43AF-8BE4-E0423E774117}"/>
              </a:ext>
            </a:extLst>
          </p:cNvPr>
          <p:cNvSpPr txBox="1"/>
          <p:nvPr userDrawn="1"/>
        </p:nvSpPr>
        <p:spPr>
          <a:xfrm>
            <a:off x="9144000" y="5133136"/>
            <a:ext cx="211105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 KYCPE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4C8BBD-7535-4120-96FB-A32DF4E5105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449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284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Blue">
    <p:bg>
      <p:bgPr>
        <a:gradFill>
          <a:gsLst>
            <a:gs pos="0">
              <a:srgbClr val="005495"/>
            </a:gs>
            <a:gs pos="100000">
              <a:srgbClr val="0075C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4619" y="2057400"/>
            <a:ext cx="5892800" cy="1752600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Info </a:t>
            </a:r>
            <a:r>
              <a:rPr lang="en-US" dirty="0"/>
              <a:t>for more information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048000" y="5181600"/>
            <a:ext cx="589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71600" y="5124676"/>
            <a:ext cx="31756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CPENews</a:t>
            </a:r>
            <a:r>
              <a:rPr lang="en-US" sz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CPEPres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2" y="5040874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267200" y="5132852"/>
            <a:ext cx="4343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Websites: http://cpe.ky.gov and http://kyhigheredmatters.org</a:t>
            </a:r>
          </a:p>
        </p:txBody>
      </p:sp>
      <p:pic>
        <p:nvPicPr>
          <p:cNvPr id="19" name="Picture 18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049048"/>
            <a:ext cx="457200" cy="45720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9144000" y="5133136"/>
            <a:ext cx="211105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 KYCPE</a:t>
            </a:r>
          </a:p>
        </p:txBody>
      </p:sp>
      <p:pic>
        <p:nvPicPr>
          <p:cNvPr id="24" name="Picture 23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44960"/>
            <a:ext cx="457200" cy="457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D10228D-2AB9-4C6B-A4CF-70BEB1D798A1}"/>
              </a:ext>
            </a:extLst>
          </p:cNvPr>
          <p:cNvGrpSpPr/>
          <p:nvPr userDrawn="1"/>
        </p:nvGrpSpPr>
        <p:grpSpPr>
          <a:xfrm>
            <a:off x="4836590" y="5943600"/>
            <a:ext cx="2315619" cy="657115"/>
            <a:chOff x="3327935" y="6096000"/>
            <a:chExt cx="2216129" cy="6571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752E41-81F9-4985-B430-38362A8EC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21" name="Picture 20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3F827055-7A9E-41A2-8CAC-16106E30E4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44CDA509-9E05-4E54-94D6-D89EE9F1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0120"/>
            <a:ext cx="12192000" cy="1097280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97036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4802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1317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HE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auto">
          <a:xfrm>
            <a:off x="0" y="0"/>
            <a:ext cx="12192000" cy="1371600"/>
          </a:xfrm>
          <a:prstGeom prst="rect">
            <a:avLst/>
          </a:prstGeom>
          <a:gradFill>
            <a:gsLst>
              <a:gs pos="0">
                <a:srgbClr val="005495"/>
              </a:gs>
              <a:gs pos="100000">
                <a:srgbClr val="0075CC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2"/>
            <a:ext cx="9448800" cy="12191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24002"/>
            <a:ext cx="10871200" cy="44957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940" y="129540"/>
            <a:ext cx="1112520" cy="11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6118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867400"/>
            <a:ext cx="10972800" cy="304800"/>
          </a:xfrm>
        </p:spPr>
        <p:txBody>
          <a:bodyPr/>
          <a:lstStyle>
            <a:lvl1pPr marL="0" indent="0">
              <a:buFontTx/>
              <a:buNone/>
              <a:defRPr sz="1000" i="1"/>
            </a:lvl1pPr>
          </a:lstStyle>
          <a:p>
            <a:pPr lvl="0"/>
            <a:r>
              <a:rPr lang="en-US" dirty="0"/>
              <a:t>Source: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09600" y="1447800"/>
            <a:ext cx="109728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13177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3"/>
            <a:ext cx="5384800" cy="4602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3"/>
            <a:ext cx="5384800" cy="4602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4181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3603"/>
            <a:ext cx="5386917" cy="3992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93838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33603"/>
            <a:ext cx="5389033" cy="3992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355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447800"/>
            <a:ext cx="1087120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1600" y="1143000"/>
            <a:ext cx="512205" cy="22860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11200" y="1143000"/>
            <a:ext cx="11379200" cy="228600"/>
          </a:xfrm>
          <a:prstGeom prst="rect">
            <a:avLst/>
          </a:prstGeom>
          <a:solidFill>
            <a:srgbClr val="005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6356353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A87C2B-C0D7-465F-A2C1-383D1D493A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8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8" r:id="rId4"/>
    <p:sldLayoutId id="2147483663" r:id="rId5"/>
    <p:sldLayoutId id="2147483665" r:id="rId6"/>
    <p:sldLayoutId id="214748366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67" r:id="rId13"/>
    <p:sldLayoutId id="214748365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5" r:id="rId20"/>
    <p:sldLayoutId id="2147483688" r:id="rId21"/>
    <p:sldLayoutId id="2147483700" r:id="rId22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2959-5146-4CE3-87AD-7939DF636B29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E8A90-8199-4E29-91BE-6320CC702F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5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80"/>
          </a:xfrm>
          <a:prstGeom prst="rect">
            <a:avLst/>
          </a:prstGeom>
        </p:spPr>
        <p:txBody>
          <a:bodyPr vert="horz" lIns="182880" tIns="45720" rIns="182880" bIns="9144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219200"/>
            <a:ext cx="11612880" cy="5029200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6356353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7A87C2B-C0D7-465F-A2C1-383D1D493A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2D66B-0445-4BC5-9EAB-C2A9A3FC6D2D}"/>
              </a:ext>
            </a:extLst>
          </p:cNvPr>
          <p:cNvCxnSpPr/>
          <p:nvPr userDrawn="1"/>
        </p:nvCxnSpPr>
        <p:spPr>
          <a:xfrm>
            <a:off x="0" y="109728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1E5B70-886E-481B-A93D-1F008B5327E7}"/>
              </a:ext>
            </a:extLst>
          </p:cNvPr>
          <p:cNvSpPr txBox="1"/>
          <p:nvPr userDrawn="1"/>
        </p:nvSpPr>
        <p:spPr>
          <a:xfrm>
            <a:off x="182880" y="6428601"/>
            <a:ext cx="777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Council on Postsecondary Education</a:t>
            </a:r>
          </a:p>
        </p:txBody>
      </p:sp>
    </p:spTree>
    <p:extLst>
      <p:ext uri="{BB962C8B-B14F-4D97-AF65-F5344CB8AC3E}">
        <p14:creationId xmlns:p14="http://schemas.microsoft.com/office/powerpoint/2010/main" val="355567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.xlsx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1.xlsx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CEFE-A739-4C46-9BA2-0F693FB33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304800"/>
            <a:ext cx="5946648" cy="2738301"/>
          </a:xfrm>
        </p:spPr>
        <p:txBody>
          <a:bodyPr/>
          <a:lstStyle/>
          <a:p>
            <a:r>
              <a:rPr lang="en-US" dirty="0"/>
              <a:t>Capital Investment Priorities for Postsecondary Education</a:t>
            </a:r>
            <a:br>
              <a:rPr lang="en-US" dirty="0"/>
            </a:br>
            <a:r>
              <a:rPr lang="en-US" dirty="0"/>
              <a:t>2026-2028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01A21-A8EA-4986-A58D-21494341F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81400"/>
            <a:ext cx="5946648" cy="2581656"/>
          </a:xfrm>
        </p:spPr>
        <p:txBody>
          <a:bodyPr/>
          <a:lstStyle/>
          <a:p>
            <a:r>
              <a:rPr lang="en-US" sz="2000" dirty="0"/>
              <a:t>Kentucky Council on Postsecondary Education</a:t>
            </a:r>
          </a:p>
          <a:p>
            <a:endParaRPr lang="en-US" sz="1800" dirty="0"/>
          </a:p>
          <a:p>
            <a:endParaRPr lang="en-US" sz="1600" dirty="0"/>
          </a:p>
          <a:p>
            <a:r>
              <a:rPr lang="en-US" sz="1600" dirty="0"/>
              <a:t>Greg Rush, Assistant Vice President for Finance Policy and Programs</a:t>
            </a:r>
          </a:p>
          <a:p>
            <a:r>
              <a:rPr lang="en-US" sz="1600" dirty="0"/>
              <a:t>Adam Blevins, Associate Director for Finance Policy and Programs</a:t>
            </a:r>
          </a:p>
          <a:p>
            <a:r>
              <a:rPr lang="en-US" sz="1600" dirty="0"/>
              <a:t>Dr. Cody Bumgardner, </a:t>
            </a:r>
            <a:r>
              <a:rPr lang="en-US" sz="1600" dirty="0" err="1"/>
              <a:t>KyRON</a:t>
            </a:r>
            <a:r>
              <a:rPr lang="en-US" sz="1600" dirty="0"/>
              <a:t> Advisor</a:t>
            </a:r>
          </a:p>
          <a:p>
            <a:endParaRPr lang="en-US" sz="1600" dirty="0"/>
          </a:p>
        </p:txBody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7F2C351F-E9B9-49A5-B060-18FB108C6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 b="685"/>
          <a:stretch>
            <a:fillRect/>
          </a:stretch>
        </p:blipFill>
        <p:spPr>
          <a:xfrm>
            <a:off x="6629400" y="0"/>
            <a:ext cx="5562600" cy="6858000"/>
          </a:xfrm>
        </p:spPr>
      </p:pic>
    </p:spTree>
    <p:extLst>
      <p:ext uri="{BB962C8B-B14F-4D97-AF65-F5344CB8AC3E}">
        <p14:creationId xmlns:p14="http://schemas.microsoft.com/office/powerpoint/2010/main" val="362375381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097280"/>
          </a:xfrm>
        </p:spPr>
        <p:txBody>
          <a:bodyPr/>
          <a:lstStyle/>
          <a:p>
            <a:pPr lvl="0"/>
            <a:r>
              <a:rPr lang="en-US" dirty="0"/>
              <a:t>Background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Facilities Need Drivers - Enrollment Growth and Research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81734"/>
              </p:ext>
            </p:extLst>
          </p:nvPr>
        </p:nvGraphicFramePr>
        <p:xfrm>
          <a:off x="723899" y="2074817"/>
          <a:ext cx="11048999" cy="1828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879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3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KCTCS FTE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43,531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45,902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Undergraduate FTE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81,645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Graduate FTE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18,756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 STEM+H Headcount (Total Enrollment)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8240805"/>
                  </a:ext>
                </a:extLst>
              </a:tr>
            </a:tbl>
          </a:graphicData>
        </a:graphic>
      </p:graphicFrame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8499" y="3888374"/>
            <a:ext cx="8952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Kentucky Postsecondary Education Data System (KPEDS). Figures include dual credit enrollment.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A60951-AA95-9F9C-8571-3FFCB2F34085}"/>
              </a:ext>
            </a:extLst>
          </p:cNvPr>
          <p:cNvSpPr txBox="1"/>
          <p:nvPr/>
        </p:nvSpPr>
        <p:spPr>
          <a:xfrm>
            <a:off x="609600" y="5638874"/>
            <a:ext cx="113538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Capital plans reflect a need for asset preservation and new construction to support priority areas of growth.</a:t>
            </a:r>
          </a:p>
        </p:txBody>
      </p:sp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6FE25E14-CAAC-30D5-6890-3A965E657E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076157"/>
              </p:ext>
            </p:extLst>
          </p:nvPr>
        </p:nvGraphicFramePr>
        <p:xfrm>
          <a:off x="723899" y="4492897"/>
          <a:ext cx="11048998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825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018">
                  <a:extLst>
                    <a:ext uri="{9D8B030D-6E8A-4147-A177-3AD203B41FA5}">
                      <a16:colId xmlns:a16="http://schemas.microsoft.com/office/drawing/2014/main" val="1918103116"/>
                    </a:ext>
                  </a:extLst>
                </a:gridCol>
                <a:gridCol w="1808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R&amp;D Expenditures (State)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$431,783,000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$530,130,000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850D02F-10FA-5971-9A71-DAF41774CFA9}"/>
              </a:ext>
            </a:extLst>
          </p:cNvPr>
          <p:cNvSpPr txBox="1"/>
          <p:nvPr/>
        </p:nvSpPr>
        <p:spPr>
          <a:xfrm>
            <a:off x="609600" y="1447800"/>
            <a:ext cx="1158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576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Historically, growth in enrollment and research have driven facilities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5276B-3700-6BA2-22D5-83CA14011F24}"/>
              </a:ext>
            </a:extLst>
          </p:cNvPr>
          <p:cNvSpPr txBox="1"/>
          <p:nvPr/>
        </p:nvSpPr>
        <p:spPr>
          <a:xfrm>
            <a:off x="698499" y="5277757"/>
            <a:ext cx="8952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National Science Foundation HERD Survey.</a:t>
            </a:r>
          </a:p>
        </p:txBody>
      </p:sp>
    </p:spTree>
    <p:extLst>
      <p:ext uri="{BB962C8B-B14F-4D97-AF65-F5344CB8AC3E}">
        <p14:creationId xmlns:p14="http://schemas.microsoft.com/office/powerpoint/2010/main" val="2722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04D4F-6836-2F92-5F34-66300B56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11</a:t>
            </a:fld>
            <a:endParaRPr lang="en-US" dirty="0"/>
          </a:p>
        </p:txBody>
      </p:sp>
      <p:sp>
        <p:nvSpPr>
          <p:cNvPr id="24" name="Title 9">
            <a:extLst>
              <a:ext uri="{FF2B5EF4-FFF2-40B4-BE49-F238E27FC236}">
                <a16:creationId xmlns:a16="http://schemas.microsoft.com/office/drawing/2014/main" id="{61037E83-FA7D-3F59-BD23-A86863E7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1277600" cy="951131"/>
          </a:xfrm>
        </p:spPr>
        <p:txBody>
          <a:bodyPr/>
          <a:lstStyle/>
          <a:p>
            <a:pPr lv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Background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Facilities Need Drivers – Increased Construction Costs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B02D9D-32F7-56A1-F25B-4951C203C0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324510"/>
              </p:ext>
            </p:extLst>
          </p:nvPr>
        </p:nvGraphicFramePr>
        <p:xfrm>
          <a:off x="130829" y="1375720"/>
          <a:ext cx="11930342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644271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8953500" y="5657850"/>
            <a:ext cx="571500" cy="228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>
              <a:spcBef>
                <a:spcPct val="20000"/>
              </a:spcBef>
              <a:defRPr/>
            </a:pPr>
            <a:endParaRPr lang="en-US" sz="825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097280"/>
          </a:xfrm>
        </p:spPr>
        <p:txBody>
          <a:bodyPr/>
          <a:lstStyle/>
          <a:p>
            <a:pPr lvl="0"/>
            <a:r>
              <a:rPr lang="en-US" dirty="0"/>
              <a:t>Background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Facilities Need – State Investment in Asset Preservation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609600" y="1512227"/>
            <a:ext cx="10972800" cy="5029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Vanderweil Facilities Advisors (VFA) Study completed in 2007, updated in 2013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Identified </a:t>
            </a:r>
            <a:r>
              <a:rPr lang="en-US" sz="2400" dirty="0">
                <a:solidFill>
                  <a:srgbClr val="C00000"/>
                </a:solidFill>
              </a:rPr>
              <a:t>$7.3 B </a:t>
            </a:r>
            <a:r>
              <a:rPr lang="en-US" sz="2400" dirty="0"/>
              <a:t>investment needed by 2021 to bring campus E&amp;G facilities up to industry standards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Over the past two biennia, the state spent </a:t>
            </a:r>
            <a:r>
              <a:rPr lang="en-US" sz="2400" dirty="0">
                <a:solidFill>
                  <a:srgbClr val="C00000"/>
                </a:solidFill>
              </a:rPr>
              <a:t>$1.25 B </a:t>
            </a:r>
            <a:r>
              <a:rPr lang="en-US" sz="2400" dirty="0"/>
              <a:t>on facilities renovation and renewal pools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solidFill>
                  <a:srgbClr val="C00000"/>
                </a:solidFill>
              </a:rPr>
              <a:t>$683.5 M </a:t>
            </a:r>
            <a:r>
              <a:rPr lang="en-US" sz="2200" dirty="0"/>
              <a:t>in 2022-2024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solidFill>
                  <a:srgbClr val="C00000"/>
                </a:solidFill>
              </a:rPr>
              <a:t>$563.0 M </a:t>
            </a:r>
            <a:r>
              <a:rPr lang="en-US" sz="2200" dirty="0"/>
              <a:t>in 2024-2026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This represents about </a:t>
            </a:r>
            <a:r>
              <a:rPr lang="en-US" sz="2400" dirty="0">
                <a:solidFill>
                  <a:srgbClr val="C00000"/>
                </a:solidFill>
              </a:rPr>
              <a:t>17% </a:t>
            </a:r>
            <a:r>
              <a:rPr lang="en-US" sz="2400" dirty="0"/>
              <a:t>of the projected </a:t>
            </a:r>
            <a:r>
              <a:rPr lang="en-US" sz="2400" dirty="0">
                <a:solidFill>
                  <a:srgbClr val="C00000"/>
                </a:solidFill>
              </a:rPr>
              <a:t>$7.3 B </a:t>
            </a:r>
            <a:r>
              <a:rPr lang="en-US" sz="2400" dirty="0"/>
              <a:t>system total asset preservation need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Additional appropriations provided for line-item projects (e.g., $16.5 M KCTCS)</a:t>
            </a:r>
          </a:p>
        </p:txBody>
      </p:sp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15A0F-874C-1F38-4903-B6C32202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Background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Facilities Need - Summary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1213-C832-D562-05A1-DA93B7DC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As of June 2025, nearly all of 2022-2024 and the majority of 2024-2026 Asset Preservation Pool funds are obligated</a:t>
            </a:r>
          </a:p>
          <a:p>
            <a:pPr lvl="1"/>
            <a:r>
              <a:rPr lang="en-US" sz="2400" dirty="0"/>
              <a:t>2022-2024: 99.1%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2024-2026: 65.5%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Increased construction costs have strained both asset preservation and new construction projects</a:t>
            </a:r>
          </a:p>
          <a:p>
            <a:r>
              <a:rPr lang="en-US" sz="2400" dirty="0"/>
              <a:t>Draft 2026-2028 request prioritizes renovation and renewal, but recognizes the need for new construction on campuses</a:t>
            </a:r>
          </a:p>
          <a:p>
            <a:pPr lvl="1"/>
            <a:r>
              <a:rPr lang="en-US" sz="2400" dirty="0"/>
              <a:t>Must adapt to an evolving, technology-driven workforce</a:t>
            </a:r>
          </a:p>
          <a:p>
            <a:pPr lvl="1"/>
            <a:r>
              <a:rPr lang="en-US" sz="2400" dirty="0"/>
              <a:t>Not all facilities can be retrofitted to meet institution and industry needs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F5BF1-08F2-8C4D-7611-903430E8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7C2B-C0D7-465F-A2C1-383D1D493A0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0543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5400" y="6416675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685800" y="3013501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800" b="1" dirty="0">
                <a:latin typeface="+mn-lt"/>
                <a:cs typeface="Tahoma" panose="020B0604030504040204" pitchFamily="34" charset="0"/>
              </a:rPr>
              <a:t>Draft 2026-2028 Capital Request</a:t>
            </a:r>
            <a:endParaRPr lang="en-US" sz="4800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4259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6200" y="6400800"/>
            <a:ext cx="508000" cy="365125"/>
          </a:xfrm>
        </p:spPr>
        <p:txBody>
          <a:bodyPr/>
          <a:lstStyle/>
          <a:p>
            <a:fld id="{97A87C2B-C0D7-465F-A2C1-383D1D493A00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2F74E-39E9-4691-A701-8112CC7315E7}"/>
              </a:ext>
            </a:extLst>
          </p:cNvPr>
          <p:cNvSpPr txBox="1"/>
          <p:nvPr/>
        </p:nvSpPr>
        <p:spPr>
          <a:xfrm>
            <a:off x="382314" y="1676400"/>
            <a:ext cx="111619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000" b="0" i="0" dirty="0">
                <a:solidFill>
                  <a:srgbClr val="363E4E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Collaborative process involving </a:t>
            </a:r>
            <a:r>
              <a:rPr lang="en-US" sz="3000" dirty="0">
                <a:solidFill>
                  <a:srgbClr val="363E4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CPE </a:t>
            </a:r>
            <a:r>
              <a:rPr lang="en-US" sz="3000" b="0" i="0" dirty="0">
                <a:solidFill>
                  <a:srgbClr val="363E4E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staff, campus presidents,</a:t>
            </a:r>
            <a:r>
              <a:rPr lang="en-US" sz="3000" dirty="0">
                <a:solidFill>
                  <a:srgbClr val="363E4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>
                <a:solidFill>
                  <a:srgbClr val="363E4E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chief budget officers, and Council members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EC2C764-6C26-4AC7-A391-0BA7F22261EA}"/>
              </a:ext>
            </a:extLst>
          </p:cNvPr>
          <p:cNvSpPr/>
          <p:nvPr/>
        </p:nvSpPr>
        <p:spPr>
          <a:xfrm>
            <a:off x="515007" y="2743200"/>
            <a:ext cx="11161986" cy="2322786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1897DFE-2FFE-4115-BE8A-0D00C1C96B8E}"/>
              </a:ext>
            </a:extLst>
          </p:cNvPr>
          <p:cNvSpPr/>
          <p:nvPr/>
        </p:nvSpPr>
        <p:spPr>
          <a:xfrm>
            <a:off x="697798" y="3352800"/>
            <a:ext cx="1208689" cy="1145626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2025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20FE1715-CD05-4308-8679-DEB2BC255B74}"/>
              </a:ext>
            </a:extLst>
          </p:cNvPr>
          <p:cNvSpPr/>
          <p:nvPr/>
        </p:nvSpPr>
        <p:spPr>
          <a:xfrm>
            <a:off x="9261390" y="3352800"/>
            <a:ext cx="1208689" cy="1145626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 2025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013C06F-BD28-4C0E-B94D-5637B8CDEBC2}"/>
              </a:ext>
            </a:extLst>
          </p:cNvPr>
          <p:cNvSpPr/>
          <p:nvPr/>
        </p:nvSpPr>
        <p:spPr>
          <a:xfrm>
            <a:off x="7136257" y="3352800"/>
            <a:ext cx="1208689" cy="1145626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 2025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D0A8A2C-51F4-4638-B4BB-BB1DABDE07B7}"/>
              </a:ext>
            </a:extLst>
          </p:cNvPr>
          <p:cNvSpPr/>
          <p:nvPr/>
        </p:nvSpPr>
        <p:spPr>
          <a:xfrm>
            <a:off x="4990104" y="3352800"/>
            <a:ext cx="1208689" cy="1145626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 2025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847EAC44-8DB8-4193-BCA6-8AC8147DBCE6}"/>
              </a:ext>
            </a:extLst>
          </p:cNvPr>
          <p:cNvSpPr/>
          <p:nvPr/>
        </p:nvSpPr>
        <p:spPr>
          <a:xfrm>
            <a:off x="2843951" y="3352800"/>
            <a:ext cx="1208689" cy="1145626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3BC44A-F365-42B2-98A6-BA72FE4F6730}"/>
              </a:ext>
            </a:extLst>
          </p:cNvPr>
          <p:cNvSpPr txBox="1"/>
          <p:nvPr/>
        </p:nvSpPr>
        <p:spPr>
          <a:xfrm>
            <a:off x="228600" y="4653406"/>
            <a:ext cx="21519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Review budget components from previous biennium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Discuss budget timeline and key resource needs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AED39-2974-4990-84DF-45C5D0217115}"/>
              </a:ext>
            </a:extLst>
          </p:cNvPr>
          <p:cNvSpPr txBox="1"/>
          <p:nvPr/>
        </p:nvSpPr>
        <p:spPr>
          <a:xfrm>
            <a:off x="2360479" y="4653406"/>
            <a:ext cx="22117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Discuss budget components and request amounts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Update Council members on progress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CAE5F3-9CCC-4759-9279-8FA3B6413A1D}"/>
              </a:ext>
            </a:extLst>
          </p:cNvPr>
          <p:cNvSpPr txBox="1"/>
          <p:nvPr/>
        </p:nvSpPr>
        <p:spPr>
          <a:xfrm>
            <a:off x="4525603" y="4653406"/>
            <a:ext cx="21799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Discuss budget components and request amounts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Update Council members on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6E51AE-72DD-4CB1-B9B5-8F2F7C54ED62}"/>
              </a:ext>
            </a:extLst>
          </p:cNvPr>
          <p:cNvSpPr txBox="1"/>
          <p:nvPr/>
        </p:nvSpPr>
        <p:spPr>
          <a:xfrm>
            <a:off x="6629400" y="4653406"/>
            <a:ext cx="221482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Finalize request based on input from presidents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Work with institutions on messaging</a:t>
            </a:r>
          </a:p>
          <a:p>
            <a:pPr>
              <a:spcAft>
                <a:spcPts val="1200"/>
              </a:spcAft>
            </a:pP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5855D6-69DB-42CA-8D22-18C67B6521B4}"/>
              </a:ext>
            </a:extLst>
          </p:cNvPr>
          <p:cNvSpPr txBox="1"/>
          <p:nvPr/>
        </p:nvSpPr>
        <p:spPr>
          <a:xfrm>
            <a:off x="8809383" y="4658139"/>
            <a:ext cx="217999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Finance Committee endorses request</a:t>
            </a:r>
          </a:p>
          <a:p>
            <a:pPr marL="182880" indent="-18288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Council approves 2026-2028 biennial budget request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0D0EF-E1FD-4852-8557-A649FE7DC9D2}"/>
              </a:ext>
            </a:extLst>
          </p:cNvPr>
          <p:cNvSpPr txBox="1"/>
          <p:nvPr/>
        </p:nvSpPr>
        <p:spPr>
          <a:xfrm>
            <a:off x="10684244" y="4920560"/>
            <a:ext cx="140455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CPE staff submits budget to OSBD and LRC staffs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00779B-4212-4427-80F5-65A04B31CE96}"/>
              </a:ext>
            </a:extLst>
          </p:cNvPr>
          <p:cNvCxnSpPr>
            <a:cxnSpLocks/>
          </p:cNvCxnSpPr>
          <p:nvPr/>
        </p:nvCxnSpPr>
        <p:spPr>
          <a:xfrm flipH="1" flipV="1">
            <a:off x="11275787" y="4467195"/>
            <a:ext cx="133184" cy="3971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6F82DD9-F4A9-4498-BAD3-6AE92C005752}"/>
              </a:ext>
            </a:extLst>
          </p:cNvPr>
          <p:cNvSpPr>
            <a:spLocks noChangeAspect="1"/>
          </p:cNvSpPr>
          <p:nvPr/>
        </p:nvSpPr>
        <p:spPr>
          <a:xfrm>
            <a:off x="10744200" y="3611217"/>
            <a:ext cx="618274" cy="594360"/>
          </a:xfrm>
          <a:prstGeom prst="flowChartConnector">
            <a:avLst/>
          </a:prstGeom>
          <a:solidFill>
            <a:schemeClr val="accent2"/>
          </a:solidFill>
          <a:ln w="1905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A4CFEC-3CC5-41CB-8592-7EBFEC0077F3}"/>
              </a:ext>
            </a:extLst>
          </p:cNvPr>
          <p:cNvSpPr txBox="1"/>
          <p:nvPr/>
        </p:nvSpPr>
        <p:spPr>
          <a:xfrm>
            <a:off x="10725342" y="3739802"/>
            <a:ext cx="661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Oct 1</a:t>
            </a:r>
          </a:p>
        </p:txBody>
      </p:sp>
      <p:sp>
        <p:nvSpPr>
          <p:cNvPr id="27" name="Title 9">
            <a:extLst>
              <a:ext uri="{FF2B5EF4-FFF2-40B4-BE49-F238E27FC236}">
                <a16:creationId xmlns:a16="http://schemas.microsoft.com/office/drawing/2014/main" id="{F4C91CC2-FE28-4F36-B8C6-1E53B9B6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</p:spPr>
        <p:txBody>
          <a:bodyPr/>
          <a:lstStyle/>
          <a:p>
            <a:pPr lvl="0"/>
            <a:r>
              <a:rPr lang="en-US" dirty="0"/>
              <a:t>Draft 2026-2028 Capital Request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Process and Timeline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2866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6200" y="6400800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9E0F82BC-70B9-4D25-B9B5-29523FB3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</p:spPr>
        <p:txBody>
          <a:bodyPr/>
          <a:lstStyle/>
          <a:p>
            <a:pPr lv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Draft 2026-2028 Capital Request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Capital Investment Components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4FD438-D064-8176-3C26-A4CEC310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10744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910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34FA5-E222-78DD-7C48-5CA4935BD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BCF94-733E-45F7-7C8B-D2625D96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400" y="6416675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6C16C-55C6-7D83-463F-C00CAAA759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3013501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800" b="1" dirty="0">
                <a:latin typeface="+mn-lt"/>
                <a:cs typeface="Tahoma" panose="020B0604030504040204" pitchFamily="34" charset="0"/>
              </a:rPr>
              <a:t>Asset Preservation</a:t>
            </a:r>
            <a:endParaRPr lang="en-US" sz="4800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9026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6200" y="6400800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B2EE7-50BF-401D-971D-7D83C07E24A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3400" y="1447800"/>
            <a:ext cx="110490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i="1" dirty="0">
                <a:latin typeface="+mn-lt"/>
                <a:cs typeface="Tahoma" panose="020B0604030504040204" pitchFamily="34" charset="0"/>
              </a:rPr>
              <a:t>Proposal</a:t>
            </a:r>
            <a:endParaRPr lang="en-US" sz="3200" dirty="0">
              <a:effectLst/>
              <a:latin typeface="+mn-lt"/>
              <a:cs typeface="Tahoma" panose="020B0604030504040204" pitchFamily="34" charset="0"/>
            </a:endParaRPr>
          </a:p>
          <a:p>
            <a:pPr marL="822960" indent="-36576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n-lt"/>
                <a:cs typeface="Tahoma" panose="020B0604030504040204" pitchFamily="34" charset="0"/>
              </a:rPr>
              <a:t>Request for</a:t>
            </a:r>
            <a:r>
              <a:rPr lang="en-US" sz="2800" dirty="0">
                <a:effectLst/>
                <a:latin typeface="+mn-lt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/>
                <a:latin typeface="+mn-lt"/>
                <a:cs typeface="Tahoma" panose="020B0604030504040204" pitchFamily="34" charset="0"/>
              </a:rPr>
              <a:t>$700 M</a:t>
            </a:r>
            <a:r>
              <a:rPr lang="en-US" sz="2800" dirty="0">
                <a:effectLst/>
                <a:latin typeface="+mn-lt"/>
                <a:cs typeface="Tahoma" panose="020B0604030504040204" pitchFamily="34" charset="0"/>
              </a:rPr>
              <a:t> in bond funds to finance renovation and renewal projects at postsecondary institutions</a:t>
            </a:r>
          </a:p>
          <a:p>
            <a:pPr marL="822960" indent="-36576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+mn-lt"/>
                <a:cs typeface="Tahoma" panose="020B0604030504040204" pitchFamily="34" charset="0"/>
              </a:rPr>
              <a:t>If authorized, requested funds would be the third </a:t>
            </a:r>
            <a:r>
              <a:rPr lang="en-US" sz="2800" dirty="0">
                <a:latin typeface="+mn-lt"/>
                <a:cs typeface="Tahoma" panose="020B0604030504040204" pitchFamily="34" charset="0"/>
              </a:rPr>
              <a:t>major installment of asset preservation funds</a:t>
            </a:r>
            <a:r>
              <a:rPr lang="en-US" sz="2800" dirty="0">
                <a:effectLst/>
                <a:latin typeface="+mn-lt"/>
                <a:cs typeface="Tahoma" panose="020B0604030504040204" pitchFamily="34" charset="0"/>
              </a:rPr>
              <a:t> to address a </a:t>
            </a:r>
            <a:r>
              <a:rPr lang="en-US" sz="2800" dirty="0">
                <a:solidFill>
                  <a:srgbClr val="C00000"/>
                </a:solidFill>
                <a:effectLst/>
                <a:latin typeface="+mn-lt"/>
                <a:cs typeface="Tahoma" panose="020B0604030504040204" pitchFamily="34" charset="0"/>
              </a:rPr>
              <a:t>$7.3 B</a:t>
            </a:r>
            <a:r>
              <a:rPr lang="en-US" sz="2800" dirty="0">
                <a:effectLst/>
                <a:latin typeface="+mn-lt"/>
                <a:cs typeface="Tahoma" panose="020B0604030504040204" pitchFamily="34" charset="0"/>
              </a:rPr>
              <a:t> system total need </a:t>
            </a:r>
          </a:p>
          <a:p>
            <a:pPr marL="822960" indent="-36576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+mn-lt"/>
                <a:cs typeface="Tahoma" panose="020B0604030504040204" pitchFamily="34" charset="0"/>
              </a:rPr>
              <a:t>CPE staff will recommend that the funding be provided </a:t>
            </a:r>
            <a:r>
              <a:rPr lang="en-US" sz="2800" u="sng" dirty="0">
                <a:effectLst/>
                <a:latin typeface="+mn-lt"/>
                <a:cs typeface="Tahoma" panose="020B0604030504040204" pitchFamily="34" charset="0"/>
              </a:rPr>
              <a:t>without</a:t>
            </a:r>
            <a:r>
              <a:rPr lang="en-US" sz="2800" dirty="0">
                <a:effectLst/>
                <a:latin typeface="+mn-lt"/>
                <a:cs typeface="Tahoma" panose="020B0604030504040204" pitchFamily="34" charset="0"/>
              </a:rPr>
              <a:t> any required institutional match</a:t>
            </a:r>
          </a:p>
          <a:p>
            <a:pPr marL="822960" indent="-36576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n-lt"/>
                <a:cs typeface="Tahoma" panose="020B0604030504040204" pitchFamily="34" charset="0"/>
              </a:rPr>
              <a:t>Over the past two biennia, the state has provided </a:t>
            </a:r>
            <a:r>
              <a:rPr lang="en-US" sz="2800" dirty="0">
                <a:solidFill>
                  <a:srgbClr val="C00000"/>
                </a:solidFill>
                <a:latin typeface="+mn-lt"/>
                <a:cs typeface="Tahoma" panose="020B0604030504040204" pitchFamily="34" charset="0"/>
              </a:rPr>
              <a:t>$1.25 B</a:t>
            </a:r>
            <a:r>
              <a:rPr lang="en-US" sz="2800" dirty="0">
                <a:latin typeface="+mn-lt"/>
                <a:cs typeface="Tahoma" panose="020B0604030504040204" pitchFamily="34" charset="0"/>
              </a:rPr>
              <a:t> for asset preservation, or about</a:t>
            </a:r>
            <a:r>
              <a:rPr lang="en-US" sz="2800" dirty="0">
                <a:solidFill>
                  <a:srgbClr val="C00000"/>
                </a:solidFill>
                <a:latin typeface="+mn-lt"/>
                <a:cs typeface="Tahoma" panose="020B0604030504040204" pitchFamily="34" charset="0"/>
              </a:rPr>
              <a:t> 17% </a:t>
            </a:r>
            <a:r>
              <a:rPr lang="en-US" sz="2800" dirty="0">
                <a:latin typeface="+mn-lt"/>
                <a:cs typeface="Tahoma" panose="020B0604030504040204" pitchFamily="34" charset="0"/>
              </a:rPr>
              <a:t>of the estimated </a:t>
            </a:r>
            <a:r>
              <a:rPr lang="en-US" sz="2800" dirty="0">
                <a:solidFill>
                  <a:srgbClr val="C00000"/>
                </a:solidFill>
                <a:latin typeface="+mn-lt"/>
                <a:cs typeface="Tahoma" panose="020B0604030504040204" pitchFamily="34" charset="0"/>
              </a:rPr>
              <a:t>$7.3 B </a:t>
            </a:r>
            <a:r>
              <a:rPr lang="en-US" sz="2800" dirty="0">
                <a:latin typeface="+mn-lt"/>
                <a:cs typeface="Tahoma" panose="020B0604030504040204" pitchFamily="34" charset="0"/>
              </a:rPr>
              <a:t>need</a:t>
            </a:r>
            <a:endParaRPr lang="en-US" sz="2800" dirty="0">
              <a:effectLst/>
              <a:latin typeface="+mn-lt"/>
              <a:cs typeface="Tahoma" panose="020B0604030504040204" pitchFamily="34" charset="0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D1F8517E-1F45-4FAD-9A3E-D75DF7D7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</p:spPr>
        <p:txBody>
          <a:bodyPr/>
          <a:lstStyle/>
          <a:p>
            <a:pPr lv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Capital Investment Components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Asset Preservation - Request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188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75F22-6ACC-04C4-0045-4D58C4DC6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A9BEA-47B8-7595-30AC-67DEFABC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00800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78825-6EA7-83DE-46CE-9B061C72D5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0442" y="1676400"/>
            <a:ext cx="114019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0" indent="-36576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In 2024-2026, the General Assembly appropriated </a:t>
            </a:r>
            <a:r>
              <a:rPr lang="en-US" sz="2600" dirty="0">
                <a:solidFill>
                  <a:srgbClr val="C00000"/>
                </a:solidFill>
              </a:rPr>
              <a:t>$281.5 M</a:t>
            </a:r>
            <a:r>
              <a:rPr lang="en-US" sz="2600" dirty="0"/>
              <a:t> each year for asset preservation</a:t>
            </a:r>
          </a:p>
          <a:p>
            <a:pPr marL="822960" indent="-36576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Allocated based on each institution’s share of system total Category I &amp; II square feet</a:t>
            </a:r>
          </a:p>
          <a:p>
            <a:pPr marL="822960" indent="-365760">
              <a:spcBef>
                <a:spcPts val="0"/>
              </a:spcBef>
              <a:spcAft>
                <a:spcPts val="1200"/>
              </a:spcAft>
            </a:pPr>
            <a:r>
              <a:rPr lang="en-US" sz="2600" dirty="0"/>
              <a:t>CPE staff will recommend that requested funds be allocated using the same methodology in 2026-2028</a:t>
            </a:r>
            <a:endParaRPr lang="en-US" sz="2600" dirty="0">
              <a:effectLst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371F9F81-C396-01DD-FEBB-527D2241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</p:spPr>
        <p:txBody>
          <a:bodyPr/>
          <a:lstStyle/>
          <a:p>
            <a:pPr lv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Capital Investment Components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Asset Preservation – Allocation Process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347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9120" y="0"/>
            <a:ext cx="11612880" cy="1097280"/>
          </a:xfrm>
        </p:spPr>
        <p:txBody>
          <a:bodyPr/>
          <a:lstStyle/>
          <a:p>
            <a:pPr lvl="0"/>
            <a:r>
              <a:rPr lang="en-US" dirty="0"/>
              <a:t>Overview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509715"/>
            <a:ext cx="11612880" cy="5029200"/>
          </a:xfrm>
        </p:spPr>
        <p:txBody>
          <a:bodyPr/>
          <a:lstStyle/>
          <a:p>
            <a:r>
              <a:rPr lang="en-US" sz="3600" dirty="0" err="1"/>
              <a:t>KyRON</a:t>
            </a:r>
            <a:r>
              <a:rPr lang="en-US" sz="3600" dirty="0"/>
              <a:t> Project Update</a:t>
            </a:r>
          </a:p>
          <a:p>
            <a:r>
              <a:rPr lang="en-US" sz="3600" dirty="0"/>
              <a:t>Background</a:t>
            </a:r>
          </a:p>
          <a:p>
            <a:r>
              <a:rPr lang="en-US" sz="3600" dirty="0"/>
              <a:t>Draft 2026 - 2028 Capital Request</a:t>
            </a:r>
          </a:p>
        </p:txBody>
      </p:sp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48EEA5-B38C-2FAE-3304-F181E618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Capital Investment Components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Asset Preservation – 2026-2028 Proposed Projects</a:t>
            </a:r>
            <a:endParaRPr lang="en-US" dirty="0"/>
          </a:p>
        </p:txBody>
      </p:sp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5780782"/>
            <a:ext cx="9007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scope of proposed asset preservation projects for 2026-2028 submitted with the institution’s six-year capital plan. Includes only projects identifying appropriated general fund dollars. Total reflects changes in categorization within Version 4 of the Capital Planning System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1EC4EB-9A90-8856-7A95-446A48150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224752"/>
              </p:ext>
            </p:extLst>
          </p:nvPr>
        </p:nvGraphicFramePr>
        <p:xfrm>
          <a:off x="1447800" y="1463618"/>
          <a:ext cx="9030089" cy="418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4" imgW="5009965" imgH="2324034" progId="Excel.Sheet.12">
                  <p:embed/>
                </p:oleObj>
              </mc:Choice>
              <mc:Fallback>
                <p:oleObj name="Worksheet" r:id="rId4" imgW="5009965" imgH="2324034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1EC4EB-9A90-8856-7A95-446A48150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1463618"/>
                        <a:ext cx="9030089" cy="418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13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F7872-FB6B-A7DE-1E3C-816280E76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AACAD-A9A6-40B4-7C12-1842D522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400" y="6416675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68B21-FE35-E133-483B-0073693F78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3013501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800" b="1" dirty="0">
                <a:latin typeface="+mn-lt"/>
                <a:cs typeface="Tahoma" panose="020B0604030504040204" pitchFamily="34" charset="0"/>
              </a:rPr>
              <a:t>New Construction</a:t>
            </a:r>
            <a:endParaRPr lang="en-US" sz="4800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8949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6200" y="6400800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B2EE7-50BF-401D-971D-7D83C07E24A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3400" y="1447800"/>
            <a:ext cx="11049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i="1" dirty="0">
                <a:latin typeface="+mn-lt"/>
                <a:cs typeface="Tahoma" panose="020B0604030504040204" pitchFamily="34" charset="0"/>
              </a:rPr>
              <a:t>Proposal</a:t>
            </a:r>
          </a:p>
          <a:p>
            <a:pPr marL="822960" indent="-36576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n-lt"/>
                <a:cs typeface="Tahoma" panose="020B0604030504040204" pitchFamily="34" charset="0"/>
              </a:rPr>
              <a:t>CPE staff plans to include a request for new capital construction projects in the Council's 2026-2028 budget recommendation </a:t>
            </a:r>
          </a:p>
          <a:p>
            <a:pPr marL="1314450" lvl="1" indent="-457200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sz="2600" dirty="0">
                <a:latin typeface="+mn-lt"/>
                <a:cs typeface="Tahoma" panose="020B0604030504040204" pitchFamily="34" charset="0"/>
              </a:rPr>
              <a:t>Public universities - highest priority project</a:t>
            </a:r>
          </a:p>
          <a:p>
            <a:pPr marL="1314450" lvl="1" indent="-457200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sz="2600" dirty="0">
                <a:latin typeface="+mn-lt"/>
                <a:cs typeface="Tahoma" panose="020B0604030504040204" pitchFamily="34" charset="0"/>
              </a:rPr>
              <a:t>KCTCS – top 10 highest priority projects </a:t>
            </a:r>
          </a:p>
          <a:p>
            <a:pPr marL="914400" indent="-457200"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+mn-lt"/>
                <a:cs typeface="Tahoma" panose="020B0604030504040204" pitchFamily="34" charset="0"/>
              </a:rPr>
              <a:t>Approximately </a:t>
            </a:r>
            <a:r>
              <a:rPr lang="en-US" sz="3000" dirty="0">
                <a:solidFill>
                  <a:srgbClr val="C00000"/>
                </a:solidFill>
                <a:latin typeface="+mn-lt"/>
                <a:cs typeface="Tahoma" panose="020B0604030504040204" pitchFamily="34" charset="0"/>
              </a:rPr>
              <a:t>$1.73 B </a:t>
            </a:r>
            <a:r>
              <a:rPr lang="en-US" sz="3000" dirty="0">
                <a:latin typeface="+mn-lt"/>
                <a:cs typeface="Tahoma" panose="020B0604030504040204" pitchFamily="34" charset="0"/>
              </a:rPr>
              <a:t>in general fund appropriation</a:t>
            </a:r>
          </a:p>
          <a:p>
            <a:pPr marL="914400" indent="-457200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  <a:cs typeface="Tahoma" panose="020B0604030504040204" pitchFamily="34" charset="0"/>
              </a:rPr>
              <a:t>Statewide priority is still asset preservation, but institutions require periodic investment in new capital as some space needs cannot be addressed by expanding or retrofitting older facilities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FB5BCDBF-6D82-4746-B65F-C305CB04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</p:spPr>
        <p:txBody>
          <a:bodyPr/>
          <a:lstStyle/>
          <a:p>
            <a:pPr lv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Capital Investment Components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New Construction - Overview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588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30AE-C97D-C05A-30EA-8FD75022E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4585B-CA24-2AD7-40D3-E5CF219B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00800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9808A6F6-EA3C-9F90-97CC-BD0F2B41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</p:spPr>
        <p:txBody>
          <a:bodyPr/>
          <a:lstStyle/>
          <a:p>
            <a:pPr lv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Capital Investment Components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New Construction – Projects and Allocation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C892354-1106-EE3C-6B4C-B93C49A97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570703"/>
              </p:ext>
            </p:extLst>
          </p:nvPr>
        </p:nvGraphicFramePr>
        <p:xfrm>
          <a:off x="1212850" y="1524000"/>
          <a:ext cx="9766300" cy="496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4" imgW="10236379" imgH="5207181" progId="Excel.Sheet.12">
                  <p:embed/>
                </p:oleObj>
              </mc:Choice>
              <mc:Fallback>
                <p:oleObj name="Worksheet" r:id="rId4" imgW="10236379" imgH="5207181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C892354-1106-EE3C-6B4C-B93C49A97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2850" y="1524000"/>
                        <a:ext cx="9766300" cy="4967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746075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1C409-6BD3-96B4-3F7F-228A42CFF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5AE26-0B63-C4FE-D1F6-98445843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400" y="6416675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2A52C-2B64-03BE-C994-FAA3C955FE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3013501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800" b="1" dirty="0">
                <a:latin typeface="+mn-lt"/>
                <a:cs typeface="Tahoma" panose="020B0604030504040204" pitchFamily="34" charset="0"/>
              </a:rPr>
              <a:t>Information Technology (IT) and Equipment</a:t>
            </a:r>
            <a:endParaRPr lang="en-US" sz="4800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0466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579120" y="0"/>
            <a:ext cx="11612880" cy="1097280"/>
          </a:xfrm>
        </p:spPr>
        <p:txBody>
          <a:bodyPr/>
          <a:lstStyle/>
          <a:p>
            <a:pPr lvl="0"/>
            <a:r>
              <a:rPr lang="en-US" dirty="0"/>
              <a:t>Information Technology Projects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Review of Campus Projects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9120" y="1509715"/>
            <a:ext cx="11612880" cy="489108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CPE staff were asked to review information technology projects submitted by the institutions. An in-house evaluation committee was used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Utilized COT scoring criteria</a:t>
            </a:r>
          </a:p>
          <a:p>
            <a:r>
              <a:rPr lang="en-US" sz="2800" dirty="0"/>
              <a:t>Institutions submitted 48 projects for 2026-2028</a:t>
            </a:r>
          </a:p>
          <a:p>
            <a:pPr lvl="1" indent="-374904">
              <a:spcAft>
                <a:spcPts val="600"/>
              </a:spcAft>
            </a:pPr>
            <a:r>
              <a:rPr lang="en-US" sz="2600" dirty="0"/>
              <a:t>IT pools, infrastructure upgrades, compliance and security-related projects</a:t>
            </a:r>
          </a:p>
          <a:p>
            <a:pPr lvl="1" indent="-374904">
              <a:spcAft>
                <a:spcPts val="600"/>
              </a:spcAft>
            </a:pPr>
            <a:r>
              <a:rPr lang="en-US" sz="2600" dirty="0">
                <a:solidFill>
                  <a:srgbClr val="C00000"/>
                </a:solidFill>
              </a:rPr>
              <a:t>$1.39 B </a:t>
            </a:r>
            <a:r>
              <a:rPr lang="en-US" sz="2600" dirty="0"/>
              <a:t>in total IT project scope; </a:t>
            </a:r>
            <a:r>
              <a:rPr lang="en-US" sz="2600" dirty="0">
                <a:solidFill>
                  <a:srgbClr val="C00000"/>
                </a:solidFill>
              </a:rPr>
              <a:t>$215.5 M </a:t>
            </a:r>
            <a:r>
              <a:rPr lang="en-US" sz="2600" dirty="0"/>
              <a:t>in state dollars</a:t>
            </a:r>
          </a:p>
          <a:p>
            <a:pPr lvl="1" indent="-374904">
              <a:spcAft>
                <a:spcPts val="600"/>
              </a:spcAft>
            </a:pPr>
            <a:r>
              <a:rPr lang="en-US" sz="2600" dirty="0">
                <a:solidFill>
                  <a:srgbClr val="C00000"/>
                </a:solidFill>
              </a:rPr>
              <a:t>$322.6 M </a:t>
            </a:r>
            <a:r>
              <a:rPr lang="en-US" sz="2600" dirty="0"/>
              <a:t>in total equipment scope; </a:t>
            </a:r>
            <a:r>
              <a:rPr lang="en-US" sz="2600" dirty="0">
                <a:solidFill>
                  <a:srgbClr val="C00000"/>
                </a:solidFill>
              </a:rPr>
              <a:t>$6.0 M </a:t>
            </a:r>
            <a:r>
              <a:rPr lang="en-US" sz="2600" dirty="0"/>
              <a:t>in state dollars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600" dirty="0"/>
          </a:p>
        </p:txBody>
      </p:sp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6200" y="6400800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B2EE7-50BF-401D-971D-7D83C07E24A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3400" y="1447800"/>
            <a:ext cx="1104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i="1" dirty="0">
                <a:latin typeface="+mn-lt"/>
                <a:cs typeface="Tahoma" panose="020B0604030504040204" pitchFamily="34" charset="0"/>
              </a:rPr>
              <a:t>Proposal</a:t>
            </a:r>
          </a:p>
          <a:p>
            <a:pPr marL="822960" indent="-36576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Although IT and equipment needs are vitally important for campuses, CPE is not planning to include a request for such projects in the Council’s 2026-2028 budget recommendation</a:t>
            </a:r>
          </a:p>
          <a:p>
            <a:pPr marL="914400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Tahoma" panose="020B0604030504040204" pitchFamily="34" charset="0"/>
              </a:rPr>
              <a:t>Other capital investment components are perceived to be a higher priority for state funding than information technology and equipment projects</a:t>
            </a:r>
          </a:p>
          <a:p>
            <a:pPr marL="131445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cs typeface="Tahoma" panose="020B0604030504040204" pitchFamily="34" charset="0"/>
              </a:rPr>
              <a:t>CPE staff found IT projects included in the Capital Planning System to be relevant, with clear alignment to business needs</a:t>
            </a:r>
          </a:p>
          <a:p>
            <a:pPr marL="131445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cs typeface="Tahoma" panose="020B0604030504040204" pitchFamily="34" charset="0"/>
              </a:rPr>
              <a:t>Only a few IT projects requested General Fund appropriation</a:t>
            </a:r>
          </a:p>
          <a:p>
            <a:pPr marL="45720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cs typeface="Tahoma" panose="020B0604030504040204" pitchFamily="34" charset="0"/>
            </a:endParaRPr>
          </a:p>
          <a:p>
            <a:pPr marL="45720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latin typeface="+mn-lt"/>
              <a:cs typeface="Tahoma" panose="020B0604030504040204" pitchFamily="34" charset="0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FB5BCDBF-6D82-4746-B65F-C305CB04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3"/>
            <a:ext cx="10972800" cy="951131"/>
          </a:xfrm>
        </p:spPr>
        <p:txBody>
          <a:bodyPr/>
          <a:lstStyle/>
          <a:p>
            <a:pPr lv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Capital Investment Components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Information Technology Projects</a:t>
            </a:r>
            <a:endParaRPr lang="en-US" sz="3000" i="1" dirty="0">
              <a:solidFill>
                <a:schemeClr val="accent6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0316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667000"/>
            <a:ext cx="1158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2240500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FAF50-5687-F391-E47C-6BE8B2B4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F4A53-545B-A562-3BCB-7795472F40E7}"/>
              </a:ext>
            </a:extLst>
          </p:cNvPr>
          <p:cNvGrpSpPr/>
          <p:nvPr/>
        </p:nvGrpSpPr>
        <p:grpSpPr>
          <a:xfrm>
            <a:off x="4836590" y="5943600"/>
            <a:ext cx="2315619" cy="657115"/>
            <a:chOff x="3327935" y="6096000"/>
            <a:chExt cx="2216129" cy="6571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D4ED28-6CDB-9FAC-68A6-178C6E3039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35" y="6170185"/>
              <a:ext cx="1149329" cy="548640"/>
            </a:xfrm>
            <a:prstGeom prst="rect">
              <a:avLst/>
            </a:prstGeom>
          </p:spPr>
        </p:pic>
        <p:pic>
          <p:nvPicPr>
            <p:cNvPr id="5" name="Picture 4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2900B86F-CD29-EFC3-E411-8B34FC8A4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096000"/>
              <a:ext cx="972064" cy="657115"/>
            </a:xfrm>
            <a:prstGeom prst="rect">
              <a:avLst/>
            </a:prstGeom>
          </p:spPr>
        </p:pic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2913EC0-534B-1B6F-8685-ACB9C07562BE}"/>
              </a:ext>
            </a:extLst>
          </p:cNvPr>
          <p:cNvGraphicFramePr/>
          <p:nvPr/>
        </p:nvGraphicFramePr>
        <p:xfrm>
          <a:off x="573906" y="1253066"/>
          <a:ext cx="11125200" cy="461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259F95D-AF71-A92C-CAA9-7E09D3F7F8A0}"/>
              </a:ext>
            </a:extLst>
          </p:cNvPr>
          <p:cNvSpPr txBox="1"/>
          <p:nvPr/>
        </p:nvSpPr>
        <p:spPr>
          <a:xfrm>
            <a:off x="0" y="152400"/>
            <a:ext cx="12192000" cy="1046440"/>
          </a:xfrm>
          <a:prstGeom prst="rect">
            <a:avLst/>
          </a:prstGeom>
          <a:noFill/>
        </p:spPr>
        <p:txBody>
          <a:bodyPr wrap="square" lIns="274320" tIns="274320" bIns="914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Stay Connected</a:t>
            </a:r>
          </a:p>
        </p:txBody>
      </p:sp>
    </p:spTree>
    <p:extLst>
      <p:ext uri="{BB962C8B-B14F-4D97-AF65-F5344CB8AC3E}">
        <p14:creationId xmlns:p14="http://schemas.microsoft.com/office/powerpoint/2010/main" val="18044307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52D87-3BE5-D47D-6CD7-14A588C6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AD831-178B-EEF4-8CC1-CCD954C6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400" y="6416675"/>
            <a:ext cx="50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87C2B-C0D7-465F-A2C1-383D1D493A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6D47B-C64C-85F4-AD47-DE2746396C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3013501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800" b="1" dirty="0" err="1">
                <a:latin typeface="+mn-lt"/>
                <a:cs typeface="Tahoma" panose="020B0604030504040204" pitchFamily="34" charset="0"/>
              </a:rPr>
              <a:t>KyRON</a:t>
            </a:r>
            <a:r>
              <a:rPr lang="en-US" sz="4800" b="1" dirty="0">
                <a:latin typeface="+mn-lt"/>
                <a:cs typeface="Tahoma" panose="020B0604030504040204" pitchFamily="34" charset="0"/>
              </a:rPr>
              <a:t> Update</a:t>
            </a:r>
            <a:endParaRPr lang="en-US" sz="4800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3356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097280"/>
          </a:xfrm>
        </p:spPr>
        <p:txBody>
          <a:bodyPr/>
          <a:lstStyle/>
          <a:p>
            <a:pPr lvl="0"/>
            <a:r>
              <a:rPr lang="en-US" dirty="0"/>
              <a:t>Kentucky Regional Optical Network (</a:t>
            </a:r>
            <a:r>
              <a:rPr lang="en-US" dirty="0" err="1"/>
              <a:t>KyRON</a:t>
            </a:r>
            <a:r>
              <a:rPr lang="en-US" dirty="0"/>
              <a:t>)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Kentucky’s Research and Education Network (R&amp;E)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8153"/>
            <a:ext cx="11612880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R&amp;E networks are deployed in over 40 states, providing high-speed network infrastructure for academic and research communities.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endParaRPr lang="en-US" sz="2800" dirty="0"/>
          </a:p>
          <a:p>
            <a:r>
              <a:rPr lang="en-US" sz="2800" dirty="0"/>
              <a:t>1998: Kentucky Postsecondary Education Network (KPEN)  </a:t>
            </a:r>
          </a:p>
          <a:p>
            <a:r>
              <a:rPr lang="en-US" sz="2800" dirty="0"/>
              <a:t>2000: Connected to Internet2</a:t>
            </a:r>
          </a:p>
          <a:p>
            <a:r>
              <a:rPr lang="en-US" sz="2800" dirty="0"/>
              <a:t>2007: Internet2 offers Commercial Peering Services</a:t>
            </a:r>
          </a:p>
          <a:p>
            <a:r>
              <a:rPr lang="en-US" sz="2800" dirty="0"/>
              <a:t>2009: Kentucky Regional Optical Network (</a:t>
            </a:r>
            <a:r>
              <a:rPr lang="en-US" sz="2800" dirty="0" err="1"/>
              <a:t>KyRON</a:t>
            </a:r>
            <a:r>
              <a:rPr lang="en-US" sz="2800" dirty="0"/>
              <a:t>)</a:t>
            </a:r>
          </a:p>
          <a:p>
            <a:r>
              <a:rPr lang="en-US" sz="2800" dirty="0"/>
              <a:t>2013: Increased 10X performance @ 80% the cost </a:t>
            </a:r>
          </a:p>
          <a:p>
            <a:r>
              <a:rPr lang="en-US" sz="2800" dirty="0"/>
              <a:t>2022: 2X Internet2 connectivity @ 200GB </a:t>
            </a:r>
          </a:p>
          <a:p>
            <a:r>
              <a:rPr lang="en-US" sz="2800" dirty="0"/>
              <a:t>2025: </a:t>
            </a:r>
            <a:r>
              <a:rPr lang="en-US" sz="2800" b="1" dirty="0"/>
              <a:t>Transitioned from Windstream to KCNA transport</a:t>
            </a:r>
          </a:p>
          <a:p>
            <a:r>
              <a:rPr lang="en-US" sz="2800" dirty="0"/>
              <a:t>2025: </a:t>
            </a:r>
            <a:r>
              <a:rPr lang="en-US" sz="2800" b="1" dirty="0"/>
              <a:t>AI Research Servers deployed @ COT</a:t>
            </a:r>
          </a:p>
        </p:txBody>
      </p:sp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143DF-9977-5E50-86EB-1439A8FBF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B97C6D0-233B-E754-ABC1-42CCA9885E0F}"/>
              </a:ext>
            </a:extLst>
          </p:cNvPr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AC7312-55BB-5FFB-5C9D-CC6C5EE6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097280"/>
          </a:xfrm>
        </p:spPr>
        <p:txBody>
          <a:bodyPr/>
          <a:lstStyle/>
          <a:p>
            <a:pPr lvl="0"/>
            <a:r>
              <a:rPr lang="en-US" dirty="0"/>
              <a:t>Kentucky Regional Optical Network (</a:t>
            </a:r>
            <a:r>
              <a:rPr lang="en-US" dirty="0" err="1"/>
              <a:t>KyRON</a:t>
            </a:r>
            <a:r>
              <a:rPr lang="en-US" dirty="0"/>
              <a:t>)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Network Services beyond basic connectivity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D9E9B3-88FA-48A9-4843-722918D9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631953"/>
            <a:ext cx="1161288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/>
              <a:t>KyRON</a:t>
            </a:r>
            <a:r>
              <a:rPr lang="en-US" sz="2800" dirty="0"/>
              <a:t> serves eight public universities and sixteen community and technical colleges across over 70 sites </a:t>
            </a:r>
          </a:p>
          <a:p>
            <a:endParaRPr lang="en-US" sz="2800" dirty="0"/>
          </a:p>
          <a:p>
            <a:r>
              <a:rPr lang="en-US" sz="2800" dirty="0"/>
              <a:t>Provides Internet2 services to the entire postsecondary education community and extends services to public hospitals and Agricultural extension offices statewide</a:t>
            </a:r>
          </a:p>
          <a:p>
            <a:pPr lvl="1"/>
            <a:r>
              <a:rPr lang="en-US" sz="2400" dirty="0"/>
              <a:t>High-speed communications to 80% of the Internet at a fraction of the cost of commercial providers </a:t>
            </a:r>
          </a:p>
          <a:p>
            <a:pPr lvl="1"/>
            <a:r>
              <a:rPr lang="en-US" sz="2400" b="1" dirty="0"/>
              <a:t>Cloud Connect: dedicated connections to major cloud providers Amazon Web Services (AWS), Microsoft Azure, Google Cloud, etc.</a:t>
            </a:r>
          </a:p>
          <a:p>
            <a:pPr lvl="1"/>
            <a:r>
              <a:rPr lang="en-US" sz="2400" dirty="0" err="1"/>
              <a:t>InCommon</a:t>
            </a:r>
            <a:r>
              <a:rPr lang="en-US" sz="2400" dirty="0"/>
              <a:t>: Federated Identity and Access Management</a:t>
            </a:r>
          </a:p>
          <a:p>
            <a:pPr lvl="1"/>
            <a:r>
              <a:rPr lang="en-US" sz="2400" dirty="0" err="1"/>
              <a:t>Eduroam</a:t>
            </a:r>
            <a:r>
              <a:rPr lang="en-US" sz="2400" dirty="0"/>
              <a:t>: Global roaming Wi-Fi services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  <p:sp>
        <p:nvSpPr>
          <p:cNvPr id="6" name="Shape 287">
            <a:extLst>
              <a:ext uri="{FF2B5EF4-FFF2-40B4-BE49-F238E27FC236}">
                <a16:creationId xmlns:a16="http://schemas.microsoft.com/office/drawing/2014/main" id="{CF29DB86-80AA-42B2-E707-6FCCF4D0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3192-0112-B4D3-B2A7-8546E60E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952AD9-9EC4-A72D-5B8D-2265C07D0CD5}"/>
              </a:ext>
            </a:extLst>
          </p:cNvPr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FEDB097-260D-CE11-0CA4-C5669B8B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097280"/>
          </a:xfrm>
        </p:spPr>
        <p:txBody>
          <a:bodyPr/>
          <a:lstStyle/>
          <a:p>
            <a:pPr lvl="0"/>
            <a:r>
              <a:rPr lang="en-US" dirty="0"/>
              <a:t>Kentucky Regional Optical Network (</a:t>
            </a:r>
            <a:r>
              <a:rPr lang="en-US" dirty="0" err="1"/>
              <a:t>KyRON</a:t>
            </a:r>
            <a:r>
              <a:rPr lang="en-US" dirty="0"/>
              <a:t>)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New AI Inference Services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287ED8-9EA5-142B-DAD5-9EF51F377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0" y="1708153"/>
            <a:ext cx="6187440" cy="4845047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One of the first R&amp;E Networks to deploy AI services to its community </a:t>
            </a:r>
          </a:p>
          <a:p>
            <a:r>
              <a:rPr lang="en-US" sz="2800" dirty="0"/>
              <a:t>AI Services</a:t>
            </a:r>
          </a:p>
          <a:p>
            <a:pPr lvl="1"/>
            <a:r>
              <a:rPr lang="en-US" sz="2600" dirty="0"/>
              <a:t>Models costing hundreds of millions of dollars to train are publicly available for those with technical expertise and sufficient computational infrastructure</a:t>
            </a:r>
          </a:p>
          <a:p>
            <a:pPr lvl="1"/>
            <a:r>
              <a:rPr lang="en-US" sz="2600" dirty="0"/>
              <a:t>Inference is the process of “running” an AI model, such as chatbot</a:t>
            </a:r>
          </a:p>
          <a:p>
            <a:pPr lvl="1"/>
            <a:r>
              <a:rPr lang="en-US" sz="2600" dirty="0"/>
              <a:t>Privacy and cost are driving factors in self-hosted AI models</a:t>
            </a:r>
          </a:p>
          <a:p>
            <a:pPr lvl="1"/>
            <a:endParaRPr lang="en-US" sz="2600" dirty="0"/>
          </a:p>
        </p:txBody>
      </p:sp>
      <p:sp>
        <p:nvSpPr>
          <p:cNvPr id="6" name="Shape 287">
            <a:extLst>
              <a:ext uri="{FF2B5EF4-FFF2-40B4-BE49-F238E27FC236}">
                <a16:creationId xmlns:a16="http://schemas.microsoft.com/office/drawing/2014/main" id="{6D704D10-ECC1-D849-343B-9A481B01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0A18B-6282-4470-385B-1E1FA6BD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30" y="1676400"/>
            <a:ext cx="5792696" cy="45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C0374-689F-49E4-24E4-4377CDAA7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0D984BB-09C8-FAAA-2471-A5388D17CC93}"/>
              </a:ext>
            </a:extLst>
          </p:cNvPr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5842BB2-C0C2-1AD3-145D-65A38195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097280"/>
          </a:xfrm>
        </p:spPr>
        <p:txBody>
          <a:bodyPr/>
          <a:lstStyle/>
          <a:p>
            <a:pPr lvl="0"/>
            <a:r>
              <a:rPr lang="en-US" dirty="0"/>
              <a:t>Kentucky Regional Optical Network (</a:t>
            </a:r>
            <a:r>
              <a:rPr lang="en-US" dirty="0" err="1"/>
              <a:t>KyRON</a:t>
            </a:r>
            <a:r>
              <a:rPr lang="en-US" dirty="0"/>
              <a:t>)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Value Proposition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3BC204-D392-39BD-94BB-C0B2FEA8C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27" y="1524001"/>
            <a:ext cx="6142474" cy="51760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the network?</a:t>
            </a:r>
            <a:r>
              <a:rPr lang="en-US" sz="3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Without </a:t>
            </a:r>
            <a:r>
              <a:rPr lang="en-US" sz="2800" dirty="0" err="1"/>
              <a:t>KyRON</a:t>
            </a:r>
            <a:r>
              <a:rPr lang="en-US" sz="2800" dirty="0"/>
              <a:t> tens of millions would be spent on connectivity alone across higher education</a:t>
            </a:r>
          </a:p>
          <a:p>
            <a:endParaRPr lang="en-US" sz="2800" dirty="0"/>
          </a:p>
          <a:p>
            <a:r>
              <a:rPr lang="en-US" sz="2800" dirty="0" err="1"/>
              <a:t>InCommon</a:t>
            </a:r>
            <a:r>
              <a:rPr lang="en-US" sz="2800" dirty="0"/>
              <a:t> and </a:t>
            </a:r>
            <a:r>
              <a:rPr lang="en-US" sz="2800" dirty="0" err="1"/>
              <a:t>Eduroam</a:t>
            </a:r>
            <a:r>
              <a:rPr lang="en-US" sz="2800" dirty="0"/>
              <a:t> provide identity services that are invaluable for collaborative research, shared services, and community services</a:t>
            </a:r>
          </a:p>
          <a:p>
            <a:endParaRPr lang="en-US" sz="2800" dirty="0"/>
          </a:p>
          <a:p>
            <a:r>
              <a:rPr lang="en-US" sz="2800" dirty="0" err="1"/>
              <a:t>KyRON</a:t>
            </a:r>
            <a:r>
              <a:rPr lang="en-US" sz="2800" dirty="0"/>
              <a:t> has become a vital link to cloud providers for not just research and education, but also for UK Healthcare</a:t>
            </a:r>
          </a:p>
        </p:txBody>
      </p:sp>
      <p:sp>
        <p:nvSpPr>
          <p:cNvPr id="6" name="Shape 287">
            <a:extLst>
              <a:ext uri="{FF2B5EF4-FFF2-40B4-BE49-F238E27FC236}">
                <a16:creationId xmlns:a16="http://schemas.microsoft.com/office/drawing/2014/main" id="{AF8EA84A-F104-E8A7-6CD2-82B4C4DE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32EA34F-0CD5-4B30-6D6D-C9C4F79FEC30}"/>
              </a:ext>
            </a:extLst>
          </p:cNvPr>
          <p:cNvSpPr txBox="1"/>
          <p:nvPr/>
        </p:nvSpPr>
        <p:spPr>
          <a:xfrm>
            <a:off x="6934201" y="1378057"/>
            <a:ext cx="5075672" cy="519372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AI services?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single chatbot for county extension 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Frontend: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Azure App Service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$1,900.92/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Azure Blob Storage  $75,000/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(at rest)</a:t>
            </a:r>
          </a:p>
          <a:p>
            <a:pPr marL="687388" lvl="7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Write  $2,280/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8738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Read  $1,900/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87388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Backend: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x Azure H200 VM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$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71,773.60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TOTAL: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$152,854.52/</a:t>
            </a:r>
            <a:r>
              <a:rPr 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1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2819400"/>
            <a:ext cx="12146280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Background</a:t>
            </a:r>
          </a:p>
        </p:txBody>
      </p:sp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9906000" y="6400800"/>
            <a:ext cx="7620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097280"/>
          </a:xfrm>
        </p:spPr>
        <p:txBody>
          <a:bodyPr/>
          <a:lstStyle/>
          <a:p>
            <a:pPr lvl="0"/>
            <a:r>
              <a:rPr lang="en-US" dirty="0"/>
              <a:t>Background</a:t>
            </a:r>
            <a:br>
              <a:rPr lang="en-US" dirty="0"/>
            </a:br>
            <a:r>
              <a:rPr lang="en-US" i="1" dirty="0">
                <a:solidFill>
                  <a:srgbClr val="00D1DC"/>
                </a:solidFill>
              </a:rPr>
              <a:t>Fast Facts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471531"/>
            <a:ext cx="1161288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Kentucky Public Postsecondary Education System:</a:t>
            </a:r>
          </a:p>
          <a:p>
            <a:r>
              <a:rPr lang="en-US" sz="2800" dirty="0"/>
              <a:t>8 public universities</a:t>
            </a:r>
          </a:p>
          <a:p>
            <a:r>
              <a:rPr lang="en-US" sz="2800" dirty="0"/>
              <a:t>16 community and technical colleges</a:t>
            </a:r>
          </a:p>
          <a:p>
            <a:r>
              <a:rPr lang="en-US" sz="2800" dirty="0"/>
              <a:t>Over 20 million square feet in E&amp;G facilities</a:t>
            </a:r>
          </a:p>
          <a:p>
            <a:r>
              <a:rPr lang="en-US" sz="2800" dirty="0"/>
              <a:t>More than 50,000 employees</a:t>
            </a:r>
          </a:p>
          <a:p>
            <a:r>
              <a:rPr lang="en-US" sz="2800" dirty="0"/>
              <a:t>Over 212,000 students</a:t>
            </a:r>
          </a:p>
          <a:p>
            <a:r>
              <a:rPr lang="en-US" sz="2800" dirty="0"/>
              <a:t>Nearly 74,000 </a:t>
            </a:r>
            <a:br>
              <a:rPr lang="en-US" sz="2800" dirty="0"/>
            </a:br>
            <a:r>
              <a:rPr lang="en-US" sz="2800" dirty="0"/>
              <a:t>degrees and credentials</a:t>
            </a:r>
            <a:br>
              <a:rPr lang="en-US" sz="2800" dirty="0"/>
            </a:br>
            <a:r>
              <a:rPr lang="en-US" sz="2800" dirty="0"/>
              <a:t>last year</a:t>
            </a:r>
          </a:p>
        </p:txBody>
      </p:sp>
      <p:sp>
        <p:nvSpPr>
          <p:cNvPr id="6" name="Shape 287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5080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617" y="2214691"/>
            <a:ext cx="7466636" cy="392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72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PE Presentation">
      <a:dk1>
        <a:srgbClr val="000000"/>
      </a:dk1>
      <a:lt1>
        <a:srgbClr val="FFFFFF"/>
      </a:lt1>
      <a:dk2>
        <a:srgbClr val="005495"/>
      </a:dk2>
      <a:lt2>
        <a:srgbClr val="EEEEEE"/>
      </a:lt2>
      <a:accent1>
        <a:srgbClr val="0088C7"/>
      </a:accent1>
      <a:accent2>
        <a:srgbClr val="F37021"/>
      </a:accent2>
      <a:accent3>
        <a:srgbClr val="85AD64"/>
      </a:accent3>
      <a:accent4>
        <a:srgbClr val="4F57A6"/>
      </a:accent4>
      <a:accent5>
        <a:srgbClr val="E39717"/>
      </a:accent5>
      <a:accent6>
        <a:srgbClr val="00757B"/>
      </a:accent6>
      <a:hlink>
        <a:srgbClr val="0088C7"/>
      </a:hlink>
      <a:folHlink>
        <a:srgbClr val="0054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PE Presentation">
      <a:dk1>
        <a:srgbClr val="000000"/>
      </a:dk1>
      <a:lt1>
        <a:srgbClr val="FFFFFF"/>
      </a:lt1>
      <a:dk2>
        <a:srgbClr val="005495"/>
      </a:dk2>
      <a:lt2>
        <a:srgbClr val="EEEEEE"/>
      </a:lt2>
      <a:accent1>
        <a:srgbClr val="0088C7"/>
      </a:accent1>
      <a:accent2>
        <a:srgbClr val="F37021"/>
      </a:accent2>
      <a:accent3>
        <a:srgbClr val="85AD64"/>
      </a:accent3>
      <a:accent4>
        <a:srgbClr val="4F57A6"/>
      </a:accent4>
      <a:accent5>
        <a:srgbClr val="E39717"/>
      </a:accent5>
      <a:accent6>
        <a:srgbClr val="00757B"/>
      </a:accent6>
      <a:hlink>
        <a:srgbClr val="0088C7"/>
      </a:hlink>
      <a:folHlink>
        <a:srgbClr val="0054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FEB1B2CC79B84781BA9F9D9F501ECD" ma:contentTypeVersion="11" ma:contentTypeDescription="Create a new document." ma:contentTypeScope="" ma:versionID="cc66d6282f4a407e300ead79bf0ff6fe">
  <xsd:schema xmlns:xsd="http://www.w3.org/2001/XMLSchema" xmlns:xs="http://www.w3.org/2001/XMLSchema" xmlns:p="http://schemas.microsoft.com/office/2006/metadata/properties" xmlns:ns2="66eddc9f-83c0-4899-bab4-a6975ef3b838" xmlns:ns3="35a63e9e-19dc-4d9b-ae8b-8a27959d53a5" targetNamespace="http://schemas.microsoft.com/office/2006/metadata/properties" ma:root="true" ma:fieldsID="409019b1ad8481f293981655bc5c6c1f" ns2:_="" ns3:_="">
    <xsd:import namespace="66eddc9f-83c0-4899-bab4-a6975ef3b838"/>
    <xsd:import namespace="35a63e9e-19dc-4d9b-ae8b-8a27959d53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ddc9f-83c0-4899-bab4-a6975ef3b8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dc76aa-dc8f-4179-8eb3-f38e88ab1c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63e9e-19dc-4d9b-ae8b-8a27959d53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6de283-b49b-4923-a4ff-31a2592cf53c}" ma:internalName="TaxCatchAll" ma:showField="CatchAllData" ma:web="35a63e9e-19dc-4d9b-ae8b-8a27959d53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eddc9f-83c0-4899-bab4-a6975ef3b838">
      <Terms xmlns="http://schemas.microsoft.com/office/infopath/2007/PartnerControls"/>
    </lcf76f155ced4ddcb4097134ff3c332f>
    <TaxCatchAll xmlns="35a63e9e-19dc-4d9b-ae8b-8a27959d53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89A203-2B3D-4177-A5D3-1C031F67DC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eddc9f-83c0-4899-bab4-a6975ef3b838"/>
    <ds:schemaRef ds:uri="35a63e9e-19dc-4d9b-ae8b-8a27959d53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A21A6E-0BC4-4DC8-992C-B692A84710B0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29a91248-5eb0-4200-a816-ac826698a280"/>
    <ds:schemaRef ds:uri="a15875c0-074d-4170-8a2d-122cb0fd60b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66eddc9f-83c0-4899-bab4-a6975ef3b838"/>
    <ds:schemaRef ds:uri="35a63e9e-19dc-4d9b-ae8b-8a27959d53a5"/>
  </ds:schemaRefs>
</ds:datastoreItem>
</file>

<file path=customXml/itemProps3.xml><?xml version="1.0" encoding="utf-8"?>
<ds:datastoreItem xmlns:ds="http://schemas.openxmlformats.org/officeDocument/2006/customXml" ds:itemID="{E1B7DD4E-F5D4-4787-97D8-37BA2C21B1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25206</TotalTime>
  <Words>1540</Words>
  <Application>Microsoft Office PowerPoint</Application>
  <PresentationFormat>Widescreen</PresentationFormat>
  <Paragraphs>225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 Narrow</vt:lpstr>
      <vt:lpstr>Arial</vt:lpstr>
      <vt:lpstr>Calibri</vt:lpstr>
      <vt:lpstr>Calibri Light</vt:lpstr>
      <vt:lpstr>Century Gothic</vt:lpstr>
      <vt:lpstr>Tahoma</vt:lpstr>
      <vt:lpstr>Wingdings</vt:lpstr>
      <vt:lpstr>Office Theme</vt:lpstr>
      <vt:lpstr>Custom Design</vt:lpstr>
      <vt:lpstr>1_Office Theme</vt:lpstr>
      <vt:lpstr>Worksheet</vt:lpstr>
      <vt:lpstr>Capital Investment Priorities for Postsecondary Education 2026-2028</vt:lpstr>
      <vt:lpstr>Overview</vt:lpstr>
      <vt:lpstr>PowerPoint Presentation</vt:lpstr>
      <vt:lpstr>Kentucky Regional Optical Network (KyRON) Kentucky’s Research and Education Network (R&amp;E)</vt:lpstr>
      <vt:lpstr>Kentucky Regional Optical Network (KyRON) Network Services beyond basic connectivity</vt:lpstr>
      <vt:lpstr>Kentucky Regional Optical Network (KyRON) New AI Inference Services</vt:lpstr>
      <vt:lpstr>Kentucky Regional Optical Network (KyRON) Value Proposition</vt:lpstr>
      <vt:lpstr>PowerPoint Presentation</vt:lpstr>
      <vt:lpstr>Background Fast Facts</vt:lpstr>
      <vt:lpstr>Background Facilities Need Drivers - Enrollment Growth and Research</vt:lpstr>
      <vt:lpstr>Background Facilities Need Drivers – Increased Construction Costs</vt:lpstr>
      <vt:lpstr>Background Facilities Need – State Investment in Asset Preservation</vt:lpstr>
      <vt:lpstr>Background Facilities Need - Summary </vt:lpstr>
      <vt:lpstr>PowerPoint Presentation</vt:lpstr>
      <vt:lpstr>Draft 2026-2028 Capital Request Process and Timeline</vt:lpstr>
      <vt:lpstr>Draft 2026-2028 Capital Request Capital Investment Components</vt:lpstr>
      <vt:lpstr>PowerPoint Presentation</vt:lpstr>
      <vt:lpstr>Capital Investment Components Asset Preservation - Request</vt:lpstr>
      <vt:lpstr>Capital Investment Components Asset Preservation – Allocation Process</vt:lpstr>
      <vt:lpstr>Capital Investment Components Asset Preservation – 2026-2028 Proposed Projects</vt:lpstr>
      <vt:lpstr>PowerPoint Presentation</vt:lpstr>
      <vt:lpstr>Capital Investment Components New Construction - Overview</vt:lpstr>
      <vt:lpstr>Capital Investment Components New Construction – Projects and Allocation</vt:lpstr>
      <vt:lpstr>PowerPoint Presentation</vt:lpstr>
      <vt:lpstr>Information Technology Projects Review of Campus Projects</vt:lpstr>
      <vt:lpstr>Capital Investment Components Information Technology Projects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Gayheart, Gabrielle L (CPE)</dc:creator>
  <cp:lastModifiedBy>Columbia, Liz (LRC)</cp:lastModifiedBy>
  <cp:revision>1602</cp:revision>
  <cp:lastPrinted>2023-08-02T20:16:46Z</cp:lastPrinted>
  <dcterms:created xsi:type="dcterms:W3CDTF">2016-09-22T18:57:17Z</dcterms:created>
  <dcterms:modified xsi:type="dcterms:W3CDTF">2025-08-12T13:50:48Z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0x01010065FEB1B2CC79B84781BA9F9D9F501ECD</vt:lpwstr>
  </property>
  <property fmtid="{D5CDD505-2E9C-101B-9397-08002B2CF9AE}" pid="3" name="MediaServiceImageTags">
    <vt:lpwstr/>
  </property>
</Properties>
</file>