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7" r:id="rId5"/>
    <p:sldId id="364" r:id="rId6"/>
    <p:sldId id="360" r:id="rId7"/>
    <p:sldId id="359" r:id="rId8"/>
    <p:sldId id="356" r:id="rId9"/>
    <p:sldId id="3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6E84C5-9DCD-7B3E-33AA-331E5E6E90B3}" name="Adkins, Rebecca (KPPA)" initials="AR" userId="S::rebecca.adkins@kyret.ky.gov::276e7d61-b688-4382-b44d-c7d519373f0f" providerId="AD"/>
  <p188:author id="{1772CED5-AAB8-047D-539B-7DAE4CD6AE30}" name="Park, Katie (KPPA)" initials="PK(" userId="S::Katie.Park@kyret.ky.gov::717c1a21-4448-4810-ace0-13ae5216819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93CA"/>
    <a:srgbClr val="5B557B"/>
    <a:srgbClr val="BD202E"/>
    <a:srgbClr val="DA780C"/>
    <a:srgbClr val="E6AF00"/>
    <a:srgbClr val="002060"/>
    <a:srgbClr val="2E75B6"/>
    <a:srgbClr val="1F76AE"/>
    <a:srgbClr val="94CAEC"/>
    <a:srgbClr val="8576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21022B-3F86-EF2C-7C40-90D1D8C7B316}"/>
              </a:ext>
            </a:extLst>
          </p:cNvPr>
          <p:cNvSpPr>
            <a:spLocks noGrp="1"/>
          </p:cNvSpPr>
          <p:nvPr>
            <p:ph type="hdr" sz="quarter"/>
          </p:nvPr>
        </p:nvSpPr>
        <p:spPr>
          <a:xfrm>
            <a:off x="0" y="0"/>
            <a:ext cx="2972098" cy="458108"/>
          </a:xfrm>
          <a:prstGeom prst="rect">
            <a:avLst/>
          </a:prstGeom>
        </p:spPr>
        <p:txBody>
          <a:bodyPr vert="horz" lIns="86486" tIns="43243" rIns="86486" bIns="43243" rtlCol="0"/>
          <a:lstStyle>
            <a:lvl1pPr algn="l">
              <a:defRPr sz="1100"/>
            </a:lvl1pPr>
          </a:lstStyle>
          <a:p>
            <a:endParaRPr lang="en-US" dirty="0"/>
          </a:p>
        </p:txBody>
      </p:sp>
      <p:sp>
        <p:nvSpPr>
          <p:cNvPr id="3" name="Date Placeholder 2">
            <a:extLst>
              <a:ext uri="{FF2B5EF4-FFF2-40B4-BE49-F238E27FC236}">
                <a16:creationId xmlns:a16="http://schemas.microsoft.com/office/drawing/2014/main" id="{2DAB4ADB-D5B7-DD10-4E72-515A05595C9A}"/>
              </a:ext>
            </a:extLst>
          </p:cNvPr>
          <p:cNvSpPr>
            <a:spLocks noGrp="1"/>
          </p:cNvSpPr>
          <p:nvPr>
            <p:ph type="dt" sz="quarter" idx="1"/>
          </p:nvPr>
        </p:nvSpPr>
        <p:spPr>
          <a:xfrm>
            <a:off x="3884414" y="0"/>
            <a:ext cx="2972098" cy="458108"/>
          </a:xfrm>
          <a:prstGeom prst="rect">
            <a:avLst/>
          </a:prstGeom>
        </p:spPr>
        <p:txBody>
          <a:bodyPr vert="horz" lIns="86486" tIns="43243" rIns="86486" bIns="43243" rtlCol="0"/>
          <a:lstStyle>
            <a:lvl1pPr algn="r">
              <a:defRPr sz="1100"/>
            </a:lvl1pPr>
          </a:lstStyle>
          <a:p>
            <a:fld id="{1980797F-29A0-4AB1-8062-5AF0919CDB8D}" type="datetimeFigureOut">
              <a:rPr lang="en-US" smtClean="0"/>
              <a:t>8/5/2025</a:t>
            </a:fld>
            <a:endParaRPr lang="en-US" dirty="0"/>
          </a:p>
        </p:txBody>
      </p:sp>
      <p:sp>
        <p:nvSpPr>
          <p:cNvPr id="4" name="Footer Placeholder 3">
            <a:extLst>
              <a:ext uri="{FF2B5EF4-FFF2-40B4-BE49-F238E27FC236}">
                <a16:creationId xmlns:a16="http://schemas.microsoft.com/office/drawing/2014/main" id="{35B7F643-E650-7F26-7ABB-9D79D6983ECD}"/>
              </a:ext>
            </a:extLst>
          </p:cNvPr>
          <p:cNvSpPr>
            <a:spLocks noGrp="1"/>
          </p:cNvSpPr>
          <p:nvPr>
            <p:ph type="ftr" sz="quarter" idx="2"/>
          </p:nvPr>
        </p:nvSpPr>
        <p:spPr>
          <a:xfrm>
            <a:off x="0" y="8685893"/>
            <a:ext cx="2972098" cy="458107"/>
          </a:xfrm>
          <a:prstGeom prst="rect">
            <a:avLst/>
          </a:prstGeom>
        </p:spPr>
        <p:txBody>
          <a:bodyPr vert="horz" lIns="86486" tIns="43243" rIns="86486" bIns="43243" rtlCol="0" anchor="b"/>
          <a:lstStyle>
            <a:lvl1pPr algn="l">
              <a:defRPr sz="1100"/>
            </a:lvl1pPr>
          </a:lstStyle>
          <a:p>
            <a:endParaRPr lang="en-US" dirty="0"/>
          </a:p>
        </p:txBody>
      </p:sp>
      <p:sp>
        <p:nvSpPr>
          <p:cNvPr id="5" name="Slide Number Placeholder 4">
            <a:extLst>
              <a:ext uri="{FF2B5EF4-FFF2-40B4-BE49-F238E27FC236}">
                <a16:creationId xmlns:a16="http://schemas.microsoft.com/office/drawing/2014/main" id="{43D695E9-C82D-9FA7-864C-141456DF2EB5}"/>
              </a:ext>
            </a:extLst>
          </p:cNvPr>
          <p:cNvSpPr>
            <a:spLocks noGrp="1"/>
          </p:cNvSpPr>
          <p:nvPr>
            <p:ph type="sldNum" sz="quarter" idx="3"/>
          </p:nvPr>
        </p:nvSpPr>
        <p:spPr>
          <a:xfrm>
            <a:off x="3884414" y="8685893"/>
            <a:ext cx="2972098" cy="458107"/>
          </a:xfrm>
          <a:prstGeom prst="rect">
            <a:avLst/>
          </a:prstGeom>
        </p:spPr>
        <p:txBody>
          <a:bodyPr vert="horz" lIns="86486" tIns="43243" rIns="86486" bIns="43243" rtlCol="0" anchor="b"/>
          <a:lstStyle>
            <a:lvl1pPr algn="r">
              <a:defRPr sz="1100"/>
            </a:lvl1pPr>
          </a:lstStyle>
          <a:p>
            <a:fld id="{8670E36D-37A7-4C48-8770-46261432EBCF}" type="slidenum">
              <a:rPr lang="en-US" smtClean="0"/>
              <a:t>‹#›</a:t>
            </a:fld>
            <a:endParaRPr lang="en-US" dirty="0"/>
          </a:p>
        </p:txBody>
      </p:sp>
    </p:spTree>
    <p:extLst>
      <p:ext uri="{BB962C8B-B14F-4D97-AF65-F5344CB8AC3E}">
        <p14:creationId xmlns:p14="http://schemas.microsoft.com/office/powerpoint/2010/main" val="341660577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16" tIns="45708" rIns="91416" bIns="45708" rtlCol="0"/>
          <a:lstStyle>
            <a:lvl1pPr algn="l">
              <a:defRPr sz="1200"/>
            </a:lvl1pPr>
          </a:lstStyle>
          <a:p>
            <a:endParaRPr lang="en-US" dirty="0"/>
          </a:p>
        </p:txBody>
      </p:sp>
      <p:sp>
        <p:nvSpPr>
          <p:cNvPr id="3" name="Date Placeholder 2"/>
          <p:cNvSpPr>
            <a:spLocks noGrp="1"/>
          </p:cNvSpPr>
          <p:nvPr>
            <p:ph type="dt" idx="1"/>
          </p:nvPr>
        </p:nvSpPr>
        <p:spPr>
          <a:xfrm>
            <a:off x="3884613" y="1"/>
            <a:ext cx="2971800" cy="458788"/>
          </a:xfrm>
          <a:prstGeom prst="rect">
            <a:avLst/>
          </a:prstGeom>
        </p:spPr>
        <p:txBody>
          <a:bodyPr vert="horz" lIns="91416" tIns="45708" rIns="91416" bIns="45708" rtlCol="0"/>
          <a:lstStyle>
            <a:lvl1pPr algn="r">
              <a:defRPr sz="1200"/>
            </a:lvl1pPr>
          </a:lstStyle>
          <a:p>
            <a:fld id="{BE07A3B6-DAAF-4197-B332-D5246C24B972}" type="datetimeFigureOut">
              <a:rPr lang="en-US" smtClean="0"/>
              <a:t>8/5/2025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16" tIns="45708" rIns="91416" bIns="45708" rtlCol="0" anchor="ctr"/>
          <a:lstStyle/>
          <a:p>
            <a:endParaRPr lang="en-US" dirty="0"/>
          </a:p>
        </p:txBody>
      </p:sp>
      <p:sp>
        <p:nvSpPr>
          <p:cNvPr id="5" name="Notes Placeholder 4"/>
          <p:cNvSpPr>
            <a:spLocks noGrp="1"/>
          </p:cNvSpPr>
          <p:nvPr>
            <p:ph type="body" sz="quarter" idx="3"/>
          </p:nvPr>
        </p:nvSpPr>
        <p:spPr>
          <a:xfrm>
            <a:off x="685800" y="4400551"/>
            <a:ext cx="5486400" cy="3600451"/>
          </a:xfrm>
          <a:prstGeom prst="rect">
            <a:avLst/>
          </a:prstGeom>
        </p:spPr>
        <p:txBody>
          <a:bodyPr vert="horz" lIns="91416" tIns="45708" rIns="91416" bIns="457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16" tIns="45708" rIns="91416" bIns="457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16" tIns="45708" rIns="91416" bIns="45708" rtlCol="0" anchor="b"/>
          <a:lstStyle>
            <a:lvl1pPr algn="r">
              <a:defRPr sz="1200"/>
            </a:lvl1pPr>
          </a:lstStyle>
          <a:p>
            <a:fld id="{C5958DA6-49C8-4EF4-9F10-B6907EC05B99}" type="slidenum">
              <a:rPr lang="en-US" smtClean="0"/>
              <a:t>‹#›</a:t>
            </a:fld>
            <a:endParaRPr lang="en-US" dirty="0"/>
          </a:p>
        </p:txBody>
      </p:sp>
    </p:spTree>
    <p:extLst>
      <p:ext uri="{BB962C8B-B14F-4D97-AF65-F5344CB8AC3E}">
        <p14:creationId xmlns:p14="http://schemas.microsoft.com/office/powerpoint/2010/main" val="304553307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63898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B563C-5AA2-7E1B-BC3E-828061969D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8E37B5-6B04-EA4B-4025-95F0035CF1A6}"/>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DDFBC476-A1A7-8F11-B093-9B8332493B53}"/>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06704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1157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36722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C38D0-ADA1-9C15-60FB-0E09689418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C4253D-C4CA-9327-BC8F-58E493B54AE3}"/>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1D007C46-3A18-93AA-7DA9-4640C2B8D254}"/>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387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7AF3-E74C-7167-D3FA-A985499138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53B270-FE9D-EE41-3547-76AB00F33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ECB696-A960-53A5-7E8F-CAB069BC734D}"/>
              </a:ext>
            </a:extLst>
          </p:cNvPr>
          <p:cNvSpPr>
            <a:spLocks noGrp="1"/>
          </p:cNvSpPr>
          <p:nvPr>
            <p:ph type="dt" sz="half" idx="10"/>
          </p:nvPr>
        </p:nvSpPr>
        <p:spPr/>
        <p:txBody>
          <a:bodyPr/>
          <a:lstStyle/>
          <a:p>
            <a:fld id="{9CABA469-ED15-4BC7-B8C2-F5E2906BC7F3}" type="datetime1">
              <a:rPr lang="en-US" smtClean="0"/>
              <a:t>8/5/2025</a:t>
            </a:fld>
            <a:endParaRPr lang="en-US" dirty="0"/>
          </a:p>
        </p:txBody>
      </p:sp>
      <p:sp>
        <p:nvSpPr>
          <p:cNvPr id="5" name="Footer Placeholder 4">
            <a:extLst>
              <a:ext uri="{FF2B5EF4-FFF2-40B4-BE49-F238E27FC236}">
                <a16:creationId xmlns:a16="http://schemas.microsoft.com/office/drawing/2014/main" id="{6B7C1F13-CB0A-CED3-6243-656B55F958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EDC33F-0EB8-BD08-CD3F-BC25341D6368}"/>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4288019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5A16A-8B71-29A2-A6F3-8EF53FBFFB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AD9EDF-BEA1-5137-0AE0-12CAE8926B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A34AD-DDE0-DD1A-02B8-BEC9A0E6E915}"/>
              </a:ext>
            </a:extLst>
          </p:cNvPr>
          <p:cNvSpPr>
            <a:spLocks noGrp="1"/>
          </p:cNvSpPr>
          <p:nvPr>
            <p:ph type="dt" sz="half" idx="10"/>
          </p:nvPr>
        </p:nvSpPr>
        <p:spPr/>
        <p:txBody>
          <a:bodyPr/>
          <a:lstStyle/>
          <a:p>
            <a:fld id="{341F446D-37F0-4241-A195-3C079F3BF8A3}" type="datetime1">
              <a:rPr lang="en-US" smtClean="0"/>
              <a:t>8/5/2025</a:t>
            </a:fld>
            <a:endParaRPr lang="en-US" dirty="0"/>
          </a:p>
        </p:txBody>
      </p:sp>
      <p:sp>
        <p:nvSpPr>
          <p:cNvPr id="5" name="Footer Placeholder 4">
            <a:extLst>
              <a:ext uri="{FF2B5EF4-FFF2-40B4-BE49-F238E27FC236}">
                <a16:creationId xmlns:a16="http://schemas.microsoft.com/office/drawing/2014/main" id="{755E860D-8F2F-262F-51FC-F2E5FD017D8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CFCB242-2C0E-55B2-A747-A934E4D6B241}"/>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259221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E0109F-93BE-48E4-E329-DFE82D5F14EB}"/>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167567-212D-D01A-1D8F-A9D136EF9C24}"/>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C2A913-9212-042B-A513-5D7124E49EE6}"/>
              </a:ext>
            </a:extLst>
          </p:cNvPr>
          <p:cNvSpPr>
            <a:spLocks noGrp="1"/>
          </p:cNvSpPr>
          <p:nvPr>
            <p:ph type="dt" sz="half" idx="10"/>
          </p:nvPr>
        </p:nvSpPr>
        <p:spPr/>
        <p:txBody>
          <a:bodyPr/>
          <a:lstStyle/>
          <a:p>
            <a:fld id="{047FEA1E-916C-406A-8E44-40071BF62A1C}" type="datetime1">
              <a:rPr lang="en-US" smtClean="0"/>
              <a:t>8/5/2025</a:t>
            </a:fld>
            <a:endParaRPr lang="en-US" dirty="0"/>
          </a:p>
        </p:txBody>
      </p:sp>
      <p:sp>
        <p:nvSpPr>
          <p:cNvPr id="5" name="Footer Placeholder 4">
            <a:extLst>
              <a:ext uri="{FF2B5EF4-FFF2-40B4-BE49-F238E27FC236}">
                <a16:creationId xmlns:a16="http://schemas.microsoft.com/office/drawing/2014/main" id="{EAF7C2BF-76BB-6A4E-682C-5C01566DE3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24A9A3-AD2B-1881-5185-0BC1042D5D0A}"/>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56077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D5306-A337-6924-BB2F-1B770AD874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CCF2F1-C3C3-5D3B-CDDB-A417FD2926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D8072B-3CE1-C27B-DA1E-39C08B00D8DA}"/>
              </a:ext>
            </a:extLst>
          </p:cNvPr>
          <p:cNvSpPr>
            <a:spLocks noGrp="1"/>
          </p:cNvSpPr>
          <p:nvPr>
            <p:ph type="dt" sz="half" idx="10"/>
          </p:nvPr>
        </p:nvSpPr>
        <p:spPr/>
        <p:txBody>
          <a:bodyPr/>
          <a:lstStyle/>
          <a:p>
            <a:fld id="{E458EC2E-2695-4CCB-895B-5F80EB91D7FF}" type="datetime1">
              <a:rPr lang="en-US" smtClean="0"/>
              <a:t>8/5/2025</a:t>
            </a:fld>
            <a:endParaRPr lang="en-US" dirty="0"/>
          </a:p>
        </p:txBody>
      </p:sp>
      <p:sp>
        <p:nvSpPr>
          <p:cNvPr id="5" name="Footer Placeholder 4">
            <a:extLst>
              <a:ext uri="{FF2B5EF4-FFF2-40B4-BE49-F238E27FC236}">
                <a16:creationId xmlns:a16="http://schemas.microsoft.com/office/drawing/2014/main" id="{C13EBA17-082C-7159-25C7-AF901698D8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55B16A-3E4C-C1C0-9C9A-0F44C66F30CE}"/>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80568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60FB4-8F01-F798-D3AD-6790B9E24587}"/>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3DF1B6-D3B0-47F0-5408-6E6AF0B37AAB}"/>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EDF6CA-7054-EA07-B681-654B339518DF}"/>
              </a:ext>
            </a:extLst>
          </p:cNvPr>
          <p:cNvSpPr>
            <a:spLocks noGrp="1"/>
          </p:cNvSpPr>
          <p:nvPr>
            <p:ph type="dt" sz="half" idx="10"/>
          </p:nvPr>
        </p:nvSpPr>
        <p:spPr/>
        <p:txBody>
          <a:bodyPr/>
          <a:lstStyle/>
          <a:p>
            <a:fld id="{DA92779A-86DF-49D1-B21A-269E8DCADB0A}" type="datetime1">
              <a:rPr lang="en-US" smtClean="0"/>
              <a:t>8/5/2025</a:t>
            </a:fld>
            <a:endParaRPr lang="en-US" dirty="0"/>
          </a:p>
        </p:txBody>
      </p:sp>
      <p:sp>
        <p:nvSpPr>
          <p:cNvPr id="5" name="Footer Placeholder 4">
            <a:extLst>
              <a:ext uri="{FF2B5EF4-FFF2-40B4-BE49-F238E27FC236}">
                <a16:creationId xmlns:a16="http://schemas.microsoft.com/office/drawing/2014/main" id="{2A071037-B86D-979A-F54D-C4F702C574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0AF238-222D-9696-5D84-3AAEF70FC01D}"/>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2011224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2D40C-A294-3ADF-54F8-62CFAA57C3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3ED45-CC75-EAA2-4D12-915299136B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5C1B2A-8C55-C62B-3253-42754CF3C9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BCED3B-C65E-0E1D-E355-A87748A1FCA4}"/>
              </a:ext>
            </a:extLst>
          </p:cNvPr>
          <p:cNvSpPr>
            <a:spLocks noGrp="1"/>
          </p:cNvSpPr>
          <p:nvPr>
            <p:ph type="dt" sz="half" idx="10"/>
          </p:nvPr>
        </p:nvSpPr>
        <p:spPr/>
        <p:txBody>
          <a:bodyPr/>
          <a:lstStyle/>
          <a:p>
            <a:fld id="{96058A89-34A0-4339-B4E9-7C688F7FAE9F}" type="datetime1">
              <a:rPr lang="en-US" smtClean="0"/>
              <a:t>8/5/2025</a:t>
            </a:fld>
            <a:endParaRPr lang="en-US" dirty="0"/>
          </a:p>
        </p:txBody>
      </p:sp>
      <p:sp>
        <p:nvSpPr>
          <p:cNvPr id="6" name="Footer Placeholder 5">
            <a:extLst>
              <a:ext uri="{FF2B5EF4-FFF2-40B4-BE49-F238E27FC236}">
                <a16:creationId xmlns:a16="http://schemas.microsoft.com/office/drawing/2014/main" id="{FC162B0B-51DE-BC69-CF2B-A865F7CD93E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F39D88-7FEF-35AA-1A2D-4F37F28CC562}"/>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3919549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DCE51-873A-BB63-BD9B-DDB08FC1CF0B}"/>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72A899-4597-8BBC-4B07-37ED6410EFF4}"/>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3C5514-E87F-01BF-455C-A46A3241195C}"/>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1A01FD-8760-AD36-D25D-9FE99AC89F5C}"/>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DA0E3D-6B8D-FD40-54C4-14DF0B0037FB}"/>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D0829D-1EC4-FD70-4A28-5A98B3EB6104}"/>
              </a:ext>
            </a:extLst>
          </p:cNvPr>
          <p:cNvSpPr>
            <a:spLocks noGrp="1"/>
          </p:cNvSpPr>
          <p:nvPr>
            <p:ph type="dt" sz="half" idx="10"/>
          </p:nvPr>
        </p:nvSpPr>
        <p:spPr/>
        <p:txBody>
          <a:bodyPr/>
          <a:lstStyle/>
          <a:p>
            <a:fld id="{113D1B56-9CC6-4BAA-942D-A508CB0BCE69}" type="datetime1">
              <a:rPr lang="en-US" smtClean="0"/>
              <a:t>8/5/2025</a:t>
            </a:fld>
            <a:endParaRPr lang="en-US" dirty="0"/>
          </a:p>
        </p:txBody>
      </p:sp>
      <p:sp>
        <p:nvSpPr>
          <p:cNvPr id="8" name="Footer Placeholder 7">
            <a:extLst>
              <a:ext uri="{FF2B5EF4-FFF2-40B4-BE49-F238E27FC236}">
                <a16:creationId xmlns:a16="http://schemas.microsoft.com/office/drawing/2014/main" id="{BCFD2A7F-12E4-99FA-3FCE-C846E1E34FB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8FD0EBB-A40F-E662-CDB9-9A7FAE71C4E7}"/>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80672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65179-E5BC-BF55-1A97-3A5715CF06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67F22E-409A-DB0D-28BB-350BCC055381}"/>
              </a:ext>
            </a:extLst>
          </p:cNvPr>
          <p:cNvSpPr>
            <a:spLocks noGrp="1"/>
          </p:cNvSpPr>
          <p:nvPr>
            <p:ph type="dt" sz="half" idx="10"/>
          </p:nvPr>
        </p:nvSpPr>
        <p:spPr/>
        <p:txBody>
          <a:bodyPr/>
          <a:lstStyle/>
          <a:p>
            <a:fld id="{D990E530-8F95-4235-A9F1-7B2BFCB2B042}" type="datetime1">
              <a:rPr lang="en-US" smtClean="0"/>
              <a:t>8/5/2025</a:t>
            </a:fld>
            <a:endParaRPr lang="en-US" dirty="0"/>
          </a:p>
        </p:txBody>
      </p:sp>
      <p:sp>
        <p:nvSpPr>
          <p:cNvPr id="4" name="Footer Placeholder 3">
            <a:extLst>
              <a:ext uri="{FF2B5EF4-FFF2-40B4-BE49-F238E27FC236}">
                <a16:creationId xmlns:a16="http://schemas.microsoft.com/office/drawing/2014/main" id="{CADDD41C-E634-70A7-3915-83E1C8ED95F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FAAD21D-12BC-B81C-C37F-BC8E5D44BDA5}"/>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4293778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DAC510-7042-6BA7-8F79-8CEFDEC674BF}"/>
              </a:ext>
            </a:extLst>
          </p:cNvPr>
          <p:cNvSpPr>
            <a:spLocks noGrp="1"/>
          </p:cNvSpPr>
          <p:nvPr>
            <p:ph type="dt" sz="half" idx="10"/>
          </p:nvPr>
        </p:nvSpPr>
        <p:spPr/>
        <p:txBody>
          <a:bodyPr/>
          <a:lstStyle/>
          <a:p>
            <a:fld id="{C2BF0C17-2DBD-480A-BCD4-5109D5CB277D}" type="datetime1">
              <a:rPr lang="en-US" smtClean="0"/>
              <a:t>8/5/2025</a:t>
            </a:fld>
            <a:endParaRPr lang="en-US" dirty="0"/>
          </a:p>
        </p:txBody>
      </p:sp>
      <p:sp>
        <p:nvSpPr>
          <p:cNvPr id="3" name="Footer Placeholder 2">
            <a:extLst>
              <a:ext uri="{FF2B5EF4-FFF2-40B4-BE49-F238E27FC236}">
                <a16:creationId xmlns:a16="http://schemas.microsoft.com/office/drawing/2014/main" id="{98C85508-EDEE-91FD-E277-A6C93E070A6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E058B0E-99F6-B74E-594F-208A9F3E5A03}"/>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405963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8EC40-8395-23B2-CC97-31761D52F0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85FCEF-150A-3624-FB6C-B627983DA88A}"/>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B3E125-95C6-A285-658F-978B12C52C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9211D0-52BA-77E3-4AEC-A439741072F9}"/>
              </a:ext>
            </a:extLst>
          </p:cNvPr>
          <p:cNvSpPr>
            <a:spLocks noGrp="1"/>
          </p:cNvSpPr>
          <p:nvPr>
            <p:ph type="dt" sz="half" idx="10"/>
          </p:nvPr>
        </p:nvSpPr>
        <p:spPr/>
        <p:txBody>
          <a:bodyPr/>
          <a:lstStyle/>
          <a:p>
            <a:fld id="{88DEE44A-97AA-4A8C-8846-4BC6A9B53150}" type="datetime1">
              <a:rPr lang="en-US" smtClean="0"/>
              <a:t>8/5/2025</a:t>
            </a:fld>
            <a:endParaRPr lang="en-US" dirty="0"/>
          </a:p>
        </p:txBody>
      </p:sp>
      <p:sp>
        <p:nvSpPr>
          <p:cNvPr id="6" name="Footer Placeholder 5">
            <a:extLst>
              <a:ext uri="{FF2B5EF4-FFF2-40B4-BE49-F238E27FC236}">
                <a16:creationId xmlns:a16="http://schemas.microsoft.com/office/drawing/2014/main" id="{7D54809F-F8B9-63C5-68A8-558B1DEE9D8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4C1884-CE85-AD2B-2E63-9EBDD2A9B00D}"/>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3488940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2FF31-424D-32D1-F465-BC3C8071FC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27156C-0405-92D4-2CD3-5E230CF14AA5}"/>
              </a:ext>
            </a:extLst>
          </p:cNvPr>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F970E47-3837-9857-6311-6C616B34B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D70D66-3F46-C073-9D93-D18FA1CE762C}"/>
              </a:ext>
            </a:extLst>
          </p:cNvPr>
          <p:cNvSpPr>
            <a:spLocks noGrp="1"/>
          </p:cNvSpPr>
          <p:nvPr>
            <p:ph type="dt" sz="half" idx="10"/>
          </p:nvPr>
        </p:nvSpPr>
        <p:spPr/>
        <p:txBody>
          <a:bodyPr/>
          <a:lstStyle/>
          <a:p>
            <a:fld id="{29E1A965-2373-4983-A648-A1CAD091517A}" type="datetime1">
              <a:rPr lang="en-US" smtClean="0"/>
              <a:t>8/5/2025</a:t>
            </a:fld>
            <a:endParaRPr lang="en-US" dirty="0"/>
          </a:p>
        </p:txBody>
      </p:sp>
      <p:sp>
        <p:nvSpPr>
          <p:cNvPr id="6" name="Footer Placeholder 5">
            <a:extLst>
              <a:ext uri="{FF2B5EF4-FFF2-40B4-BE49-F238E27FC236}">
                <a16:creationId xmlns:a16="http://schemas.microsoft.com/office/drawing/2014/main" id="{048F1267-9017-E914-9C5B-70A14D7A93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BFC9F6-B4D3-941E-4B1B-EE027B7C9571}"/>
              </a:ext>
            </a:extLst>
          </p:cNvPr>
          <p:cNvSpPr>
            <a:spLocks noGrp="1"/>
          </p:cNvSpPr>
          <p:nvPr>
            <p:ph type="sldNum" sz="quarter" idx="12"/>
          </p:nvPr>
        </p:nvSpPr>
        <p:spPr/>
        <p:txBody>
          <a:bodyPr/>
          <a:lstStyle/>
          <a:p>
            <a:fld id="{EC5D9426-8404-46A2-87E7-2FC06639BB5C}" type="slidenum">
              <a:rPr lang="en-US" smtClean="0"/>
              <a:t>‹#›</a:t>
            </a:fld>
            <a:endParaRPr lang="en-US" dirty="0"/>
          </a:p>
        </p:txBody>
      </p:sp>
    </p:spTree>
    <p:extLst>
      <p:ext uri="{BB962C8B-B14F-4D97-AF65-F5344CB8AC3E}">
        <p14:creationId xmlns:p14="http://schemas.microsoft.com/office/powerpoint/2010/main" val="2137835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71BAC9-EEC4-60DC-03BE-403B82D679DC}"/>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D458E7-AE5D-C5CB-5032-529EDB9813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CBE6C-E674-E422-F9BE-957AB23C6957}"/>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90B4A-5448-4988-8061-6D6083E657A1}" type="datetime1">
              <a:rPr lang="en-US" smtClean="0"/>
              <a:t>8/5/2025</a:t>
            </a:fld>
            <a:endParaRPr lang="en-US" dirty="0"/>
          </a:p>
        </p:txBody>
      </p:sp>
      <p:sp>
        <p:nvSpPr>
          <p:cNvPr id="5" name="Footer Placeholder 4">
            <a:extLst>
              <a:ext uri="{FF2B5EF4-FFF2-40B4-BE49-F238E27FC236}">
                <a16:creationId xmlns:a16="http://schemas.microsoft.com/office/drawing/2014/main" id="{49836C70-CC79-2427-8CF9-C6E6DA9B396C}"/>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B594038-6493-3379-0F2D-847B166C4433}"/>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D9426-8404-46A2-87E7-2FC06639BB5C}" type="slidenum">
              <a:rPr lang="en-US" smtClean="0"/>
              <a:t>‹#›</a:t>
            </a:fld>
            <a:endParaRPr lang="en-US" dirty="0"/>
          </a:p>
        </p:txBody>
      </p:sp>
    </p:spTree>
    <p:extLst>
      <p:ext uri="{BB962C8B-B14F-4D97-AF65-F5344CB8AC3E}">
        <p14:creationId xmlns:p14="http://schemas.microsoft.com/office/powerpoint/2010/main" val="2485799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1.sv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9049" y="4338600"/>
            <a:ext cx="10438504" cy="2364099"/>
          </a:xfrm>
        </p:spPr>
        <p:txBody>
          <a:bodyPr>
            <a:normAutofit/>
          </a:bodyPr>
          <a:lstStyle/>
          <a:p>
            <a:pPr algn="r">
              <a:lnSpc>
                <a:spcPct val="100000"/>
              </a:lnSpc>
              <a:spcBef>
                <a:spcPts val="0"/>
              </a:spcBef>
            </a:pPr>
            <a:endParaRPr lang="en-US" sz="3000" b="1" dirty="0"/>
          </a:p>
          <a:p>
            <a:pPr algn="r">
              <a:lnSpc>
                <a:spcPct val="100000"/>
              </a:lnSpc>
              <a:spcBef>
                <a:spcPts val="0"/>
              </a:spcBef>
            </a:pPr>
            <a:r>
              <a:rPr lang="en-US" sz="3000" b="1" dirty="0"/>
              <a:t>Pension Administration System (PAS) Modernization </a:t>
            </a:r>
          </a:p>
          <a:p>
            <a:pPr algn="r">
              <a:lnSpc>
                <a:spcPct val="100000"/>
              </a:lnSpc>
              <a:spcBef>
                <a:spcPts val="0"/>
              </a:spcBef>
            </a:pPr>
            <a:r>
              <a:rPr lang="en-US" sz="2000" dirty="0"/>
              <a:t>Rebecca Adkins, Deputy Executive Director</a:t>
            </a:r>
          </a:p>
          <a:p>
            <a:pPr algn="r">
              <a:lnSpc>
                <a:spcPct val="100000"/>
              </a:lnSpc>
              <a:spcBef>
                <a:spcPts val="0"/>
              </a:spcBef>
            </a:pPr>
            <a:r>
              <a:rPr lang="en-US" sz="2000" dirty="0"/>
              <a:t>Mike Lamb, CFO</a:t>
            </a:r>
          </a:p>
          <a:p>
            <a:pPr algn="r">
              <a:lnSpc>
                <a:spcPct val="100000"/>
              </a:lnSpc>
              <a:spcBef>
                <a:spcPts val="0"/>
              </a:spcBef>
            </a:pPr>
            <a:r>
              <a:rPr lang="en-US" sz="2000" dirty="0"/>
              <a:t>Dominique McKinley, Enterprise and Technology Services Director</a:t>
            </a:r>
          </a:p>
          <a:p>
            <a:pPr algn="r">
              <a:lnSpc>
                <a:spcPct val="100000"/>
              </a:lnSpc>
              <a:spcBef>
                <a:spcPts val="0"/>
              </a:spcBef>
            </a:pPr>
            <a:endParaRPr lang="en-US" sz="2000" dirty="0"/>
          </a:p>
        </p:txBody>
      </p:sp>
      <p:sp>
        <p:nvSpPr>
          <p:cNvPr id="5" name="Text Box 4">
            <a:extLst>
              <a:ext uri="{FF2B5EF4-FFF2-40B4-BE49-F238E27FC236}">
                <a16:creationId xmlns:a16="http://schemas.microsoft.com/office/drawing/2014/main" id="{273397CA-0EDE-1954-A8AD-E8F619CDBD99}"/>
              </a:ext>
            </a:extLst>
          </p:cNvPr>
          <p:cNvSpPr txBox="1">
            <a:spLocks noChangeArrowheads="1"/>
          </p:cNvSpPr>
          <p:nvPr/>
        </p:nvSpPr>
        <p:spPr bwMode="auto">
          <a:xfrm>
            <a:off x="0" y="2116730"/>
            <a:ext cx="12192000" cy="2221870"/>
          </a:xfrm>
          <a:prstGeom prst="rect">
            <a:avLst/>
          </a:prstGeom>
          <a:solidFill>
            <a:srgbClr val="002060"/>
          </a:solid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5600" b="1" dirty="0">
                <a:solidFill>
                  <a:srgbClr val="FFFFFF"/>
                </a:solidFill>
                <a:cs typeface="Calibri" panose="020F0502020204030204" pitchFamily="34" charset="0"/>
              </a:rPr>
              <a:t>Capital Planning Advisory Board</a:t>
            </a:r>
          </a:p>
          <a:p>
            <a:pPr algn="ctr"/>
            <a:r>
              <a:rPr lang="en-US" sz="3600" dirty="0">
                <a:solidFill>
                  <a:srgbClr val="FFFFFF"/>
                </a:solidFill>
                <a:cs typeface="Calibri" panose="020F0502020204030204" pitchFamily="34" charset="0"/>
              </a:rPr>
              <a:t>August 13, 2025 </a:t>
            </a:r>
          </a:p>
        </p:txBody>
      </p:sp>
      <p:pic>
        <p:nvPicPr>
          <p:cNvPr id="6" name="Picture 5" descr="A blue text on a black background&#10;&#10;Description automatically generated">
            <a:extLst>
              <a:ext uri="{FF2B5EF4-FFF2-40B4-BE49-F238E27FC236}">
                <a16:creationId xmlns:a16="http://schemas.microsoft.com/office/drawing/2014/main" id="{C817E698-EB13-A3DA-BF8C-F3BB0248B6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058" y="471455"/>
            <a:ext cx="4300306" cy="1152072"/>
          </a:xfrm>
          <a:prstGeom prst="rect">
            <a:avLst/>
          </a:prstGeom>
        </p:spPr>
      </p:pic>
      <p:sp>
        <p:nvSpPr>
          <p:cNvPr id="7" name="Slide Number Placeholder 6">
            <a:extLst>
              <a:ext uri="{FF2B5EF4-FFF2-40B4-BE49-F238E27FC236}">
                <a16:creationId xmlns:a16="http://schemas.microsoft.com/office/drawing/2014/main" id="{9CDE9A97-C6EA-68CA-B3CF-E2841791018E}"/>
              </a:ext>
            </a:extLst>
          </p:cNvPr>
          <p:cNvSpPr>
            <a:spLocks noGrp="1"/>
          </p:cNvSpPr>
          <p:nvPr>
            <p:ph type="sldNum" sz="quarter" idx="12"/>
          </p:nvPr>
        </p:nvSpPr>
        <p:spPr>
          <a:xfrm>
            <a:off x="9055100" y="6347281"/>
            <a:ext cx="2743200" cy="365125"/>
          </a:xfrm>
        </p:spPr>
        <p:txBody>
          <a:bodyPr/>
          <a:lstStyle/>
          <a:p>
            <a:fld id="{EC5D9426-8404-46A2-87E7-2FC06639BB5C}" type="slidenum">
              <a:rPr lang="en-US" smtClean="0"/>
              <a:t>1</a:t>
            </a:fld>
            <a:endParaRPr lang="en-US" dirty="0"/>
          </a:p>
        </p:txBody>
      </p:sp>
    </p:spTree>
    <p:extLst>
      <p:ext uri="{BB962C8B-B14F-4D97-AF65-F5344CB8AC3E}">
        <p14:creationId xmlns:p14="http://schemas.microsoft.com/office/powerpoint/2010/main" val="244387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B63B7D-E908-971B-BBC3-062F56397E62}"/>
              </a:ext>
            </a:extLst>
          </p:cNvPr>
          <p:cNvSpPr/>
          <p:nvPr/>
        </p:nvSpPr>
        <p:spPr>
          <a:xfrm>
            <a:off x="0" y="55273"/>
            <a:ext cx="12192000" cy="104645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A55C09D-CD73-0792-3679-045666478511}"/>
              </a:ext>
            </a:extLst>
          </p:cNvPr>
          <p:cNvSpPr txBox="1"/>
          <p:nvPr/>
        </p:nvSpPr>
        <p:spPr>
          <a:xfrm>
            <a:off x="2692404" y="259888"/>
            <a:ext cx="9020135" cy="553998"/>
          </a:xfrm>
          <a:prstGeom prst="rect">
            <a:avLst/>
          </a:prstGeom>
          <a:noFill/>
        </p:spPr>
        <p:txBody>
          <a:bodyPr wrap="square">
            <a:spAutoFit/>
          </a:bodyPr>
          <a:lstStyle/>
          <a:p>
            <a:pPr algn="ctr"/>
            <a:r>
              <a:rPr lang="en-US" sz="3000" b="1" dirty="0">
                <a:solidFill>
                  <a:schemeClr val="bg1"/>
                </a:solidFill>
              </a:rPr>
              <a:t>KPPA Overview</a:t>
            </a:r>
            <a:endParaRPr lang="en-US" sz="3000" dirty="0">
              <a:solidFill>
                <a:schemeClr val="bg1"/>
              </a:solidFill>
            </a:endParaRPr>
          </a:p>
        </p:txBody>
      </p:sp>
      <p:pic>
        <p:nvPicPr>
          <p:cNvPr id="6" name="Picture 5">
            <a:extLst>
              <a:ext uri="{FF2B5EF4-FFF2-40B4-BE49-F238E27FC236}">
                <a16:creationId xmlns:a16="http://schemas.microsoft.com/office/drawing/2014/main" id="{30EC6713-DB2D-BD34-974A-4075C3FBAF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3025" y="85525"/>
            <a:ext cx="3580301" cy="935333"/>
          </a:xfrm>
          <a:prstGeom prst="rect">
            <a:avLst/>
          </a:prstGeom>
        </p:spPr>
      </p:pic>
      <p:sp>
        <p:nvSpPr>
          <p:cNvPr id="11" name="Slide Number Placeholder 10">
            <a:extLst>
              <a:ext uri="{FF2B5EF4-FFF2-40B4-BE49-F238E27FC236}">
                <a16:creationId xmlns:a16="http://schemas.microsoft.com/office/drawing/2014/main" id="{C7F7EAF0-51D4-3408-B608-A70E800D53C7}"/>
              </a:ext>
            </a:extLst>
          </p:cNvPr>
          <p:cNvSpPr>
            <a:spLocks noGrp="1"/>
          </p:cNvSpPr>
          <p:nvPr>
            <p:ph type="sldNum" sz="quarter" idx="12"/>
          </p:nvPr>
        </p:nvSpPr>
        <p:spPr>
          <a:xfrm>
            <a:off x="9450125" y="6392158"/>
            <a:ext cx="2743200" cy="365125"/>
          </a:xfrm>
        </p:spPr>
        <p:txBody>
          <a:bodyPr/>
          <a:lstStyle/>
          <a:p>
            <a:fld id="{EC5D9426-8404-46A2-87E7-2FC06639BB5C}" type="slidenum">
              <a:rPr lang="en-US" smtClean="0"/>
              <a:t>2</a:t>
            </a:fld>
            <a:endParaRPr lang="en-US" dirty="0"/>
          </a:p>
        </p:txBody>
      </p:sp>
      <p:graphicFrame>
        <p:nvGraphicFramePr>
          <p:cNvPr id="8" name="Table 7">
            <a:extLst>
              <a:ext uri="{FF2B5EF4-FFF2-40B4-BE49-F238E27FC236}">
                <a16:creationId xmlns:a16="http://schemas.microsoft.com/office/drawing/2014/main" id="{D4ADFDBD-36D2-0F81-3166-66FE09FD9EED}"/>
              </a:ext>
            </a:extLst>
          </p:cNvPr>
          <p:cNvGraphicFramePr>
            <a:graphicFrameLocks noGrp="1"/>
          </p:cNvGraphicFramePr>
          <p:nvPr/>
        </p:nvGraphicFramePr>
        <p:xfrm>
          <a:off x="283025" y="1213527"/>
          <a:ext cx="11620437" cy="741680"/>
        </p:xfrm>
        <a:graphic>
          <a:graphicData uri="http://schemas.openxmlformats.org/drawingml/2006/table">
            <a:tbl>
              <a:tblPr firstRow="1" bandRow="1">
                <a:tableStyleId>{5C22544A-7EE6-4342-B048-85BDC9FD1C3A}</a:tableStyleId>
              </a:tblPr>
              <a:tblGrid>
                <a:gridCol w="11620437">
                  <a:extLst>
                    <a:ext uri="{9D8B030D-6E8A-4147-A177-3AD203B41FA5}">
                      <a16:colId xmlns:a16="http://schemas.microsoft.com/office/drawing/2014/main" val="960820230"/>
                    </a:ext>
                  </a:extLst>
                </a:gridCol>
              </a:tblGrid>
              <a:tr h="370840">
                <a:tc>
                  <a:txBody>
                    <a:bodyPr/>
                    <a:lstStyle/>
                    <a:p>
                      <a:r>
                        <a:rPr lang="en-US" dirty="0"/>
                        <a:t>WHO WE ARE</a:t>
                      </a:r>
                    </a:p>
                  </a:txBody>
                  <a:tcPr>
                    <a:solidFill>
                      <a:srgbClr val="002060"/>
                    </a:solidFill>
                  </a:tcPr>
                </a:tc>
                <a:extLst>
                  <a:ext uri="{0D108BD9-81ED-4DB2-BD59-A6C34878D82A}">
                    <a16:rowId xmlns:a16="http://schemas.microsoft.com/office/drawing/2014/main" val="1720278434"/>
                  </a:ext>
                </a:extLst>
              </a:tr>
              <a:tr h="370840">
                <a:tc>
                  <a:txBody>
                    <a:bodyPr/>
                    <a:lstStyle/>
                    <a:p>
                      <a:r>
                        <a:rPr lang="en-US" sz="1600" dirty="0"/>
                        <a:t>The Kentucky Public Pensions Authority (KPPA) administers retirement benefits for public employees across the Commonwealth.</a:t>
                      </a:r>
                    </a:p>
                  </a:txBody>
                  <a:tcPr>
                    <a:solidFill>
                      <a:schemeClr val="bg1"/>
                    </a:solidFill>
                  </a:tcPr>
                </a:tc>
                <a:extLst>
                  <a:ext uri="{0D108BD9-81ED-4DB2-BD59-A6C34878D82A}">
                    <a16:rowId xmlns:a16="http://schemas.microsoft.com/office/drawing/2014/main" val="1660263481"/>
                  </a:ext>
                </a:extLst>
              </a:tr>
            </a:tbl>
          </a:graphicData>
        </a:graphic>
      </p:graphicFrame>
      <p:graphicFrame>
        <p:nvGraphicFramePr>
          <p:cNvPr id="2" name="Table 1">
            <a:extLst>
              <a:ext uri="{FF2B5EF4-FFF2-40B4-BE49-F238E27FC236}">
                <a16:creationId xmlns:a16="http://schemas.microsoft.com/office/drawing/2014/main" id="{8698D0BC-9626-0608-B9D1-ED258A4FC2A4}"/>
              </a:ext>
            </a:extLst>
          </p:cNvPr>
          <p:cNvGraphicFramePr>
            <a:graphicFrameLocks noGrp="1"/>
          </p:cNvGraphicFramePr>
          <p:nvPr>
            <p:extLst>
              <p:ext uri="{D42A27DB-BD31-4B8C-83A1-F6EECF244321}">
                <p14:modId xmlns:p14="http://schemas.microsoft.com/office/powerpoint/2010/main" val="3397870414"/>
              </p:ext>
            </p:extLst>
          </p:nvPr>
        </p:nvGraphicFramePr>
        <p:xfrm>
          <a:off x="286054" y="3629483"/>
          <a:ext cx="11653694" cy="825175"/>
        </p:xfrm>
        <a:graphic>
          <a:graphicData uri="http://schemas.openxmlformats.org/drawingml/2006/table">
            <a:tbl>
              <a:tblPr firstRow="1" bandRow="1">
                <a:tableStyleId>{5C22544A-7EE6-4342-B048-85BDC9FD1C3A}</a:tableStyleId>
              </a:tblPr>
              <a:tblGrid>
                <a:gridCol w="11653694">
                  <a:extLst>
                    <a:ext uri="{9D8B030D-6E8A-4147-A177-3AD203B41FA5}">
                      <a16:colId xmlns:a16="http://schemas.microsoft.com/office/drawing/2014/main" val="960820230"/>
                    </a:ext>
                  </a:extLst>
                </a:gridCol>
              </a:tblGrid>
              <a:tr h="454335">
                <a:tc>
                  <a:txBody>
                    <a:bodyPr/>
                    <a:lstStyle/>
                    <a:p>
                      <a:r>
                        <a:rPr lang="en-US" dirty="0"/>
                        <a:t>MEMBERSHIP SCOPE</a:t>
                      </a:r>
                    </a:p>
                  </a:txBody>
                  <a:tcPr>
                    <a:solidFill>
                      <a:srgbClr val="002060"/>
                    </a:solidFill>
                  </a:tcPr>
                </a:tc>
                <a:extLst>
                  <a:ext uri="{0D108BD9-81ED-4DB2-BD59-A6C34878D82A}">
                    <a16:rowId xmlns:a16="http://schemas.microsoft.com/office/drawing/2014/main" val="1720278434"/>
                  </a:ext>
                </a:extLst>
              </a:tr>
              <a:tr h="370840">
                <a:tc>
                  <a:txBody>
                    <a:bodyPr/>
                    <a:lstStyle/>
                    <a:p>
                      <a:r>
                        <a:rPr lang="en-US" sz="1600" dirty="0"/>
                        <a:t>KPPA serves over 433,000 members, including active, inactive, and retired public </a:t>
                      </a:r>
                      <a:r>
                        <a:rPr lang="en-US" sz="1800" b="0" i="0" kern="1200" dirty="0">
                          <a:solidFill>
                            <a:schemeClr val="dk1"/>
                          </a:solidFill>
                          <a:effectLst/>
                          <a:latin typeface="+mn-lt"/>
                          <a:ea typeface="+mn-ea"/>
                          <a:cs typeface="+mn-cs"/>
                        </a:rPr>
                        <a:t> </a:t>
                      </a:r>
                      <a:r>
                        <a:rPr lang="en-US" sz="1600" dirty="0"/>
                        <a:t>service employees.</a:t>
                      </a:r>
                    </a:p>
                  </a:txBody>
                  <a:tcPr>
                    <a:solidFill>
                      <a:schemeClr val="bg1"/>
                    </a:solidFill>
                  </a:tcPr>
                </a:tc>
                <a:extLst>
                  <a:ext uri="{0D108BD9-81ED-4DB2-BD59-A6C34878D82A}">
                    <a16:rowId xmlns:a16="http://schemas.microsoft.com/office/drawing/2014/main" val="1660263481"/>
                  </a:ext>
                </a:extLst>
              </a:tr>
            </a:tbl>
          </a:graphicData>
        </a:graphic>
      </p:graphicFrame>
      <p:graphicFrame>
        <p:nvGraphicFramePr>
          <p:cNvPr id="4" name="Table 3">
            <a:extLst>
              <a:ext uri="{FF2B5EF4-FFF2-40B4-BE49-F238E27FC236}">
                <a16:creationId xmlns:a16="http://schemas.microsoft.com/office/drawing/2014/main" id="{DD19D1BF-A3B3-6139-1ECA-887551A8151C}"/>
              </a:ext>
            </a:extLst>
          </p:cNvPr>
          <p:cNvGraphicFramePr>
            <a:graphicFrameLocks noGrp="1"/>
          </p:cNvGraphicFramePr>
          <p:nvPr/>
        </p:nvGraphicFramePr>
        <p:xfrm>
          <a:off x="283025" y="2044643"/>
          <a:ext cx="11653694" cy="1498600"/>
        </p:xfrm>
        <a:graphic>
          <a:graphicData uri="http://schemas.openxmlformats.org/drawingml/2006/table">
            <a:tbl>
              <a:tblPr firstRow="1" bandRow="1">
                <a:tableStyleId>{5C22544A-7EE6-4342-B048-85BDC9FD1C3A}</a:tableStyleId>
              </a:tblPr>
              <a:tblGrid>
                <a:gridCol w="11653694">
                  <a:extLst>
                    <a:ext uri="{9D8B030D-6E8A-4147-A177-3AD203B41FA5}">
                      <a16:colId xmlns:a16="http://schemas.microsoft.com/office/drawing/2014/main" val="960820230"/>
                    </a:ext>
                  </a:extLst>
                </a:gridCol>
              </a:tblGrid>
              <a:tr h="370840">
                <a:tc>
                  <a:txBody>
                    <a:bodyPr/>
                    <a:lstStyle/>
                    <a:p>
                      <a:r>
                        <a:rPr lang="en-US" dirty="0"/>
                        <a:t>SYSTEMS ADMINISTERED</a:t>
                      </a:r>
                    </a:p>
                  </a:txBody>
                  <a:tcPr>
                    <a:solidFill>
                      <a:srgbClr val="002060"/>
                    </a:solidFill>
                  </a:tcPr>
                </a:tc>
                <a:extLst>
                  <a:ext uri="{0D108BD9-81ED-4DB2-BD59-A6C34878D82A}">
                    <a16:rowId xmlns:a16="http://schemas.microsoft.com/office/drawing/2014/main" val="1720278434"/>
                  </a:ext>
                </a:extLst>
              </a:tr>
              <a:tr h="370840">
                <a:tc>
                  <a:txBody>
                    <a:bodyPr/>
                    <a:lstStyle/>
                    <a:p>
                      <a:r>
                        <a:rPr lang="en-US" sz="1600" dirty="0"/>
                        <a:t>KPPA oversees three retirement systems: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County Employees Retirement System (CERS)</a:t>
                      </a:r>
                      <a:r>
                        <a:rPr lang="en-US" sz="1800" b="0" i="0" kern="1200" dirty="0">
                          <a:solidFill>
                            <a:schemeClr val="dk1"/>
                          </a:solidFill>
                          <a:effectLst/>
                          <a:latin typeface="+mn-lt"/>
                          <a:ea typeface="+mn-ea"/>
                          <a:cs typeface="+mn-cs"/>
                        </a:rPr>
                        <a:t>  </a:t>
                      </a:r>
                      <a:endParaRPr lang="en-US" sz="1600" dirty="0"/>
                    </a:p>
                    <a:p>
                      <a:pPr marL="285750" indent="-285750">
                        <a:buFont typeface="Arial" panose="020B0604020202020204" pitchFamily="34" charset="0"/>
                        <a:buChar char="•"/>
                      </a:pPr>
                      <a:r>
                        <a:rPr lang="en-US" sz="1600" dirty="0"/>
                        <a:t>Kentucky Employees Retirement System (KERS)</a:t>
                      </a:r>
                      <a:r>
                        <a:rPr lang="en-US" sz="1800" b="0" i="0" kern="1200" dirty="0">
                          <a:solidFill>
                            <a:schemeClr val="dk1"/>
                          </a:solidFill>
                          <a:effectLst/>
                          <a:latin typeface="+mn-lt"/>
                          <a:ea typeface="+mn-ea"/>
                          <a:cs typeface="+mn-cs"/>
                        </a:rPr>
                        <a:t>  </a:t>
                      </a:r>
                      <a:endParaRPr lang="en-US" sz="1600" dirty="0"/>
                    </a:p>
                    <a:p>
                      <a:pPr marL="285750" indent="-285750">
                        <a:buFont typeface="Arial" panose="020B0604020202020204" pitchFamily="34" charset="0"/>
                        <a:buChar char="•"/>
                      </a:pPr>
                      <a:r>
                        <a:rPr lang="en-US" sz="1600" dirty="0"/>
                        <a:t>State Police Retirement System (SPRS)</a:t>
                      </a:r>
                    </a:p>
                  </a:txBody>
                  <a:tcPr>
                    <a:noFill/>
                  </a:tcPr>
                </a:tc>
                <a:extLst>
                  <a:ext uri="{0D108BD9-81ED-4DB2-BD59-A6C34878D82A}">
                    <a16:rowId xmlns:a16="http://schemas.microsoft.com/office/drawing/2014/main" val="1660263481"/>
                  </a:ext>
                </a:extLst>
              </a:tr>
            </a:tbl>
          </a:graphicData>
        </a:graphic>
      </p:graphicFrame>
      <p:graphicFrame>
        <p:nvGraphicFramePr>
          <p:cNvPr id="7" name="Table 6">
            <a:extLst>
              <a:ext uri="{FF2B5EF4-FFF2-40B4-BE49-F238E27FC236}">
                <a16:creationId xmlns:a16="http://schemas.microsoft.com/office/drawing/2014/main" id="{E916291B-1B07-DC47-A5B8-B22965332D36}"/>
              </a:ext>
            </a:extLst>
          </p:cNvPr>
          <p:cNvGraphicFramePr>
            <a:graphicFrameLocks noGrp="1"/>
          </p:cNvGraphicFramePr>
          <p:nvPr>
            <p:extLst>
              <p:ext uri="{D42A27DB-BD31-4B8C-83A1-F6EECF244321}">
                <p14:modId xmlns:p14="http://schemas.microsoft.com/office/powerpoint/2010/main" val="3468862852"/>
              </p:ext>
            </p:extLst>
          </p:nvPr>
        </p:nvGraphicFramePr>
        <p:xfrm>
          <a:off x="283025" y="4453787"/>
          <a:ext cx="11653693" cy="741680"/>
        </p:xfrm>
        <a:graphic>
          <a:graphicData uri="http://schemas.openxmlformats.org/drawingml/2006/table">
            <a:tbl>
              <a:tblPr firstRow="1" bandRow="1">
                <a:tableStyleId>{5C22544A-7EE6-4342-B048-85BDC9FD1C3A}</a:tableStyleId>
              </a:tblPr>
              <a:tblGrid>
                <a:gridCol w="11653693">
                  <a:extLst>
                    <a:ext uri="{9D8B030D-6E8A-4147-A177-3AD203B41FA5}">
                      <a16:colId xmlns:a16="http://schemas.microsoft.com/office/drawing/2014/main" val="960820230"/>
                    </a:ext>
                  </a:extLst>
                </a:gridCol>
              </a:tblGrid>
              <a:tr h="370840">
                <a:tc>
                  <a:txBody>
                    <a:bodyPr/>
                    <a:lstStyle/>
                    <a:p>
                      <a:r>
                        <a:rPr lang="en-US" dirty="0"/>
                        <a:t>RETIREE IMPACT </a:t>
                      </a:r>
                    </a:p>
                  </a:txBody>
                  <a:tcPr>
                    <a:solidFill>
                      <a:srgbClr val="002060"/>
                    </a:solidFill>
                  </a:tcPr>
                </a:tc>
                <a:extLst>
                  <a:ext uri="{0D108BD9-81ED-4DB2-BD59-A6C34878D82A}">
                    <a16:rowId xmlns:a16="http://schemas.microsoft.com/office/drawing/2014/main" val="1720278434"/>
                  </a:ext>
                </a:extLst>
              </a:tr>
              <a:tr h="370840">
                <a:tc>
                  <a:txBody>
                    <a:bodyPr/>
                    <a:lstStyle/>
                    <a:p>
                      <a:r>
                        <a:rPr lang="en-US" sz="1600" dirty="0"/>
                        <a:t>More than 128,000 retirees currently receive $2.2 billion annually in benefits from the systems KPPA administers.</a:t>
                      </a:r>
                      <a:r>
                        <a:rPr lang="en-US" sz="1600" kern="1200" dirty="0">
                          <a:solidFill>
                            <a:schemeClr val="dk1"/>
                          </a:solidFill>
                          <a:latin typeface="+mn-lt"/>
                          <a:ea typeface="+mn-ea"/>
                          <a:cs typeface="+mn-cs"/>
                        </a:rPr>
                        <a:t>  </a:t>
                      </a:r>
                    </a:p>
                  </a:txBody>
                  <a:tcPr>
                    <a:solidFill>
                      <a:schemeClr val="bg1"/>
                    </a:solidFill>
                  </a:tcPr>
                </a:tc>
                <a:extLst>
                  <a:ext uri="{0D108BD9-81ED-4DB2-BD59-A6C34878D82A}">
                    <a16:rowId xmlns:a16="http://schemas.microsoft.com/office/drawing/2014/main" val="1660263481"/>
                  </a:ext>
                </a:extLst>
              </a:tr>
            </a:tbl>
          </a:graphicData>
        </a:graphic>
      </p:graphicFrame>
      <p:graphicFrame>
        <p:nvGraphicFramePr>
          <p:cNvPr id="9" name="Table 8">
            <a:extLst>
              <a:ext uri="{FF2B5EF4-FFF2-40B4-BE49-F238E27FC236}">
                <a16:creationId xmlns:a16="http://schemas.microsoft.com/office/drawing/2014/main" id="{A2786218-DCE5-F873-1C28-79A68966F97D}"/>
              </a:ext>
            </a:extLst>
          </p:cNvPr>
          <p:cNvGraphicFramePr>
            <a:graphicFrameLocks noGrp="1"/>
          </p:cNvGraphicFramePr>
          <p:nvPr>
            <p:extLst>
              <p:ext uri="{D42A27DB-BD31-4B8C-83A1-F6EECF244321}">
                <p14:modId xmlns:p14="http://schemas.microsoft.com/office/powerpoint/2010/main" val="2365049411"/>
              </p:ext>
            </p:extLst>
          </p:nvPr>
        </p:nvGraphicFramePr>
        <p:xfrm>
          <a:off x="283025" y="5197912"/>
          <a:ext cx="11653693" cy="1437640"/>
        </p:xfrm>
        <a:graphic>
          <a:graphicData uri="http://schemas.openxmlformats.org/drawingml/2006/table">
            <a:tbl>
              <a:tblPr firstRow="1" bandRow="1">
                <a:tableStyleId>{5C22544A-7EE6-4342-B048-85BDC9FD1C3A}</a:tableStyleId>
              </a:tblPr>
              <a:tblGrid>
                <a:gridCol w="11653693">
                  <a:extLst>
                    <a:ext uri="{9D8B030D-6E8A-4147-A177-3AD203B41FA5}">
                      <a16:colId xmlns:a16="http://schemas.microsoft.com/office/drawing/2014/main" val="960820230"/>
                    </a:ext>
                  </a:extLst>
                </a:gridCol>
              </a:tblGrid>
              <a:tr h="370840">
                <a:tc>
                  <a:txBody>
                    <a:bodyPr/>
                    <a:lstStyle/>
                    <a:p>
                      <a:r>
                        <a:rPr lang="en-US" dirty="0"/>
                        <a:t>GOVERNANCE STRUCTURE</a:t>
                      </a:r>
                    </a:p>
                  </a:txBody>
                  <a:tcPr>
                    <a:solidFill>
                      <a:srgbClr val="002060"/>
                    </a:solidFill>
                  </a:tcPr>
                </a:tc>
                <a:extLst>
                  <a:ext uri="{0D108BD9-81ED-4DB2-BD59-A6C34878D82A}">
                    <a16:rowId xmlns:a16="http://schemas.microsoft.com/office/drawing/2014/main" val="1720278434"/>
                  </a:ext>
                </a:extLst>
              </a:tr>
              <a:tr h="370840">
                <a:tc>
                  <a:txBody>
                    <a:bodyPr/>
                    <a:lstStyle/>
                    <a:p>
                      <a:r>
                        <a:rPr lang="en-US" sz="1600" dirty="0"/>
                        <a:t>Effective April 1, 2021, the </a:t>
                      </a:r>
                      <a:r>
                        <a:rPr lang="en-US" sz="1600" b="1" dirty="0"/>
                        <a:t>CERS Board of Trustees </a:t>
                      </a:r>
                      <a:r>
                        <a:rPr lang="en-US" sz="1600" dirty="0"/>
                        <a:t>is responsible for governance of the CERS pension and insurance plans for Hazardous and Nonhazardous. The governance of the KERS Hazardous and Nonhazardous pension and insurance plans and the SPRS pension and insurance plans are the responsibility of the Kentucky Retirement Systems (</a:t>
                      </a:r>
                      <a:r>
                        <a:rPr lang="en-US" sz="1600" b="1" dirty="0"/>
                        <a:t>KRS) Board of Trustees</a:t>
                      </a:r>
                      <a:r>
                        <a:rPr lang="en-US" sz="1600" dirty="0"/>
                        <a:t>. Administrative responsibilities of all these systems is provided by an 8-member board, the </a:t>
                      </a:r>
                      <a:r>
                        <a:rPr lang="en-US" sz="1600" b="1" dirty="0"/>
                        <a:t>KPPA Board,</a:t>
                      </a:r>
                      <a:r>
                        <a:rPr lang="en-US" sz="1600" dirty="0"/>
                        <a:t> which is composed of trustees from the CERS and KRS boards.</a:t>
                      </a:r>
                    </a:p>
                  </a:txBody>
                  <a:tcPr>
                    <a:solidFill>
                      <a:schemeClr val="bg1"/>
                    </a:solidFill>
                  </a:tcPr>
                </a:tc>
                <a:extLst>
                  <a:ext uri="{0D108BD9-81ED-4DB2-BD59-A6C34878D82A}">
                    <a16:rowId xmlns:a16="http://schemas.microsoft.com/office/drawing/2014/main" val="1660263481"/>
                  </a:ext>
                </a:extLst>
              </a:tr>
            </a:tbl>
          </a:graphicData>
        </a:graphic>
      </p:graphicFrame>
      <p:pic>
        <p:nvPicPr>
          <p:cNvPr id="12" name="Picture 11" descr="A picture containing text, clipart&#10;&#10;AI-generated content may be incorrect.">
            <a:extLst>
              <a:ext uri="{FF2B5EF4-FFF2-40B4-BE49-F238E27FC236}">
                <a16:creationId xmlns:a16="http://schemas.microsoft.com/office/drawing/2014/main" id="{EAEB7085-DD17-C97E-5DA4-5806D959B0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85161" y="2668513"/>
            <a:ext cx="2038212" cy="597052"/>
          </a:xfrm>
          <a:prstGeom prst="rect">
            <a:avLst/>
          </a:prstGeom>
        </p:spPr>
      </p:pic>
      <p:pic>
        <p:nvPicPr>
          <p:cNvPr id="1026" name="Picture 2">
            <a:extLst>
              <a:ext uri="{FF2B5EF4-FFF2-40B4-BE49-F238E27FC236}">
                <a16:creationId xmlns:a16="http://schemas.microsoft.com/office/drawing/2014/main" id="{60472A1A-71FE-0FFB-874C-52601F2FB5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2471" y="2681276"/>
            <a:ext cx="2038212" cy="5715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625E1588-7697-6C14-E48C-78A11BB7C57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66382" y="2712733"/>
            <a:ext cx="2009762" cy="571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0612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B56C8F-4BB1-54B8-A540-53827E76AA75}"/>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CE056C1-C854-E48F-37BD-69AE05327D8D}"/>
              </a:ext>
            </a:extLst>
          </p:cNvPr>
          <p:cNvSpPr/>
          <p:nvPr/>
        </p:nvSpPr>
        <p:spPr>
          <a:xfrm>
            <a:off x="0" y="55273"/>
            <a:ext cx="12192000" cy="104645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4C7987E9-AB6D-406C-443F-9CC29D959112}"/>
              </a:ext>
            </a:extLst>
          </p:cNvPr>
          <p:cNvSpPr txBox="1"/>
          <p:nvPr/>
        </p:nvSpPr>
        <p:spPr>
          <a:xfrm>
            <a:off x="3974592" y="280532"/>
            <a:ext cx="7379208" cy="595932"/>
          </a:xfrm>
          <a:prstGeom prst="rect">
            <a:avLst/>
          </a:prstGeom>
          <a:noFill/>
        </p:spPr>
        <p:txBody>
          <a:bodyPr wrap="square">
            <a:spAutoFit/>
          </a:bodyPr>
          <a:lstStyle/>
          <a:p>
            <a:pPr marL="0" marR="0" algn="ctr">
              <a:lnSpc>
                <a:spcPct val="107000"/>
              </a:lnSpc>
              <a:spcBef>
                <a:spcPts val="0"/>
              </a:spcBef>
              <a:spcAft>
                <a:spcPts val="800"/>
              </a:spcAft>
            </a:pPr>
            <a:r>
              <a:rPr lang="en-US" sz="3200" b="1" dirty="0">
                <a:solidFill>
                  <a:schemeClr val="bg1"/>
                </a:solidFill>
                <a:effectLst/>
                <a:latin typeface="TheTTimes New Roman"/>
                <a:ea typeface="Calibri" panose="020F0502020204030204" pitchFamily="34" charset="0"/>
                <a:cs typeface="Times New Roman" panose="02020603050405020304" pitchFamily="18" charset="0"/>
              </a:rPr>
              <a:t>History of Technology Systems at KPPA</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CE585A02-E0FE-B210-3883-3313C452D5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3025" y="85525"/>
            <a:ext cx="3580301" cy="935333"/>
          </a:xfrm>
          <a:prstGeom prst="rect">
            <a:avLst/>
          </a:prstGeom>
        </p:spPr>
      </p:pic>
      <p:sp>
        <p:nvSpPr>
          <p:cNvPr id="8" name="Slide Number Placeholder 7">
            <a:extLst>
              <a:ext uri="{FF2B5EF4-FFF2-40B4-BE49-F238E27FC236}">
                <a16:creationId xmlns:a16="http://schemas.microsoft.com/office/drawing/2014/main" id="{3DEE7B85-A515-CEFC-E363-7F6B22A94850}"/>
              </a:ext>
            </a:extLst>
          </p:cNvPr>
          <p:cNvSpPr>
            <a:spLocks noGrp="1"/>
          </p:cNvSpPr>
          <p:nvPr>
            <p:ph type="sldNum" sz="quarter" idx="12"/>
          </p:nvPr>
        </p:nvSpPr>
        <p:spPr>
          <a:xfrm>
            <a:off x="9027886" y="6347281"/>
            <a:ext cx="2743200" cy="365125"/>
          </a:xfrm>
        </p:spPr>
        <p:txBody>
          <a:bodyPr/>
          <a:lstStyle/>
          <a:p>
            <a:fld id="{EC5D9426-8404-46A2-87E7-2FC06639BB5C}" type="slidenum">
              <a:rPr lang="en-US" smtClean="0"/>
              <a:t>3</a:t>
            </a:fld>
            <a:endParaRPr lang="en-US" dirty="0"/>
          </a:p>
        </p:txBody>
      </p:sp>
      <p:pic>
        <p:nvPicPr>
          <p:cNvPr id="4" name="Picture 3">
            <a:extLst>
              <a:ext uri="{FF2B5EF4-FFF2-40B4-BE49-F238E27FC236}">
                <a16:creationId xmlns:a16="http://schemas.microsoft.com/office/drawing/2014/main" id="{61CBF649-A1A5-4AA8-D2F1-FFECBD48F6B5}"/>
              </a:ext>
            </a:extLst>
          </p:cNvPr>
          <p:cNvPicPr>
            <a:picLocks noChangeAspect="1"/>
          </p:cNvPicPr>
          <p:nvPr/>
        </p:nvPicPr>
        <p:blipFill>
          <a:blip r:embed="rId4"/>
          <a:stretch>
            <a:fillRect/>
          </a:stretch>
        </p:blipFill>
        <p:spPr>
          <a:xfrm>
            <a:off x="175693" y="1716408"/>
            <a:ext cx="11840613" cy="3971160"/>
          </a:xfrm>
          <a:prstGeom prst="rect">
            <a:avLst/>
          </a:prstGeom>
        </p:spPr>
      </p:pic>
    </p:spTree>
    <p:extLst>
      <p:ext uri="{BB962C8B-B14F-4D97-AF65-F5344CB8AC3E}">
        <p14:creationId xmlns:p14="http://schemas.microsoft.com/office/powerpoint/2010/main" val="3517606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B63B7D-E908-971B-BBC3-062F56397E62}"/>
              </a:ext>
            </a:extLst>
          </p:cNvPr>
          <p:cNvSpPr/>
          <p:nvPr/>
        </p:nvSpPr>
        <p:spPr>
          <a:xfrm>
            <a:off x="0" y="55273"/>
            <a:ext cx="12192000" cy="104645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A55C09D-CD73-0792-3679-045666478511}"/>
              </a:ext>
            </a:extLst>
          </p:cNvPr>
          <p:cNvSpPr txBox="1"/>
          <p:nvPr/>
        </p:nvSpPr>
        <p:spPr>
          <a:xfrm>
            <a:off x="3974592" y="280532"/>
            <a:ext cx="7379208" cy="595932"/>
          </a:xfrm>
          <a:prstGeom prst="rect">
            <a:avLst/>
          </a:prstGeom>
          <a:noFill/>
        </p:spPr>
        <p:txBody>
          <a:bodyPr wrap="square">
            <a:spAutoFit/>
          </a:bodyPr>
          <a:lstStyle/>
          <a:p>
            <a:pPr marL="0" marR="0" algn="ctr">
              <a:lnSpc>
                <a:spcPct val="107000"/>
              </a:lnSpc>
              <a:spcBef>
                <a:spcPts val="0"/>
              </a:spcBef>
              <a:spcAft>
                <a:spcPts val="800"/>
              </a:spcAft>
            </a:pPr>
            <a:r>
              <a:rPr lang="en-US" sz="3200" b="1" dirty="0">
                <a:solidFill>
                  <a:schemeClr val="bg1"/>
                </a:solidFill>
                <a:latin typeface="TheTTimes New Roman"/>
                <a:ea typeface="Calibri" panose="020F0502020204030204" pitchFamily="34" charset="0"/>
                <a:cs typeface="Times New Roman" panose="02020603050405020304" pitchFamily="18" charset="0"/>
              </a:rPr>
              <a:t>The Case for Change</a:t>
            </a:r>
            <a:endPar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30EC6713-DB2D-BD34-974A-4075C3FBAF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3025" y="85525"/>
            <a:ext cx="3580301" cy="935333"/>
          </a:xfrm>
          <a:prstGeom prst="rect">
            <a:avLst/>
          </a:prstGeom>
        </p:spPr>
      </p:pic>
      <p:sp>
        <p:nvSpPr>
          <p:cNvPr id="8" name="Slide Number Placeholder 7">
            <a:extLst>
              <a:ext uri="{FF2B5EF4-FFF2-40B4-BE49-F238E27FC236}">
                <a16:creationId xmlns:a16="http://schemas.microsoft.com/office/drawing/2014/main" id="{57BEA562-C23C-3F2C-123D-0561BFE32655}"/>
              </a:ext>
            </a:extLst>
          </p:cNvPr>
          <p:cNvSpPr>
            <a:spLocks noGrp="1"/>
          </p:cNvSpPr>
          <p:nvPr>
            <p:ph type="sldNum" sz="quarter" idx="12"/>
          </p:nvPr>
        </p:nvSpPr>
        <p:spPr>
          <a:xfrm>
            <a:off x="8982529" y="6492423"/>
            <a:ext cx="2743200" cy="365125"/>
          </a:xfrm>
        </p:spPr>
        <p:txBody>
          <a:bodyPr/>
          <a:lstStyle/>
          <a:p>
            <a:fld id="{EC5D9426-8404-46A2-87E7-2FC06639BB5C}" type="slidenum">
              <a:rPr lang="en-US" smtClean="0"/>
              <a:t>4</a:t>
            </a:fld>
            <a:endParaRPr lang="en-US" dirty="0"/>
          </a:p>
        </p:txBody>
      </p:sp>
      <p:sp>
        <p:nvSpPr>
          <p:cNvPr id="4" name="TextBox 3">
            <a:extLst>
              <a:ext uri="{FF2B5EF4-FFF2-40B4-BE49-F238E27FC236}">
                <a16:creationId xmlns:a16="http://schemas.microsoft.com/office/drawing/2014/main" id="{0E014AC2-4D33-8956-97BE-E07A17FCB4CF}"/>
              </a:ext>
            </a:extLst>
          </p:cNvPr>
          <p:cNvSpPr txBox="1"/>
          <p:nvPr/>
        </p:nvSpPr>
        <p:spPr>
          <a:xfrm>
            <a:off x="365515" y="1562046"/>
            <a:ext cx="11274715" cy="3477875"/>
          </a:xfrm>
          <a:prstGeom prst="rect">
            <a:avLst/>
          </a:prstGeom>
          <a:noFill/>
        </p:spPr>
        <p:txBody>
          <a:bodyPr wrap="square" lIns="91440" tIns="45720" rIns="91440" bIns="45720" rtlCol="0" anchor="t">
            <a:spAutoFit/>
          </a:bodyPr>
          <a:lstStyle/>
          <a:p>
            <a:r>
              <a:rPr lang="en-US" sz="2000" dirty="0"/>
              <a:t>The START system was built using a programming language called VB.NET. This language is how the system “speaks” to the technology behind the scenes.</a:t>
            </a:r>
          </a:p>
          <a:p>
            <a:endParaRPr lang="en-US" dirty="0"/>
          </a:p>
          <a:p>
            <a:r>
              <a:rPr lang="en-US" dirty="0"/>
              <a:t>Microsoft will no longer be evolving VB.NET, which means:</a:t>
            </a:r>
          </a:p>
          <a:p>
            <a:endParaRPr lang="en-US" dirty="0"/>
          </a:p>
          <a:p>
            <a:pPr marL="742950" lvl="1" indent="-285750">
              <a:buFont typeface="Arial" panose="020B0604020202020204" pitchFamily="34" charset="0"/>
              <a:buChar char="•"/>
            </a:pPr>
            <a:r>
              <a:rPr lang="en-US" dirty="0"/>
              <a:t>It won’t be updated or improved anymore</a:t>
            </a:r>
          </a:p>
          <a:p>
            <a:pPr marL="742950" lvl="1" indent="-285750">
              <a:buFont typeface="Arial" panose="020B0604020202020204" pitchFamily="34" charset="0"/>
              <a:buChar char="•"/>
            </a:pPr>
            <a:r>
              <a:rPr lang="en-US" dirty="0"/>
              <a:t>Fewer developers will know how to work with it</a:t>
            </a:r>
          </a:p>
          <a:p>
            <a:pPr marL="742950" lvl="1" indent="-285750">
              <a:buFont typeface="Arial" panose="020B0604020202020204" pitchFamily="34" charset="0"/>
              <a:buChar char="•"/>
            </a:pPr>
            <a:r>
              <a:rPr lang="en-US" dirty="0"/>
              <a:t>Fixing problems or making updates will become harder and more expensive</a:t>
            </a:r>
          </a:p>
          <a:p>
            <a:pPr marL="742950" lvl="1" indent="-285750">
              <a:buFont typeface="Arial" panose="020B0604020202020204" pitchFamily="34" charset="0"/>
              <a:buChar char="•"/>
            </a:pPr>
            <a:endParaRPr lang="en-US" dirty="0"/>
          </a:p>
          <a:p>
            <a:r>
              <a:rPr lang="en-US" dirty="0"/>
              <a:t>Because of this, we can’t keep relying on the same foundation. We need to move to a newer, supported language that will be easier to maintain, more secure, and compatible with modern tools.</a:t>
            </a:r>
          </a:p>
          <a:p>
            <a:endParaRPr lang="en-US" dirty="0"/>
          </a:p>
        </p:txBody>
      </p:sp>
      <p:pic>
        <p:nvPicPr>
          <p:cNvPr id="9" name="Picture 8" descr="A picture containing text, device&#10;&#10;AI-generated content may be incorrect.">
            <a:extLst>
              <a:ext uri="{FF2B5EF4-FFF2-40B4-BE49-F238E27FC236}">
                <a16:creationId xmlns:a16="http://schemas.microsoft.com/office/drawing/2014/main" id="{7149CF50-58B7-9882-B8D7-559CC6B1A2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4987" y="4107281"/>
            <a:ext cx="4415773" cy="3153056"/>
          </a:xfrm>
          <a:prstGeom prst="rect">
            <a:avLst/>
          </a:prstGeom>
        </p:spPr>
      </p:pic>
      <p:sp>
        <p:nvSpPr>
          <p:cNvPr id="10" name="TextBox 9">
            <a:extLst>
              <a:ext uri="{FF2B5EF4-FFF2-40B4-BE49-F238E27FC236}">
                <a16:creationId xmlns:a16="http://schemas.microsoft.com/office/drawing/2014/main" id="{D2B8A3D3-BA26-2D79-5631-40E6BA84799B}"/>
              </a:ext>
            </a:extLst>
          </p:cNvPr>
          <p:cNvSpPr txBox="1"/>
          <p:nvPr/>
        </p:nvSpPr>
        <p:spPr>
          <a:xfrm>
            <a:off x="7483125" y="6096841"/>
            <a:ext cx="3959225" cy="276999"/>
          </a:xfrm>
          <a:prstGeom prst="rect">
            <a:avLst/>
          </a:prstGeom>
          <a:noFill/>
        </p:spPr>
        <p:txBody>
          <a:bodyPr wrap="none" rtlCol="0">
            <a:spAutoFit/>
          </a:bodyPr>
          <a:lstStyle/>
          <a:p>
            <a:r>
              <a:rPr lang="en-US" sz="1200" b="1" dirty="0"/>
              <a:t>Outdated language / Fewer Developers / Security Concerns</a:t>
            </a:r>
          </a:p>
        </p:txBody>
      </p:sp>
      <p:sp>
        <p:nvSpPr>
          <p:cNvPr id="11" name="TextBox 10">
            <a:extLst>
              <a:ext uri="{FF2B5EF4-FFF2-40B4-BE49-F238E27FC236}">
                <a16:creationId xmlns:a16="http://schemas.microsoft.com/office/drawing/2014/main" id="{954330CA-E096-8D88-8E9E-7280404866AF}"/>
              </a:ext>
            </a:extLst>
          </p:cNvPr>
          <p:cNvSpPr txBox="1"/>
          <p:nvPr/>
        </p:nvSpPr>
        <p:spPr>
          <a:xfrm>
            <a:off x="1537219" y="6096841"/>
            <a:ext cx="3015313" cy="276999"/>
          </a:xfrm>
          <a:prstGeom prst="rect">
            <a:avLst/>
          </a:prstGeom>
          <a:noFill/>
        </p:spPr>
        <p:txBody>
          <a:bodyPr wrap="none" rtlCol="0">
            <a:spAutoFit/>
          </a:bodyPr>
          <a:lstStyle/>
          <a:p>
            <a:r>
              <a:rPr lang="en-US" sz="1200" b="1" dirty="0"/>
              <a:t>Modern Platform / Easier Support / Scalable</a:t>
            </a:r>
          </a:p>
        </p:txBody>
      </p:sp>
    </p:spTree>
    <p:extLst>
      <p:ext uri="{BB962C8B-B14F-4D97-AF65-F5344CB8AC3E}">
        <p14:creationId xmlns:p14="http://schemas.microsoft.com/office/powerpoint/2010/main" val="2951578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B63B7D-E908-971B-BBC3-062F56397E62}"/>
              </a:ext>
            </a:extLst>
          </p:cNvPr>
          <p:cNvSpPr/>
          <p:nvPr/>
        </p:nvSpPr>
        <p:spPr>
          <a:xfrm>
            <a:off x="0" y="55273"/>
            <a:ext cx="12192000" cy="104645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A55C09D-CD73-0792-3679-045666478511}"/>
              </a:ext>
            </a:extLst>
          </p:cNvPr>
          <p:cNvSpPr txBox="1"/>
          <p:nvPr/>
        </p:nvSpPr>
        <p:spPr>
          <a:xfrm>
            <a:off x="4146351" y="259888"/>
            <a:ext cx="7566188" cy="553998"/>
          </a:xfrm>
          <a:prstGeom prst="rect">
            <a:avLst/>
          </a:prstGeom>
          <a:noFill/>
        </p:spPr>
        <p:txBody>
          <a:bodyPr wrap="square">
            <a:spAutoFit/>
          </a:bodyPr>
          <a:lstStyle/>
          <a:p>
            <a:pPr algn="ctr"/>
            <a:r>
              <a:rPr lang="en-US" sz="3000" b="1" dirty="0">
                <a:solidFill>
                  <a:schemeClr val="bg1"/>
                </a:solidFill>
              </a:rPr>
              <a:t>Capital Project Phases</a:t>
            </a:r>
            <a:endParaRPr lang="en-US" sz="3000" dirty="0">
              <a:solidFill>
                <a:schemeClr val="bg1"/>
              </a:solidFill>
            </a:endParaRPr>
          </a:p>
        </p:txBody>
      </p:sp>
      <p:pic>
        <p:nvPicPr>
          <p:cNvPr id="6" name="Picture 5">
            <a:extLst>
              <a:ext uri="{FF2B5EF4-FFF2-40B4-BE49-F238E27FC236}">
                <a16:creationId xmlns:a16="http://schemas.microsoft.com/office/drawing/2014/main" id="{30EC6713-DB2D-BD34-974A-4075C3FBAF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3025" y="85525"/>
            <a:ext cx="3580301" cy="935333"/>
          </a:xfrm>
          <a:prstGeom prst="rect">
            <a:avLst/>
          </a:prstGeom>
        </p:spPr>
      </p:pic>
      <p:sp>
        <p:nvSpPr>
          <p:cNvPr id="11" name="Slide Number Placeholder 10">
            <a:extLst>
              <a:ext uri="{FF2B5EF4-FFF2-40B4-BE49-F238E27FC236}">
                <a16:creationId xmlns:a16="http://schemas.microsoft.com/office/drawing/2014/main" id="{C7F7EAF0-51D4-3408-B608-A70E800D53C7}"/>
              </a:ext>
            </a:extLst>
          </p:cNvPr>
          <p:cNvSpPr>
            <a:spLocks noGrp="1"/>
          </p:cNvSpPr>
          <p:nvPr>
            <p:ph type="sldNum" sz="quarter" idx="12"/>
          </p:nvPr>
        </p:nvSpPr>
        <p:spPr>
          <a:xfrm>
            <a:off x="8969339" y="6265158"/>
            <a:ext cx="2743200" cy="365125"/>
          </a:xfrm>
        </p:spPr>
        <p:txBody>
          <a:bodyPr/>
          <a:lstStyle/>
          <a:p>
            <a:fld id="{EC5D9426-8404-46A2-87E7-2FC06639BB5C}" type="slidenum">
              <a:rPr lang="en-US" smtClean="0"/>
              <a:t>5</a:t>
            </a:fld>
            <a:endParaRPr lang="en-US" dirty="0"/>
          </a:p>
        </p:txBody>
      </p:sp>
      <p:graphicFrame>
        <p:nvGraphicFramePr>
          <p:cNvPr id="4" name="Table 3">
            <a:extLst>
              <a:ext uri="{FF2B5EF4-FFF2-40B4-BE49-F238E27FC236}">
                <a16:creationId xmlns:a16="http://schemas.microsoft.com/office/drawing/2014/main" id="{D4962FC4-3DAC-995C-2E86-4BAFE639DEB7}"/>
              </a:ext>
            </a:extLst>
          </p:cNvPr>
          <p:cNvGraphicFramePr>
            <a:graphicFrameLocks noGrp="1"/>
          </p:cNvGraphicFramePr>
          <p:nvPr>
            <p:extLst>
              <p:ext uri="{D42A27DB-BD31-4B8C-83A1-F6EECF244321}">
                <p14:modId xmlns:p14="http://schemas.microsoft.com/office/powerpoint/2010/main" val="2183635666"/>
              </p:ext>
            </p:extLst>
          </p:nvPr>
        </p:nvGraphicFramePr>
        <p:xfrm>
          <a:off x="1366955" y="1551462"/>
          <a:ext cx="2743200" cy="5042834"/>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716207650"/>
                    </a:ext>
                  </a:extLst>
                </a:gridCol>
              </a:tblGrid>
              <a:tr h="1352955">
                <a:tc>
                  <a:txBody>
                    <a:bodyPr/>
                    <a:lstStyle/>
                    <a:p>
                      <a:pPr algn="ctr"/>
                      <a:endParaRPr lang="en-US" dirty="0"/>
                    </a:p>
                    <a:p>
                      <a:pPr algn="ctr"/>
                      <a:r>
                        <a:rPr lang="en-US" dirty="0"/>
                        <a:t>PLANNING </a:t>
                      </a:r>
                    </a:p>
                    <a:p>
                      <a:pPr algn="ctr"/>
                      <a:r>
                        <a:rPr lang="en-US" dirty="0"/>
                        <a:t>PHASE</a:t>
                      </a:r>
                    </a:p>
                    <a:p>
                      <a:pPr algn="ctr"/>
                      <a:r>
                        <a:rPr lang="en-US" sz="1400" dirty="0"/>
                        <a:t>(FY 2027 &amp; 2028)</a:t>
                      </a:r>
                    </a:p>
                    <a:p>
                      <a:pPr algn="ctr"/>
                      <a:endParaRPr lang="en-US" sz="1400" dirty="0"/>
                    </a:p>
                  </a:txBody>
                  <a:tcPr/>
                </a:tc>
                <a:extLst>
                  <a:ext uri="{0D108BD9-81ED-4DB2-BD59-A6C34878D82A}">
                    <a16:rowId xmlns:a16="http://schemas.microsoft.com/office/drawing/2014/main" val="3861013386"/>
                  </a:ext>
                </a:extLst>
              </a:tr>
              <a:tr h="3689879">
                <a:tc>
                  <a:txBody>
                    <a:bodyPr/>
                    <a:lstStyle/>
                    <a:p>
                      <a:pPr algn="ctr"/>
                      <a:r>
                        <a:rPr lang="en-US" dirty="0"/>
                        <a:t>KPPA will work with the </a:t>
                      </a:r>
                      <a:r>
                        <a:rPr lang="en-US" dirty="0" err="1"/>
                        <a:t>IV&amp;V</a:t>
                      </a:r>
                      <a:r>
                        <a:rPr lang="en-US" dirty="0"/>
                        <a:t> vendor to develop a phased modernization plan based on the completed technology assessment. This plan will align identified needs with the agency’s strategic goals and include obtaining necessary board approvals.</a:t>
                      </a:r>
                    </a:p>
                    <a:p>
                      <a:pPr algn="ctr"/>
                      <a:endParaRPr lang="en-US" dirty="0"/>
                    </a:p>
                    <a:p>
                      <a:pPr algn="ctr"/>
                      <a:r>
                        <a:rPr lang="en-US" b="1" dirty="0"/>
                        <a:t>Estimated Amount:</a:t>
                      </a:r>
                    </a:p>
                    <a:p>
                      <a:pPr algn="ctr"/>
                      <a:r>
                        <a:rPr lang="en-US" dirty="0"/>
                        <a:t>$15,000,000.</a:t>
                      </a:r>
                    </a:p>
                  </a:txBody>
                  <a:tcPr/>
                </a:tc>
                <a:extLst>
                  <a:ext uri="{0D108BD9-81ED-4DB2-BD59-A6C34878D82A}">
                    <a16:rowId xmlns:a16="http://schemas.microsoft.com/office/drawing/2014/main" val="3764486776"/>
                  </a:ext>
                </a:extLst>
              </a:tr>
            </a:tbl>
          </a:graphicData>
        </a:graphic>
      </p:graphicFrame>
      <p:graphicFrame>
        <p:nvGraphicFramePr>
          <p:cNvPr id="7" name="Table 6">
            <a:extLst>
              <a:ext uri="{FF2B5EF4-FFF2-40B4-BE49-F238E27FC236}">
                <a16:creationId xmlns:a16="http://schemas.microsoft.com/office/drawing/2014/main" id="{D0AA9833-C4AE-3275-E8C7-9FD6980412A9}"/>
              </a:ext>
            </a:extLst>
          </p:cNvPr>
          <p:cNvGraphicFramePr>
            <a:graphicFrameLocks noGrp="1"/>
          </p:cNvGraphicFramePr>
          <p:nvPr>
            <p:extLst>
              <p:ext uri="{D42A27DB-BD31-4B8C-83A1-F6EECF244321}">
                <p14:modId xmlns:p14="http://schemas.microsoft.com/office/powerpoint/2010/main" val="3344655503"/>
              </p:ext>
            </p:extLst>
          </p:nvPr>
        </p:nvGraphicFramePr>
        <p:xfrm>
          <a:off x="4724399" y="1595576"/>
          <a:ext cx="2743200" cy="5040367"/>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716207650"/>
                    </a:ext>
                  </a:extLst>
                </a:gridCol>
              </a:tblGrid>
              <a:tr h="1049434">
                <a:tc>
                  <a:txBody>
                    <a:bodyPr/>
                    <a:lstStyle/>
                    <a:p>
                      <a:pPr algn="ctr"/>
                      <a:endParaRPr lang="en-US"/>
                    </a:p>
                    <a:p>
                      <a:pPr algn="ctr"/>
                      <a:r>
                        <a:rPr lang="en-US"/>
                        <a:t>IMPLEMENTATION </a:t>
                      </a:r>
                    </a:p>
                    <a:p>
                      <a:pPr lvl="0" algn="ctr">
                        <a:buNone/>
                      </a:pPr>
                      <a:r>
                        <a:rPr lang="en-US"/>
                        <a:t>   PHASE</a:t>
                      </a:r>
                    </a:p>
                    <a:p>
                      <a:pPr algn="ctr"/>
                      <a:r>
                        <a:rPr lang="en-US" sz="1400"/>
                        <a:t>(FY 2029 &amp; 2030)</a:t>
                      </a:r>
                    </a:p>
                    <a:p>
                      <a:pPr algn="ctr"/>
                      <a:endParaRPr lang="en-US" sz="1400"/>
                    </a:p>
                  </a:txBody>
                  <a:tcPr>
                    <a:solidFill>
                      <a:srgbClr val="DA780C"/>
                    </a:solidFill>
                  </a:tcPr>
                </a:tc>
                <a:extLst>
                  <a:ext uri="{0D108BD9-81ED-4DB2-BD59-A6C34878D82A}">
                    <a16:rowId xmlns:a16="http://schemas.microsoft.com/office/drawing/2014/main" val="3861013386"/>
                  </a:ext>
                </a:extLst>
              </a:tr>
              <a:tr h="3699247">
                <a:tc>
                  <a:txBody>
                    <a:bodyPr/>
                    <a:lstStyle/>
                    <a:p>
                      <a:pPr algn="ctr"/>
                      <a:r>
                        <a:rPr lang="en-US" dirty="0"/>
                        <a:t>Significant modernization or full replacement of KPPA’s current PAS, including system design, development, testing, data migration, integration with existing platforms, and phased deployment across the agency.</a:t>
                      </a:r>
                    </a:p>
                    <a:p>
                      <a:pPr algn="ctr"/>
                      <a:endParaRPr lang="en-US" dirty="0"/>
                    </a:p>
                    <a:p>
                      <a:pPr algn="ctr"/>
                      <a:endParaRPr lang="en-US" dirty="0"/>
                    </a:p>
                    <a:p>
                      <a:pPr lvl="0" algn="ctr">
                        <a:buNone/>
                      </a:pPr>
                      <a:r>
                        <a:rPr lang="en-US" b="1" dirty="0"/>
                        <a:t>Estimated Amount:</a:t>
                      </a:r>
                      <a:endParaRPr lang="en-US" dirty="0"/>
                    </a:p>
                    <a:p>
                      <a:pPr algn="ctr"/>
                      <a:r>
                        <a:rPr lang="en-US" dirty="0"/>
                        <a:t>$50,000,000.</a:t>
                      </a:r>
                    </a:p>
                  </a:txBody>
                  <a:tcPr/>
                </a:tc>
                <a:extLst>
                  <a:ext uri="{0D108BD9-81ED-4DB2-BD59-A6C34878D82A}">
                    <a16:rowId xmlns:a16="http://schemas.microsoft.com/office/drawing/2014/main" val="3764486776"/>
                  </a:ext>
                </a:extLst>
              </a:tr>
            </a:tbl>
          </a:graphicData>
        </a:graphic>
      </p:graphicFrame>
      <p:graphicFrame>
        <p:nvGraphicFramePr>
          <p:cNvPr id="8" name="Table 7">
            <a:extLst>
              <a:ext uri="{FF2B5EF4-FFF2-40B4-BE49-F238E27FC236}">
                <a16:creationId xmlns:a16="http://schemas.microsoft.com/office/drawing/2014/main" id="{A59C59B4-90AD-3377-4E6B-9CCC87ABB26D}"/>
              </a:ext>
            </a:extLst>
          </p:cNvPr>
          <p:cNvGraphicFramePr>
            <a:graphicFrameLocks noGrp="1"/>
          </p:cNvGraphicFramePr>
          <p:nvPr>
            <p:extLst>
              <p:ext uri="{D42A27DB-BD31-4B8C-83A1-F6EECF244321}">
                <p14:modId xmlns:p14="http://schemas.microsoft.com/office/powerpoint/2010/main" val="3870685245"/>
              </p:ext>
            </p:extLst>
          </p:nvPr>
        </p:nvGraphicFramePr>
        <p:xfrm>
          <a:off x="8069633" y="1585422"/>
          <a:ext cx="2743200" cy="5008873"/>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716207650"/>
                    </a:ext>
                  </a:extLst>
                </a:gridCol>
              </a:tblGrid>
              <a:tr h="1343844">
                <a:tc>
                  <a:txBody>
                    <a:bodyPr/>
                    <a:lstStyle/>
                    <a:p>
                      <a:pPr algn="ctr"/>
                      <a:endParaRPr lang="en-US"/>
                    </a:p>
                    <a:p>
                      <a:pPr algn="ctr"/>
                      <a:r>
                        <a:rPr lang="en-US"/>
                        <a:t>CLOSURE </a:t>
                      </a:r>
                    </a:p>
                    <a:p>
                      <a:pPr lvl="0" algn="ctr">
                        <a:buNone/>
                      </a:pPr>
                      <a:r>
                        <a:rPr lang="en-US"/>
                        <a:t>PHASE</a:t>
                      </a:r>
                    </a:p>
                    <a:p>
                      <a:pPr algn="ctr"/>
                      <a:r>
                        <a:rPr lang="en-US" sz="1400"/>
                        <a:t>(FY 2031 &amp; 2032)</a:t>
                      </a:r>
                    </a:p>
                    <a:p>
                      <a:pPr algn="ctr"/>
                      <a:endParaRPr lang="en-US" sz="1400"/>
                    </a:p>
                  </a:txBody>
                  <a:tcPr>
                    <a:solidFill>
                      <a:srgbClr val="00B050"/>
                    </a:solidFill>
                  </a:tcPr>
                </a:tc>
                <a:extLst>
                  <a:ext uri="{0D108BD9-81ED-4DB2-BD59-A6C34878D82A}">
                    <a16:rowId xmlns:a16="http://schemas.microsoft.com/office/drawing/2014/main" val="3861013386"/>
                  </a:ext>
                </a:extLst>
              </a:tr>
              <a:tr h="3665029">
                <a:tc>
                  <a:txBody>
                    <a:bodyPr/>
                    <a:lstStyle/>
                    <a:p>
                      <a:pPr algn="ctr"/>
                      <a:r>
                        <a:rPr lang="en-US" dirty="0"/>
                        <a:t>System stabilization, performance validation, documentation, staff training, and formal project closeout. This phase ensures a smooth transition to ongoing operations.</a:t>
                      </a:r>
                    </a:p>
                    <a:p>
                      <a:pPr algn="ctr"/>
                      <a:endParaRPr lang="en-US" dirty="0"/>
                    </a:p>
                    <a:p>
                      <a:pPr algn="ctr"/>
                      <a:endParaRPr lang="en-US" dirty="0"/>
                    </a:p>
                    <a:p>
                      <a:pPr algn="ctr"/>
                      <a:endParaRPr lang="en-US" dirty="0"/>
                    </a:p>
                    <a:p>
                      <a:pPr algn="ctr"/>
                      <a:r>
                        <a:rPr lang="en-US" b="1" dirty="0"/>
                        <a:t>Estimated Amount:</a:t>
                      </a:r>
                    </a:p>
                    <a:p>
                      <a:pPr algn="ctr"/>
                      <a:r>
                        <a:rPr lang="en-US" dirty="0"/>
                        <a:t>$10,000,000.</a:t>
                      </a:r>
                    </a:p>
                  </a:txBody>
                  <a:tcPr/>
                </a:tc>
                <a:extLst>
                  <a:ext uri="{0D108BD9-81ED-4DB2-BD59-A6C34878D82A}">
                    <a16:rowId xmlns:a16="http://schemas.microsoft.com/office/drawing/2014/main" val="3764486776"/>
                  </a:ext>
                </a:extLst>
              </a:tr>
            </a:tbl>
          </a:graphicData>
        </a:graphic>
      </p:graphicFrame>
      <p:sp>
        <p:nvSpPr>
          <p:cNvPr id="9" name="Isosceles Triangle 8">
            <a:extLst>
              <a:ext uri="{FF2B5EF4-FFF2-40B4-BE49-F238E27FC236}">
                <a16:creationId xmlns:a16="http://schemas.microsoft.com/office/drawing/2014/main" id="{DFD39551-E8F2-EE75-600B-57EDAB331BD4}"/>
              </a:ext>
            </a:extLst>
          </p:cNvPr>
          <p:cNvSpPr/>
          <p:nvPr/>
        </p:nvSpPr>
        <p:spPr>
          <a:xfrm rot="5400000">
            <a:off x="4237624" y="3809854"/>
            <a:ext cx="393560" cy="251208"/>
          </a:xfrm>
          <a:prstGeom prst="triangle">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48E68724-3FF6-41C9-AA16-54F94D98C88A}"/>
              </a:ext>
            </a:extLst>
          </p:cNvPr>
          <p:cNvSpPr/>
          <p:nvPr/>
        </p:nvSpPr>
        <p:spPr>
          <a:xfrm rot="5400000">
            <a:off x="7595068" y="3809854"/>
            <a:ext cx="393560" cy="251208"/>
          </a:xfrm>
          <a:prstGeom prst="triangle">
            <a:avLst/>
          </a:prstGeom>
          <a:solidFill>
            <a:schemeClr val="bg1">
              <a:lumMod val="50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467DA298-C8AB-78DC-24BC-D381E4DCE527}"/>
              </a:ext>
            </a:extLst>
          </p:cNvPr>
          <p:cNvSpPr txBox="1"/>
          <p:nvPr/>
        </p:nvSpPr>
        <p:spPr>
          <a:xfrm>
            <a:off x="3175231" y="1166340"/>
            <a:ext cx="5628400" cy="369332"/>
          </a:xfrm>
          <a:prstGeom prst="rect">
            <a:avLst/>
          </a:prstGeom>
          <a:noFill/>
        </p:spPr>
        <p:txBody>
          <a:bodyPr wrap="none" rtlCol="0">
            <a:spAutoFit/>
          </a:bodyPr>
          <a:lstStyle/>
          <a:p>
            <a:r>
              <a:rPr lang="en-US" dirty="0"/>
              <a:t>Total Estimated Amount: $75 Million (RESTRICTED FUNDS)</a:t>
            </a:r>
          </a:p>
        </p:txBody>
      </p:sp>
    </p:spTree>
    <p:extLst>
      <p:ext uri="{BB962C8B-B14F-4D97-AF65-F5344CB8AC3E}">
        <p14:creationId xmlns:p14="http://schemas.microsoft.com/office/powerpoint/2010/main" val="924927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18583-7F40-1438-8AB8-BB7D4AF865C8}"/>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DC21D57B-F17F-F83D-2C07-695927F89035}"/>
              </a:ext>
            </a:extLst>
          </p:cNvPr>
          <p:cNvSpPr/>
          <p:nvPr/>
        </p:nvSpPr>
        <p:spPr>
          <a:xfrm>
            <a:off x="0" y="55273"/>
            <a:ext cx="12192000" cy="104645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D11B8BB-5C02-D850-6A3E-17D4146993E8}"/>
              </a:ext>
            </a:extLst>
          </p:cNvPr>
          <p:cNvSpPr txBox="1"/>
          <p:nvPr/>
        </p:nvSpPr>
        <p:spPr>
          <a:xfrm>
            <a:off x="4146351" y="259888"/>
            <a:ext cx="7566188" cy="553998"/>
          </a:xfrm>
          <a:prstGeom prst="rect">
            <a:avLst/>
          </a:prstGeom>
          <a:noFill/>
        </p:spPr>
        <p:txBody>
          <a:bodyPr wrap="square">
            <a:spAutoFit/>
          </a:bodyPr>
          <a:lstStyle/>
          <a:p>
            <a:pPr algn="ctr"/>
            <a:r>
              <a:rPr lang="en-US" sz="3000" b="1" dirty="0">
                <a:solidFill>
                  <a:schemeClr val="bg1"/>
                </a:solidFill>
              </a:rPr>
              <a:t>Modernization is Necessary &amp; Strategic</a:t>
            </a:r>
            <a:endParaRPr lang="en-US" sz="3000" dirty="0">
              <a:solidFill>
                <a:schemeClr val="bg1"/>
              </a:solidFill>
            </a:endParaRPr>
          </a:p>
        </p:txBody>
      </p:sp>
      <p:pic>
        <p:nvPicPr>
          <p:cNvPr id="6" name="Picture 5">
            <a:extLst>
              <a:ext uri="{FF2B5EF4-FFF2-40B4-BE49-F238E27FC236}">
                <a16:creationId xmlns:a16="http://schemas.microsoft.com/office/drawing/2014/main" id="{60AA7346-DD7D-D95D-4829-DE4959B089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3025" y="85525"/>
            <a:ext cx="3580301" cy="935333"/>
          </a:xfrm>
          <a:prstGeom prst="rect">
            <a:avLst/>
          </a:prstGeom>
        </p:spPr>
      </p:pic>
      <p:sp>
        <p:nvSpPr>
          <p:cNvPr id="11" name="Slide Number Placeholder 10">
            <a:extLst>
              <a:ext uri="{FF2B5EF4-FFF2-40B4-BE49-F238E27FC236}">
                <a16:creationId xmlns:a16="http://schemas.microsoft.com/office/drawing/2014/main" id="{5482F788-81C3-39EB-D091-F3B554AEA3C7}"/>
              </a:ext>
            </a:extLst>
          </p:cNvPr>
          <p:cNvSpPr>
            <a:spLocks noGrp="1"/>
          </p:cNvSpPr>
          <p:nvPr>
            <p:ph type="sldNum" sz="quarter" idx="12"/>
          </p:nvPr>
        </p:nvSpPr>
        <p:spPr>
          <a:xfrm>
            <a:off x="8969339" y="6265158"/>
            <a:ext cx="2743200" cy="365125"/>
          </a:xfrm>
        </p:spPr>
        <p:txBody>
          <a:bodyPr/>
          <a:lstStyle/>
          <a:p>
            <a:fld id="{EC5D9426-8404-46A2-87E7-2FC06639BB5C}" type="slidenum">
              <a:rPr lang="en-US" smtClean="0"/>
              <a:t>6</a:t>
            </a:fld>
            <a:endParaRPr lang="en-US"/>
          </a:p>
        </p:txBody>
      </p:sp>
      <p:pic>
        <p:nvPicPr>
          <p:cNvPr id="17" name="Graphic 16" descr="Coins outline">
            <a:extLst>
              <a:ext uri="{FF2B5EF4-FFF2-40B4-BE49-F238E27FC236}">
                <a16:creationId xmlns:a16="http://schemas.microsoft.com/office/drawing/2014/main" id="{D63B6608-D613-3E3E-4742-25F6962F97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643272" y="2312907"/>
            <a:ext cx="1695957" cy="1695957"/>
          </a:xfrm>
          <a:prstGeom prst="rect">
            <a:avLst/>
          </a:prstGeom>
        </p:spPr>
      </p:pic>
      <p:pic>
        <p:nvPicPr>
          <p:cNvPr id="19" name="Graphic 18" descr="Bank outline">
            <a:extLst>
              <a:ext uri="{FF2B5EF4-FFF2-40B4-BE49-F238E27FC236}">
                <a16:creationId xmlns:a16="http://schemas.microsoft.com/office/drawing/2014/main" id="{E3CFF6C5-B73C-73A7-CAB1-854591372D6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684215" y="2650194"/>
            <a:ext cx="2348463" cy="2348463"/>
          </a:xfrm>
          <a:prstGeom prst="rect">
            <a:avLst/>
          </a:prstGeom>
        </p:spPr>
      </p:pic>
      <p:sp>
        <p:nvSpPr>
          <p:cNvPr id="37" name="TextBox 36">
            <a:extLst>
              <a:ext uri="{FF2B5EF4-FFF2-40B4-BE49-F238E27FC236}">
                <a16:creationId xmlns:a16="http://schemas.microsoft.com/office/drawing/2014/main" id="{FCB72EB1-7696-755B-97D2-C5791BD93DF3}"/>
              </a:ext>
            </a:extLst>
          </p:cNvPr>
          <p:cNvSpPr txBox="1"/>
          <p:nvPr/>
        </p:nvSpPr>
        <p:spPr>
          <a:xfrm>
            <a:off x="618031" y="1298741"/>
            <a:ext cx="11094508" cy="707886"/>
          </a:xfrm>
          <a:prstGeom prst="rect">
            <a:avLst/>
          </a:prstGeom>
          <a:noFill/>
        </p:spPr>
        <p:txBody>
          <a:bodyPr wrap="square" rtlCol="0">
            <a:spAutoFit/>
          </a:bodyPr>
          <a:lstStyle/>
          <a:p>
            <a:pPr algn="ctr"/>
            <a:r>
              <a:rPr lang="en-US" sz="2000" dirty="0">
                <a:solidFill>
                  <a:srgbClr val="002060"/>
                </a:solidFill>
              </a:rPr>
              <a:t>This capital project addresses critical system limitations to ensure long-term reliability, operational efficiency, and consistent delivery of KPPA services.</a:t>
            </a:r>
            <a:endParaRPr lang="en-US" sz="2400" dirty="0">
              <a:solidFill>
                <a:srgbClr val="002060"/>
              </a:solidFill>
            </a:endParaRPr>
          </a:p>
        </p:txBody>
      </p:sp>
      <p:graphicFrame>
        <p:nvGraphicFramePr>
          <p:cNvPr id="8" name="Table 7">
            <a:extLst>
              <a:ext uri="{FF2B5EF4-FFF2-40B4-BE49-F238E27FC236}">
                <a16:creationId xmlns:a16="http://schemas.microsoft.com/office/drawing/2014/main" id="{81721828-76E0-5FAC-8531-B8A2425E8A2A}"/>
              </a:ext>
            </a:extLst>
          </p:cNvPr>
          <p:cNvGraphicFramePr>
            <a:graphicFrameLocks noGrp="1"/>
          </p:cNvGraphicFramePr>
          <p:nvPr>
            <p:extLst>
              <p:ext uri="{D42A27DB-BD31-4B8C-83A1-F6EECF244321}">
                <p14:modId xmlns:p14="http://schemas.microsoft.com/office/powerpoint/2010/main" val="1548896859"/>
              </p:ext>
            </p:extLst>
          </p:nvPr>
        </p:nvGraphicFramePr>
        <p:xfrm>
          <a:off x="1470603" y="2202805"/>
          <a:ext cx="9389364" cy="2966720"/>
        </p:xfrm>
        <a:graphic>
          <a:graphicData uri="http://schemas.openxmlformats.org/drawingml/2006/table">
            <a:tbl>
              <a:tblPr firstRow="1" bandRow="1">
                <a:tableStyleId>{5C22544A-7EE6-4342-B048-85BDC9FD1C3A}</a:tableStyleId>
              </a:tblPr>
              <a:tblGrid>
                <a:gridCol w="4694682">
                  <a:extLst>
                    <a:ext uri="{9D8B030D-6E8A-4147-A177-3AD203B41FA5}">
                      <a16:colId xmlns:a16="http://schemas.microsoft.com/office/drawing/2014/main" val="951160842"/>
                    </a:ext>
                  </a:extLst>
                </a:gridCol>
                <a:gridCol w="4694682">
                  <a:extLst>
                    <a:ext uri="{9D8B030D-6E8A-4147-A177-3AD203B41FA5}">
                      <a16:colId xmlns:a16="http://schemas.microsoft.com/office/drawing/2014/main" val="827593766"/>
                    </a:ext>
                  </a:extLst>
                </a:gridCol>
              </a:tblGrid>
              <a:tr h="370840">
                <a:tc gridSpan="2">
                  <a:txBody>
                    <a:bodyPr/>
                    <a:lstStyle/>
                    <a:p>
                      <a:r>
                        <a:rPr lang="en-US" dirty="0"/>
                        <a:t>Modernizing the Pension Administration System will allow KPPA to be more: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593CA"/>
                    </a:solidFill>
                  </a:tcPr>
                </a:tc>
                <a:tc hMerge="1">
                  <a:txBody>
                    <a:bodyPr/>
                    <a:lstStyle/>
                    <a:p>
                      <a:endParaRPr lang="en-US" dirty="0"/>
                    </a:p>
                  </a:txBody>
                  <a:tcPr/>
                </a:tc>
                <a:extLst>
                  <a:ext uri="{0D108BD9-81ED-4DB2-BD59-A6C34878D82A}">
                    <a16:rowId xmlns:a16="http://schemas.microsoft.com/office/drawing/2014/main" val="2053101031"/>
                  </a:ext>
                </a:extLst>
              </a:tr>
              <a:tr h="370840">
                <a:tc>
                  <a:txBody>
                    <a:bodyPr/>
                    <a:lstStyle/>
                    <a:p>
                      <a:pPr algn="ctr"/>
                      <a:r>
                        <a:rPr lang="en-US" dirty="0"/>
                        <a:t>Efficient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dirty="0"/>
                        <a:t>Flexible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750697740"/>
                  </a:ext>
                </a:extLst>
              </a:tr>
              <a:tr h="370840">
                <a:tc>
                  <a:txBody>
                    <a:bodyPr/>
                    <a:lstStyle/>
                    <a:p>
                      <a:pPr algn="ctr"/>
                      <a:r>
                        <a:rPr lang="en-US" dirty="0"/>
                        <a:t>Responsive</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dirty="0"/>
                        <a:t>Integrated</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252353262"/>
                  </a:ext>
                </a:extLst>
              </a:tr>
              <a:tr h="370840">
                <a:tc>
                  <a:txBody>
                    <a:bodyPr/>
                    <a:lstStyle/>
                    <a:p>
                      <a:pPr algn="ctr"/>
                      <a:r>
                        <a:rPr lang="en-US" dirty="0"/>
                        <a:t>Adaptable</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dirty="0"/>
                        <a:t>Streamlined</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813620901"/>
                  </a:ext>
                </a:extLst>
              </a:tr>
              <a:tr h="370840">
                <a:tc>
                  <a:txBody>
                    <a:bodyPr/>
                    <a:lstStyle/>
                    <a:p>
                      <a:pPr algn="ctr"/>
                      <a:r>
                        <a:rPr lang="en-US" dirty="0"/>
                        <a:t>Accurate</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dirty="0"/>
                        <a:t>Transparent</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168415984"/>
                  </a:ext>
                </a:extLst>
              </a:tr>
              <a:tr h="370840">
                <a:tc>
                  <a:txBody>
                    <a:bodyPr/>
                    <a:lstStyle/>
                    <a:p>
                      <a:pPr algn="ctr"/>
                      <a:r>
                        <a:rPr lang="en-US" dirty="0"/>
                        <a:t>Supportive</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dirty="0"/>
                        <a:t>Sustainable</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196391379"/>
                  </a:ext>
                </a:extLst>
              </a:tr>
              <a:tr h="370840">
                <a:tc>
                  <a:txBody>
                    <a:bodyPr/>
                    <a:lstStyle/>
                    <a:p>
                      <a:pPr algn="ctr"/>
                      <a:r>
                        <a:rPr lang="en-US" dirty="0"/>
                        <a:t>Strategic</a:t>
                      </a:r>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dirty="0"/>
                        <a:t>Reliable</a:t>
                      </a:r>
                    </a:p>
                  </a:txBody>
                  <a:tcPr>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63678486"/>
                  </a:ext>
                </a:extLst>
              </a:tr>
              <a:tr h="370840">
                <a:tc>
                  <a:txBody>
                    <a:bodyPr/>
                    <a:lstStyle/>
                    <a:p>
                      <a:pPr algn="ctr"/>
                      <a:r>
                        <a:rPr lang="en-US" dirty="0"/>
                        <a:t>Accessible to members, retirees, &amp; employers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Prepared for automation (AI)</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3477399"/>
                  </a:ext>
                </a:extLst>
              </a:tr>
            </a:tbl>
          </a:graphicData>
        </a:graphic>
      </p:graphicFrame>
      <p:sp>
        <p:nvSpPr>
          <p:cNvPr id="12" name="TextBox 11">
            <a:extLst>
              <a:ext uri="{FF2B5EF4-FFF2-40B4-BE49-F238E27FC236}">
                <a16:creationId xmlns:a16="http://schemas.microsoft.com/office/drawing/2014/main" id="{650A2E1A-1EDF-F5F3-7D93-03013B45E356}"/>
              </a:ext>
            </a:extLst>
          </p:cNvPr>
          <p:cNvSpPr txBox="1"/>
          <p:nvPr/>
        </p:nvSpPr>
        <p:spPr>
          <a:xfrm>
            <a:off x="848511" y="5446046"/>
            <a:ext cx="10633547" cy="1015663"/>
          </a:xfrm>
          <a:prstGeom prst="rect">
            <a:avLst/>
          </a:prstGeom>
          <a:noFill/>
        </p:spPr>
        <p:txBody>
          <a:bodyPr wrap="square" rtlCol="0">
            <a:spAutoFit/>
          </a:bodyPr>
          <a:lstStyle/>
          <a:p>
            <a:pPr algn="ctr"/>
            <a:r>
              <a:rPr lang="en-US" sz="2000" dirty="0">
                <a:solidFill>
                  <a:srgbClr val="002060"/>
                </a:solidFill>
              </a:rPr>
              <a:t>The current software will no longer be enhanced, yet it provides critical services to the commonwealth and the 433,000 members and retirees, including benefits payments of </a:t>
            </a:r>
          </a:p>
          <a:p>
            <a:pPr algn="ctr"/>
            <a:r>
              <a:rPr lang="en-US" sz="2000" dirty="0">
                <a:solidFill>
                  <a:srgbClr val="002060"/>
                </a:solidFill>
              </a:rPr>
              <a:t>$2.2 billion annually across all 120 counties.</a:t>
            </a:r>
          </a:p>
        </p:txBody>
      </p:sp>
    </p:spTree>
    <p:extLst>
      <p:ext uri="{BB962C8B-B14F-4D97-AF65-F5344CB8AC3E}">
        <p14:creationId xmlns:p14="http://schemas.microsoft.com/office/powerpoint/2010/main" val="2450378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4022EC201CCA042965EE977995FF83F" ma:contentTypeVersion="5" ma:contentTypeDescription="Create a new document." ma:contentTypeScope="" ma:versionID="ceb122f983062487330d75409818434f">
  <xsd:schema xmlns:xsd="http://www.w3.org/2001/XMLSchema" xmlns:xs="http://www.w3.org/2001/XMLSchema" xmlns:p="http://schemas.microsoft.com/office/2006/metadata/properties" xmlns:ns2="f0d4c78b-5b5a-4d9c-b32b-754272082da6" xmlns:ns3="73d2eb88-8012-4ee9-b491-9e92a407b5e8" targetNamespace="http://schemas.microsoft.com/office/2006/metadata/properties" ma:root="true" ma:fieldsID="fc7ec0e269414455b38d2127c554290e" ns2:_="" ns3:_="">
    <xsd:import namespace="f0d4c78b-5b5a-4d9c-b32b-754272082da6"/>
    <xsd:import namespace="73d2eb88-8012-4ee9-b491-9e92a407b5e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d4c78b-5b5a-4d9c-b32b-754272082d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3d2eb88-8012-4ee9-b491-9e92a407b5e8" elementFormDefault="qualified">
    <xsd:import namespace="http://schemas.microsoft.com/office/2006/documentManagement/types"/>
    <xsd:import namespace="http://schemas.microsoft.com/office/infopath/2007/PartnerControls"/>
    <xsd:element name="SharedWithUsers" ma:index="11" nillable="true" ma:displayName="Shared With" ma:list="UserInfo" ma:SearchPeopleOnly="false" ma:internalName="SharedWithUsers"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FB2E58-ED69-4273-9439-A933C826482C}">
  <ds:schemaRefs>
    <ds:schemaRef ds:uri="http://schemas.microsoft.com/sharepoint/v3/contenttype/forms"/>
  </ds:schemaRefs>
</ds:datastoreItem>
</file>

<file path=customXml/itemProps2.xml><?xml version="1.0" encoding="utf-8"?>
<ds:datastoreItem xmlns:ds="http://schemas.openxmlformats.org/officeDocument/2006/customXml" ds:itemID="{237A7BA3-9EE5-4AD1-AFD0-6C1B118ACA94}">
  <ds:schemaRefs>
    <ds:schemaRef ds:uri="73d2eb88-8012-4ee9-b491-9e92a407b5e8"/>
    <ds:schemaRef ds:uri="f0d4c78b-5b5a-4d9c-b32b-754272082da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23E8ECD-A068-4597-A0AD-BF087D49ABB4}">
  <ds:schemaRefs>
    <ds:schemaRef ds:uri="http://purl.org/dc/terms/"/>
    <ds:schemaRef ds:uri="http://purl.org/dc/elements/1.1/"/>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73d2eb88-8012-4ee9-b491-9e92a407b5e8"/>
    <ds:schemaRef ds:uri="f0d4c78b-5b5a-4d9c-b32b-754272082da6"/>
  </ds:schemaRefs>
</ds:datastoreItem>
</file>

<file path=docProps/app.xml><?xml version="1.0" encoding="utf-8"?>
<Properties xmlns="http://schemas.openxmlformats.org/officeDocument/2006/extended-properties" xmlns:vt="http://schemas.openxmlformats.org/officeDocument/2006/docPropsVTypes">
  <TotalTime>484</TotalTime>
  <Words>614</Words>
  <Application>Microsoft Office PowerPoint</Application>
  <PresentationFormat>Widescreen</PresentationFormat>
  <Paragraphs>88</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TheTTimes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Kentucky Public Pensions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PENSION  OVERSIGHT BOARD April 24, 2023</dc:title>
  <dc:creator>Rankin, Sherry (KPPA)</dc:creator>
  <cp:lastModifiedBy>Gabbard, Ashley (KPPA)</cp:lastModifiedBy>
  <cp:revision>11</cp:revision>
  <cp:lastPrinted>2025-08-05T19:57:04Z</cp:lastPrinted>
  <dcterms:created xsi:type="dcterms:W3CDTF">2023-04-18T19:36:13Z</dcterms:created>
  <dcterms:modified xsi:type="dcterms:W3CDTF">2025-08-05T20:12:57Z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0x010100D4022EC201CCA042965EE977995FF83F</vt:lpwstr>
  </property>
</Properties>
</file>