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293" r:id="rId6"/>
    <p:sldId id="258" r:id="rId7"/>
    <p:sldId id="260" r:id="rId8"/>
    <p:sldId id="290" r:id="rId9"/>
    <p:sldId id="287" r:id="rId10"/>
    <p:sldId id="289" r:id="rId11"/>
    <p:sldId id="288" r:id="rId12"/>
    <p:sldId id="291" r:id="rId13"/>
    <p:sldId id="292" r:id="rId14"/>
    <p:sldId id="294" r:id="rId15"/>
  </p:sldIdLst>
  <p:sldSz cx="12192000" cy="6858000"/>
  <p:notesSz cx="7010400" cy="92964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7C40836-B327-DCED-3AF4-007235850586}" name="Stack, Steven J (CHFS Office of the Secretary)" initials="SS" userId="S::steven.stack@ky.gov::a89349b8-13da-4dbd-80cb-2bf9af0753c9" providerId="AD"/>
  <p188:author id="{D4C98145-7D53-8C63-7CCB-DD2BA18865C4}" name="Marks, Katie (BHDID/Frankfort)" initials="KM" userId="S::katie.marks@ky.gov::dc68ae53-37ea-41d4-b63e-9f5b5e08b47d" providerId="AD"/>
  <p188:author id="{0410945E-BA43-FDA2-49BE-55DDD583E272}" name="Johnson, Krissy R (CHFS OAS DFM)" initials="JKR(OD" userId="S::Krissy.Johnson@ky.gov::b368497e-4b94-49f7-a037-4e4509f0a99a" providerId="AD"/>
  <p188:author id="{F9676EA6-E52A-E774-F09D-50F893A471E7}" name="Brosko, Margaret (CHFS OAS)" initials="BM(O" userId="S::margaret.brosko@ky.gov::a1bdbca4-8334-4d44-9374-b8824f539b1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865"/>
    <a:srgbClr val="0120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75E42F-8684-42A9-9FCB-967BD98C1AC8}" v="1" dt="2025-05-21T12:19:32.8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206" autoAdjust="0"/>
  </p:normalViewPr>
  <p:slideViewPr>
    <p:cSldViewPr snapToGrid="0">
      <p:cViewPr varScale="1">
        <p:scale>
          <a:sx n="103" d="100"/>
          <a:sy n="103" d="100"/>
        </p:scale>
        <p:origin x="72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sterson, Astrud (CHFS OAS)" userId="5c76e301-16d5-401f-8250-c47934af5592" providerId="ADAL" clId="{6275E42F-8684-42A9-9FCB-967BD98C1AC8}"/>
    <pc:docChg chg="modSld modNotesMaster">
      <pc:chgData name="Masterson, Astrud (CHFS OAS)" userId="5c76e301-16d5-401f-8250-c47934af5592" providerId="ADAL" clId="{6275E42F-8684-42A9-9FCB-967BD98C1AC8}" dt="2025-05-21T12:22:48.997" v="2" actId="20577"/>
      <pc:docMkLst>
        <pc:docMk/>
      </pc:docMkLst>
      <pc:sldChg chg="modSp mod">
        <pc:chgData name="Masterson, Astrud (CHFS OAS)" userId="5c76e301-16d5-401f-8250-c47934af5592" providerId="ADAL" clId="{6275E42F-8684-42A9-9FCB-967BD98C1AC8}" dt="2025-05-21T12:22:48.997" v="2" actId="20577"/>
        <pc:sldMkLst>
          <pc:docMk/>
          <pc:sldMk cId="112986298" sldId="287"/>
        </pc:sldMkLst>
        <pc:spChg chg="mod">
          <ac:chgData name="Masterson, Astrud (CHFS OAS)" userId="5c76e301-16d5-401f-8250-c47934af5592" providerId="ADAL" clId="{6275E42F-8684-42A9-9FCB-967BD98C1AC8}" dt="2025-05-21T12:22:48.997" v="2" actId="20577"/>
          <ac:spMkLst>
            <pc:docMk/>
            <pc:sldMk cId="112986298" sldId="287"/>
            <ac:spMk id="12" creationId="{4AB1104E-0E61-6C80-77EF-F6E2C286557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081" y="1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1E372E6A-ED10-41EE-A11D-AA92EE5D435B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06" y="4473813"/>
            <a:ext cx="5609588" cy="3660537"/>
          </a:xfrm>
          <a:prstGeom prst="rect">
            <a:avLst/>
          </a:prstGeom>
        </p:spPr>
        <p:txBody>
          <a:bodyPr vert="horz" lIns="91294" tIns="45647" rIns="91294" bIns="4564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312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081" y="8830312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C9253144-9048-4CE3-A432-8BC33135F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646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253144-9048-4CE3-A432-8BC33135F6A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380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F9DED6-D155-37AF-DC97-BA2C23ED65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373AFAF-7D71-E1A1-FB8F-3C6AF332093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9C62BC9-A0BE-B292-C5FF-C61D1CE7FF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BD7071-8413-E94C-55ED-6062407A9E4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253144-9048-4CE3-A432-8BC33135F6A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005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E11B4-0615-428A-8BB5-2E8711447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F12C-3E7E-4A2C-83C2-081B56701FE2}" type="datetime1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8D7527-E268-4C08-B91D-4024E2834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8E404-9940-413A-ABE0-263F2E980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7CFF0-8AF3-4D5D-9D11-7D9475288EE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8878BB-E90B-4368-8C02-DDF575015DAA}"/>
              </a:ext>
            </a:extLst>
          </p:cNvPr>
          <p:cNvSpPr txBox="1"/>
          <p:nvPr userDrawn="1"/>
        </p:nvSpPr>
        <p:spPr>
          <a:xfrm>
            <a:off x="0" y="-1"/>
            <a:ext cx="12192000" cy="307777"/>
          </a:xfrm>
          <a:prstGeom prst="rect">
            <a:avLst/>
          </a:prstGeom>
          <a:solidFill>
            <a:srgbClr val="003865"/>
          </a:solidFill>
        </p:spPr>
        <p:txBody>
          <a:bodyPr wrap="square" rtlCol="0">
            <a:spAutoFit/>
          </a:bodyPr>
          <a:lstStyle/>
          <a:p>
            <a:endParaRPr lang="en-US" sz="1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6F6FFB-8EE8-426E-B80B-B384D4BF2EFD}"/>
              </a:ext>
            </a:extLst>
          </p:cNvPr>
          <p:cNvSpPr txBox="1"/>
          <p:nvPr userDrawn="1"/>
        </p:nvSpPr>
        <p:spPr>
          <a:xfrm>
            <a:off x="0" y="6136697"/>
            <a:ext cx="12192000" cy="723275"/>
          </a:xfrm>
          <a:prstGeom prst="rect">
            <a:avLst/>
          </a:prstGeom>
          <a:solidFill>
            <a:srgbClr val="003865"/>
          </a:solidFill>
        </p:spPr>
        <p:txBody>
          <a:bodyPr wrap="square" rtlCol="0">
            <a:spAutoFit/>
          </a:bodyPr>
          <a:lstStyle/>
          <a:p>
            <a:br>
              <a:rPr lang="en-US" sz="800" dirty="0"/>
            </a:br>
            <a:br>
              <a:rPr lang="en-US" sz="1100" dirty="0"/>
            </a:br>
            <a:br>
              <a:rPr lang="en-US" sz="1100" dirty="0"/>
            </a:br>
            <a:endParaRPr lang="en-US" sz="1100" dirty="0"/>
          </a:p>
        </p:txBody>
      </p:sp>
      <p:pic>
        <p:nvPicPr>
          <p:cNvPr id="9" name="Picture 8" descr="Text&#10;&#10;Description automatically generated with low confidence">
            <a:extLst>
              <a:ext uri="{FF2B5EF4-FFF2-40B4-BE49-F238E27FC236}">
                <a16:creationId xmlns:a16="http://schemas.microsoft.com/office/drawing/2014/main" id="{D6735375-96A8-4668-940F-0E2295CE2C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9517" y="6206861"/>
            <a:ext cx="1187080" cy="621804"/>
          </a:xfrm>
          <a:prstGeom prst="rect">
            <a:avLst/>
          </a:prstGeom>
        </p:spPr>
      </p:pic>
      <p:pic>
        <p:nvPicPr>
          <p:cNvPr id="13" name="Picture 12" descr="Text&#10;&#10;Description automatically generated with medium confidence">
            <a:extLst>
              <a:ext uri="{FF2B5EF4-FFF2-40B4-BE49-F238E27FC236}">
                <a16:creationId xmlns:a16="http://schemas.microsoft.com/office/drawing/2014/main" id="{9544BE49-577C-4BB1-BF89-0DCF189F481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4923" y="776570"/>
            <a:ext cx="5582151" cy="2923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596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5AFD5-9BF9-48B2-92FD-643F6D711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6D7DC9-D47A-42B9-8E60-81CB096EF2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F504C-8910-4E56-B2A3-50F8B3DEA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1373E-07EB-4F0E-822B-EC4FB951BF0A}" type="datetime1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07ADF-A127-41E0-B854-5FBC072A1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FB8D1-BC60-430D-B10E-9DB235F09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7CFF0-8AF3-4D5D-9D11-7D9475288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456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81323C-927D-473E-99A5-F38E06C583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2B21C7-F488-4B78-AA1F-87599AD2A5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3DCD9-1EC6-4111-A200-7234F2F56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F402E-58E8-4305-AE41-D56FF8053D3C}" type="datetime1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4D321-DF41-465B-B3C9-0D1A31CF2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9FEE2C-9E85-4EEA-A2CE-CBDC68457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7CFF0-8AF3-4D5D-9D11-7D9475288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899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4E41736-F673-4B14-9776-858B4D78CC77}"/>
              </a:ext>
            </a:extLst>
          </p:cNvPr>
          <p:cNvSpPr txBox="1"/>
          <p:nvPr userDrawn="1"/>
        </p:nvSpPr>
        <p:spPr>
          <a:xfrm>
            <a:off x="0" y="6136697"/>
            <a:ext cx="12192000" cy="723275"/>
          </a:xfrm>
          <a:prstGeom prst="rect">
            <a:avLst/>
          </a:prstGeom>
          <a:solidFill>
            <a:srgbClr val="003865"/>
          </a:solidFill>
        </p:spPr>
        <p:txBody>
          <a:bodyPr wrap="square" rtlCol="0">
            <a:spAutoFit/>
          </a:bodyPr>
          <a:lstStyle/>
          <a:p>
            <a:br>
              <a:rPr lang="en-US" sz="800" dirty="0"/>
            </a:br>
            <a:br>
              <a:rPr lang="en-US" sz="1100" dirty="0"/>
            </a:br>
            <a:br>
              <a:rPr lang="en-US" sz="1100" dirty="0"/>
            </a:br>
            <a:endParaRPr lang="en-US" sz="11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9EB302-324A-4201-BCB1-60B4E3CBA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25D9C-14F1-4D3C-8D97-93F1B3DD9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795FA2-DC68-43E5-8C89-2BAFE03BB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ECEE65-6CEF-494E-B623-A33853681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5403" y="6361776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5727CFF0-8AF3-4D5D-9D11-7D9475288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A096516-FC95-455C-A5D5-7990EB75F2EA}"/>
              </a:ext>
            </a:extLst>
          </p:cNvPr>
          <p:cNvSpPr txBox="1"/>
          <p:nvPr userDrawn="1"/>
        </p:nvSpPr>
        <p:spPr>
          <a:xfrm>
            <a:off x="0" y="-1"/>
            <a:ext cx="12192000" cy="307777"/>
          </a:xfrm>
          <a:prstGeom prst="rect">
            <a:avLst/>
          </a:prstGeom>
          <a:solidFill>
            <a:srgbClr val="003865"/>
          </a:solidFill>
        </p:spPr>
        <p:txBody>
          <a:bodyPr wrap="square" rtlCol="0">
            <a:spAutoFit/>
          </a:bodyPr>
          <a:lstStyle/>
          <a:p>
            <a:endParaRPr lang="en-US" sz="1400" dirty="0"/>
          </a:p>
        </p:txBody>
      </p:sp>
      <p:pic>
        <p:nvPicPr>
          <p:cNvPr id="9" name="Picture 8" descr="Text&#10;&#10;Description automatically generated with low confidence">
            <a:extLst>
              <a:ext uri="{FF2B5EF4-FFF2-40B4-BE49-F238E27FC236}">
                <a16:creationId xmlns:a16="http://schemas.microsoft.com/office/drawing/2014/main" id="{B626BD3A-9F67-4923-B40B-8D99CB67E2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9517" y="6206861"/>
            <a:ext cx="1187080" cy="621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190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147C054-8EBE-47BE-B3D7-58A452655B77}"/>
              </a:ext>
            </a:extLst>
          </p:cNvPr>
          <p:cNvSpPr txBox="1"/>
          <p:nvPr userDrawn="1"/>
        </p:nvSpPr>
        <p:spPr>
          <a:xfrm>
            <a:off x="0" y="6136697"/>
            <a:ext cx="12192000" cy="723275"/>
          </a:xfrm>
          <a:prstGeom prst="rect">
            <a:avLst/>
          </a:prstGeom>
          <a:solidFill>
            <a:srgbClr val="003865"/>
          </a:solidFill>
        </p:spPr>
        <p:txBody>
          <a:bodyPr wrap="square" rtlCol="0">
            <a:spAutoFit/>
          </a:bodyPr>
          <a:lstStyle/>
          <a:p>
            <a:br>
              <a:rPr lang="en-US" sz="800" dirty="0"/>
            </a:br>
            <a:br>
              <a:rPr lang="en-US" sz="1100" dirty="0"/>
            </a:br>
            <a:br>
              <a:rPr lang="en-US" sz="1100" dirty="0"/>
            </a:br>
            <a:endParaRPr lang="en-US" sz="11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F4BD60-9E92-47A9-95C1-FEA0AB78B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7A595B-41E0-4FCC-8528-5FEE2F3A9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E37681-3CC1-4196-945A-C751D072F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B236A5-D64C-4CDE-8949-033E9CB1D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5403" y="6356349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5727CFF0-8AF3-4D5D-9D11-7D9475288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EE8464-5AD8-4D3B-BB03-7C65D0399542}"/>
              </a:ext>
            </a:extLst>
          </p:cNvPr>
          <p:cNvSpPr txBox="1"/>
          <p:nvPr userDrawn="1"/>
        </p:nvSpPr>
        <p:spPr>
          <a:xfrm>
            <a:off x="0" y="-1"/>
            <a:ext cx="12192000" cy="307777"/>
          </a:xfrm>
          <a:prstGeom prst="rect">
            <a:avLst/>
          </a:prstGeom>
          <a:solidFill>
            <a:srgbClr val="003865"/>
          </a:solidFill>
        </p:spPr>
        <p:txBody>
          <a:bodyPr wrap="square" rtlCol="0">
            <a:spAutoFit/>
          </a:bodyPr>
          <a:lstStyle/>
          <a:p>
            <a:endParaRPr lang="en-US" sz="1400" dirty="0"/>
          </a:p>
        </p:txBody>
      </p:sp>
      <p:pic>
        <p:nvPicPr>
          <p:cNvPr id="9" name="Picture 8" descr="Text&#10;&#10;Description automatically generated with low confidence">
            <a:extLst>
              <a:ext uri="{FF2B5EF4-FFF2-40B4-BE49-F238E27FC236}">
                <a16:creationId xmlns:a16="http://schemas.microsoft.com/office/drawing/2014/main" id="{251DBC64-5E7B-4302-B589-4F286B18E9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9517" y="6206861"/>
            <a:ext cx="1187080" cy="621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347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7E76915-6031-43EC-AAD3-36D2F11EC2F6}"/>
              </a:ext>
            </a:extLst>
          </p:cNvPr>
          <p:cNvSpPr txBox="1"/>
          <p:nvPr userDrawn="1"/>
        </p:nvSpPr>
        <p:spPr>
          <a:xfrm>
            <a:off x="0" y="6136697"/>
            <a:ext cx="12192000" cy="723275"/>
          </a:xfrm>
          <a:prstGeom prst="rect">
            <a:avLst/>
          </a:prstGeom>
          <a:solidFill>
            <a:srgbClr val="003865"/>
          </a:solidFill>
        </p:spPr>
        <p:txBody>
          <a:bodyPr wrap="square" rtlCol="0">
            <a:spAutoFit/>
          </a:bodyPr>
          <a:lstStyle/>
          <a:p>
            <a:br>
              <a:rPr lang="en-US" sz="800" dirty="0"/>
            </a:br>
            <a:br>
              <a:rPr lang="en-US" sz="1100" dirty="0"/>
            </a:br>
            <a:br>
              <a:rPr lang="en-US" sz="1100" dirty="0"/>
            </a:br>
            <a:endParaRPr lang="en-US" sz="11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A39563-515C-4B3B-8A2E-EFB49C23A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E4434-B008-4DA4-B1FF-E4CEA24CE2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FFD230-BFE8-4CB5-8C18-9BDBB081B5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A3D2E8-834C-4D8C-A9B4-26C1FB871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0901F9-B670-46CB-826A-9F0F76E04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5403" y="6356350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5727CFF0-8AF3-4D5D-9D11-7D9475288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B8130C-B028-41B6-88B0-18B9FB087E6C}"/>
              </a:ext>
            </a:extLst>
          </p:cNvPr>
          <p:cNvSpPr txBox="1"/>
          <p:nvPr userDrawn="1"/>
        </p:nvSpPr>
        <p:spPr>
          <a:xfrm>
            <a:off x="0" y="-1"/>
            <a:ext cx="12192000" cy="307777"/>
          </a:xfrm>
          <a:prstGeom prst="rect">
            <a:avLst/>
          </a:prstGeom>
          <a:solidFill>
            <a:srgbClr val="003865"/>
          </a:solidFill>
        </p:spPr>
        <p:txBody>
          <a:bodyPr wrap="square" rtlCol="0">
            <a:spAutoFit/>
          </a:bodyPr>
          <a:lstStyle/>
          <a:p>
            <a:endParaRPr lang="en-US" sz="1400" dirty="0"/>
          </a:p>
        </p:txBody>
      </p:sp>
      <p:pic>
        <p:nvPicPr>
          <p:cNvPr id="10" name="Picture 9" descr="Text&#10;&#10;Description automatically generated with low confidence">
            <a:extLst>
              <a:ext uri="{FF2B5EF4-FFF2-40B4-BE49-F238E27FC236}">
                <a16:creationId xmlns:a16="http://schemas.microsoft.com/office/drawing/2014/main" id="{BAD79EFB-8A6C-45E0-9625-263C4AC5095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9517" y="6206861"/>
            <a:ext cx="1187080" cy="621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384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FAE07-425F-4ECB-A38E-852D64F24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56E39A-8FAE-4C68-9B06-4C3288801F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D55176-2946-4C69-970F-04BEDEAC4D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F51E81-403E-4D5C-B062-01660AE671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8DF9DA-4562-4768-B3E3-8C59B6ED9D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5062CE-E26D-40B7-83A8-DF3057B1D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5976-378E-4B07-8A88-6EE8D92918AB}" type="datetime1">
              <a:rPr lang="en-US" smtClean="0"/>
              <a:t>5/21/2025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79AB9E-FAF7-4C02-8E4F-658D6F309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4702A9-1B12-460D-A0A5-80CE7AFD4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7CFF0-8AF3-4D5D-9D11-7D9475288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620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EF635-C29A-483F-9E31-8E43F391F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55FE49-72DD-40FB-B3F7-F3C2514D9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DF09-0A45-4C9C-AF78-30ED6B08680E}" type="datetime1">
              <a:rPr lang="en-US" smtClean="0"/>
              <a:t>5/21/2025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FD5414-11A3-44E5-BD85-989B3D98B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819CF3-AC53-4903-B808-1A0F0274C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7CFF0-8AF3-4D5D-9D11-7D9475288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65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B4E65C-1E6D-4FDE-9B1C-48FE02A22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39F1F-5446-4681-A7DE-DF73F4C292F9}" type="datetime1">
              <a:rPr lang="en-US" smtClean="0"/>
              <a:t>5/21/2025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5B0C8-0773-46C8-B3E7-8F447CDD5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736D20-1A4D-4939-B40B-1465C9969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7CFF0-8AF3-4D5D-9D11-7D9475288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54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6211B-5611-4C54-866B-39A4B34A5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E6960-C385-4DBD-BAAE-6F747E602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9C5F36-C52C-4BE1-B0C3-E31F780889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0952C2-04A9-46E8-84E1-276299438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8E771-B548-4215-A42C-783956B5161F}" type="datetime1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1F27D0-1BC8-4687-9285-1EEE6E44B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089121-A6F5-4E00-870B-DFE9DB1C4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7CFF0-8AF3-4D5D-9D11-7D9475288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906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33191-C7C1-4DF1-A908-7AB3EA44B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CEA5C1-187D-4720-AEE8-0765A8B169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6349DA-8303-4A4A-B4C4-110C1C4731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A6FFE1-DA1E-480B-8F9C-335E6FC6F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51E1-1F9A-4074-AE80-E53D49DDBADB}" type="datetime1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F0FED-E1DC-443C-B9F3-F97F76523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A5BBDF-AFE1-4F26-BABB-A8D1E34F5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7CFF0-8AF3-4D5D-9D11-7D9475288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171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2BBB3A-E606-4DAE-8E3E-9C71A2657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336ABF-CC4F-4F0B-B289-049618AF0B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AC93AE-916D-4932-BDF6-BD10D02EA9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FC24F-AA3F-4E15-B16B-86042A52FCAC}" type="datetime1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9058C9-06A0-4D1B-8B1C-8EE2ACAB9F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9D2DA5-95AE-4027-B16A-0A033E9961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7CFF0-8AF3-4D5D-9D11-7D9475288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25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06FEF89B-ADB2-4BEE-80F2-733CA21374E3}"/>
              </a:ext>
            </a:extLst>
          </p:cNvPr>
          <p:cNvSpPr txBox="1"/>
          <p:nvPr/>
        </p:nvSpPr>
        <p:spPr>
          <a:xfrm>
            <a:off x="0" y="4319434"/>
            <a:ext cx="12192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2026-2032 Capital Plan</a:t>
            </a:r>
            <a:br>
              <a:rPr lang="en-US" sz="4000" dirty="0"/>
            </a:br>
            <a:endParaRPr lang="en-US" sz="2400" dirty="0"/>
          </a:p>
        </p:txBody>
      </p:sp>
      <p:pic>
        <p:nvPicPr>
          <p:cNvPr id="10" name="Picture 9" descr="Text&#10;&#10;Description automatically generated with low confidence">
            <a:extLst>
              <a:ext uri="{FF2B5EF4-FFF2-40B4-BE49-F238E27FC236}">
                <a16:creationId xmlns:a16="http://schemas.microsoft.com/office/drawing/2014/main" id="{FB47C041-BACA-4E42-9227-1227F143DB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9517" y="6206861"/>
            <a:ext cx="1187080" cy="62180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6761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B73188-5A6D-030A-8D47-07EB2780E6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9B204E-CEF1-047A-93BD-9B59CC065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7CFF0-8AF3-4D5D-9D11-7D9475288EEF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090B8-B72D-8F9B-28B4-27A734D70B94}"/>
              </a:ext>
            </a:extLst>
          </p:cNvPr>
          <p:cNvSpPr txBox="1">
            <a:spLocks/>
          </p:cNvSpPr>
          <p:nvPr/>
        </p:nvSpPr>
        <p:spPr>
          <a:xfrm>
            <a:off x="5546522" y="2618223"/>
            <a:ext cx="11660978" cy="1316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7950" indent="0">
              <a:spcBef>
                <a:spcPct val="50000"/>
              </a:spcBef>
              <a:buFont typeface="Arial" panose="020B0604020202020204" pitchFamily="34" charset="0"/>
              <a:buNone/>
            </a:pPr>
            <a:endParaRPr lang="en-US" sz="2400" dirty="0">
              <a:cs typeface="Arial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B226669-5086-04A0-51E3-2674CCFB7884}"/>
              </a:ext>
            </a:extLst>
          </p:cNvPr>
          <p:cNvSpPr txBox="1">
            <a:spLocks/>
          </p:cNvSpPr>
          <p:nvPr/>
        </p:nvSpPr>
        <p:spPr>
          <a:xfrm>
            <a:off x="0" y="365125"/>
            <a:ext cx="12192000" cy="7177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200" b="1" dirty="0"/>
              <a:t>CHFS 2026-2028 Priority Projects</a:t>
            </a:r>
            <a:endParaRPr lang="en-US" sz="4200" b="1" i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4AD4EF5-809E-7B77-47F2-CF6B7AE8C250}"/>
              </a:ext>
            </a:extLst>
          </p:cNvPr>
          <p:cNvSpPr txBox="1"/>
          <p:nvPr/>
        </p:nvSpPr>
        <p:spPr>
          <a:xfrm>
            <a:off x="136940" y="1869625"/>
            <a:ext cx="11799657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2300" indent="-514350">
              <a:spcBef>
                <a:spcPts val="0"/>
              </a:spcBef>
              <a:buFont typeface="+mj-lt"/>
              <a:buAutoNum type="arabicPeriod" startAt="7"/>
            </a:pPr>
            <a:r>
              <a:rPr lang="en-US" sz="2800" b="1" dirty="0">
                <a:cs typeface="Arial" pitchFamily="34" charset="0"/>
              </a:rPr>
              <a:t>Hazelwood Elevator Upgrade - $2,880,000</a:t>
            </a:r>
            <a:br>
              <a:rPr lang="en-US" sz="2000" b="1" dirty="0">
                <a:cs typeface="Arial" pitchFamily="34" charset="0"/>
              </a:rPr>
            </a:br>
            <a:endParaRPr lang="en-US" sz="2000" b="1" dirty="0">
              <a:cs typeface="Arial" pitchFamily="34" charset="0"/>
            </a:endParaRPr>
          </a:p>
          <a:p>
            <a:pPr marL="9080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cs typeface="Arial" pitchFamily="34" charset="0"/>
              </a:rPr>
              <a:t>Upgrade six elevator control doors and cabs</a:t>
            </a:r>
          </a:p>
          <a:p>
            <a:pPr marL="565150" indent="-457200">
              <a:buFont typeface="+mj-lt"/>
              <a:buAutoNum type="arabicPeriod" startAt="5"/>
            </a:pPr>
            <a:endParaRPr lang="en-US" sz="2800" b="1" dirty="0">
              <a:cs typeface="Arial" pitchFamily="34" charset="0"/>
            </a:endParaRPr>
          </a:p>
          <a:p>
            <a:pPr marL="622300" indent="-514350">
              <a:buFont typeface="+mj-lt"/>
              <a:buAutoNum type="arabicPeriod" startAt="8"/>
            </a:pPr>
            <a:r>
              <a:rPr lang="en-US" sz="2800" b="1" dirty="0">
                <a:cs typeface="Arial" pitchFamily="34" charset="0"/>
              </a:rPr>
              <a:t>Oakwood Renovate/Replace Cottages, Phase IV - $12,616,000</a:t>
            </a:r>
            <a:br>
              <a:rPr lang="en-US" sz="2800" b="1" dirty="0">
                <a:cs typeface="Arial" pitchFamily="34" charset="0"/>
              </a:rPr>
            </a:br>
            <a:endParaRPr lang="en-US" sz="2800" b="1" dirty="0">
              <a:cs typeface="Arial" pitchFamily="34" charset="0"/>
            </a:endParaRPr>
          </a:p>
          <a:p>
            <a:pPr marL="102235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cs typeface="Arial" pitchFamily="34" charset="0"/>
              </a:rPr>
              <a:t>Renovate three cottages (facilitates 36 people)</a:t>
            </a:r>
          </a:p>
          <a:p>
            <a:pPr marL="622300" indent="-514350">
              <a:buFont typeface="+mj-lt"/>
              <a:buAutoNum type="arabicPeriod" startAt="6"/>
            </a:pPr>
            <a:endParaRPr lang="en-US" sz="2800" b="1" dirty="0">
              <a:cs typeface="Arial" pitchFamily="34" charset="0"/>
            </a:endParaRPr>
          </a:p>
          <a:p>
            <a:pPr marL="1022350" lvl="1" indent="-457200">
              <a:buFont typeface="Arial" panose="020B0604020202020204" pitchFamily="34" charset="0"/>
              <a:buChar char="•"/>
            </a:pPr>
            <a:endParaRPr lang="en-US" sz="2800" b="1" dirty="0">
              <a:cs typeface="Arial" pitchFamily="34" charset="0"/>
            </a:endParaRPr>
          </a:p>
          <a:p>
            <a:pPr marL="1022350" lvl="1" indent="-457200">
              <a:buFont typeface="Arial" panose="020B0604020202020204" pitchFamily="34" charset="0"/>
              <a:buChar char="•"/>
            </a:pPr>
            <a:endParaRPr lang="en-US" sz="2800" b="1" dirty="0">
              <a:cs typeface="Arial" pitchFamily="34" charset="0"/>
            </a:endParaRPr>
          </a:p>
          <a:p>
            <a:pPr marL="1022350" lvl="1" indent="-457200">
              <a:buFont typeface="Arial" panose="020B0604020202020204" pitchFamily="34" charset="0"/>
              <a:buChar char="•"/>
            </a:pPr>
            <a:endParaRPr lang="en-US" sz="2800" b="1" dirty="0">
              <a:cs typeface="Arial" pitchFamily="34" charset="0"/>
            </a:endParaRPr>
          </a:p>
          <a:p>
            <a:pPr marL="107950"/>
            <a:br>
              <a:rPr lang="en-US" sz="2400" dirty="0">
                <a:highlight>
                  <a:srgbClr val="FFFF00"/>
                </a:highlight>
                <a:cs typeface="Arial" pitchFamily="34" charset="0"/>
              </a:rPr>
            </a:br>
            <a:endParaRPr lang="en-US" sz="2400" dirty="0">
              <a:highlight>
                <a:srgbClr val="FFFF00"/>
              </a:highlight>
              <a:cs typeface="Arial" pitchFamily="34" charset="0"/>
            </a:endParaRPr>
          </a:p>
          <a:p>
            <a:pPr marL="565150" lvl="1"/>
            <a:br>
              <a:rPr lang="en-US" sz="2400" dirty="0">
                <a:cs typeface="Arial" pitchFamily="34" charset="0"/>
              </a:rPr>
            </a:br>
            <a:endParaRPr lang="en-US" sz="2400" dirty="0">
              <a:cs typeface="Arial" pitchFamily="34" charset="0"/>
            </a:endParaRPr>
          </a:p>
          <a:p>
            <a:pPr marL="565150" lvl="1"/>
            <a:br>
              <a:rPr lang="en-US" sz="2200" dirty="0">
                <a:cs typeface="Arial" pitchFamily="34" charset="0"/>
              </a:rPr>
            </a:br>
            <a:endParaRPr lang="en-US" sz="22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572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F231BD5-FF7C-0751-FC38-5AAD392ACF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2A130A1-D7B5-B6E0-BB83-82897A538D15}"/>
              </a:ext>
            </a:extLst>
          </p:cNvPr>
          <p:cNvSpPr txBox="1"/>
          <p:nvPr/>
        </p:nvSpPr>
        <p:spPr>
          <a:xfrm>
            <a:off x="0" y="4083203"/>
            <a:ext cx="12192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2026-2032 Capital Plan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dirty="0">
                <a:solidFill>
                  <a:prstClr val="black"/>
                </a:solidFill>
                <a:latin typeface="Calibri" panose="020F0502020204030204"/>
              </a:rPr>
              <a:t>Questions?</a:t>
            </a:r>
            <a:b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 descr="Text&#10;&#10;Description automatically generated with low confidence">
            <a:extLst>
              <a:ext uri="{FF2B5EF4-FFF2-40B4-BE49-F238E27FC236}">
                <a16:creationId xmlns:a16="http://schemas.microsoft.com/office/drawing/2014/main" id="{99D3FF8D-79CC-FE58-A88B-D17A1CB0DA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9517" y="6206861"/>
            <a:ext cx="1187080" cy="62180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78211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D657-DBE7-8FEB-DC94-69488D123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Presenters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CE06E2-16FC-FA43-2EE2-31CE2795A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2800" dirty="0"/>
              <a:t>Dept. for Public Health: </a:t>
            </a:r>
            <a:r>
              <a:rPr lang="en-US" sz="2800" b="1" i="1" dirty="0"/>
              <a:t>Dr. Steven Stack</a:t>
            </a:r>
            <a:r>
              <a:rPr lang="en-US" sz="2800" dirty="0"/>
              <a:t>, Commissioner</a:t>
            </a:r>
          </a:p>
          <a:p>
            <a:pPr marL="0" indent="0" algn="ctr">
              <a:buNone/>
            </a:pPr>
            <a:endParaRPr lang="en-US" sz="2800" dirty="0"/>
          </a:p>
          <a:p>
            <a:pPr algn="ctr"/>
            <a:r>
              <a:rPr lang="en-US" sz="2800" dirty="0"/>
              <a:t> Dept for Behavioral Health, Developmental &amp; Intellectual Disabilities: </a:t>
            </a:r>
            <a:br>
              <a:rPr lang="en-US" sz="2800" dirty="0"/>
            </a:br>
            <a:r>
              <a:rPr lang="en-US" sz="2800" b="1" i="1" dirty="0"/>
              <a:t>Dr. Katherine Marks</a:t>
            </a:r>
            <a:r>
              <a:rPr lang="en-US" sz="2800" dirty="0"/>
              <a:t>, Commissioner &amp;</a:t>
            </a:r>
            <a:br>
              <a:rPr lang="en-US" sz="2800" dirty="0"/>
            </a:br>
            <a:r>
              <a:rPr lang="en-US" sz="2800" b="1" i="1" dirty="0"/>
              <a:t>Dr. Allen Brenzel</a:t>
            </a:r>
            <a:r>
              <a:rPr lang="en-US" sz="2800" dirty="0"/>
              <a:t>, Medical Director</a:t>
            </a:r>
          </a:p>
          <a:p>
            <a:pPr marL="0" indent="0" algn="ctr">
              <a:buNone/>
            </a:pPr>
            <a:endParaRPr lang="en-US" sz="2800" dirty="0"/>
          </a:p>
          <a:p>
            <a:pPr algn="ctr"/>
            <a:r>
              <a:rPr lang="en-US" sz="2800" dirty="0"/>
              <a:t>Office of Administrative Services: </a:t>
            </a:r>
            <a:r>
              <a:rPr lang="en-US" sz="2800" b="1" i="1" dirty="0"/>
              <a:t>Astrud Masterson</a:t>
            </a:r>
            <a:r>
              <a:rPr lang="en-US" sz="2800" dirty="0"/>
              <a:t>, Executive Director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FF4115-37BE-6A62-68C8-0EDBE793E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7CFF0-8AF3-4D5D-9D11-7D9475288EE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013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3B3B0-DC32-81FD-F5EA-2F1981303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/>
              <a:t>CHFS Capital Projects Key Priorities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F239E-F8E2-5038-86EC-C931B2662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9"/>
            <a:ext cx="10190018" cy="3803172"/>
          </a:xfrm>
        </p:spPr>
        <p:txBody>
          <a:bodyPr>
            <a:normAutofit fontScale="92500"/>
          </a:bodyPr>
          <a:lstStyle/>
          <a:p>
            <a:pPr marL="520700" indent="-45720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cs typeface="Arial" pitchFamily="34" charset="0"/>
              </a:rPr>
              <a:t>Address critical </a:t>
            </a:r>
            <a:r>
              <a:rPr lang="en-US" dirty="0">
                <a:cs typeface="Arial" pitchFamily="34" charset="0"/>
              </a:rPr>
              <a:t>issues </a:t>
            </a:r>
            <a:r>
              <a:rPr lang="en-US" sz="2800" dirty="0">
                <a:cs typeface="Arial" pitchFamily="34" charset="0"/>
              </a:rPr>
              <a:t>directly impacting public safety, patient health outcomes and the quality of healthcare services</a:t>
            </a:r>
          </a:p>
          <a:p>
            <a:pPr marL="63500" indent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2800" dirty="0">
              <a:cs typeface="Arial" pitchFamily="34" charset="0"/>
            </a:endParaRPr>
          </a:p>
          <a:p>
            <a:pPr marL="520700" indent="-45720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cs typeface="Arial" pitchFamily="34" charset="0"/>
              </a:rPr>
              <a:t>Safeguard infrastructure investments through strategic, preventive maintenance, avoiding costly emergency repairs</a:t>
            </a:r>
          </a:p>
          <a:p>
            <a:pPr marL="520700" indent="-45720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endParaRPr lang="en-US" sz="2800" dirty="0">
              <a:cs typeface="Arial" pitchFamily="34" charset="0"/>
            </a:endParaRPr>
          </a:p>
          <a:p>
            <a:pPr marL="520700" indent="-45720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cs typeface="Arial" pitchFamily="34" charset="0"/>
              </a:rPr>
              <a:t>Enhance operational efficiency and service delivery by constructing, renovating, reconfiguring and/or consolidating facilities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0A66B7-C368-63CB-4B77-B06380F2A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49382" y="6361776"/>
            <a:ext cx="2749221" cy="365125"/>
          </a:xfrm>
        </p:spPr>
        <p:txBody>
          <a:bodyPr/>
          <a:lstStyle/>
          <a:p>
            <a:fld id="{5727CFF0-8AF3-4D5D-9D11-7D9475288EEF}" type="slidenum">
              <a:rPr lang="en-US" smtClean="0">
                <a:solidFill>
                  <a:schemeClr val="bg1"/>
                </a:solidFill>
              </a:rPr>
              <a:pPr/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2864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27AAA-A9D4-DF39-B540-94E3296BD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43334"/>
            <a:ext cx="12192000" cy="1325563"/>
          </a:xfrm>
        </p:spPr>
        <p:txBody>
          <a:bodyPr/>
          <a:lstStyle/>
          <a:p>
            <a:pPr algn="ctr"/>
            <a:r>
              <a:rPr lang="en-US" b="1" dirty="0"/>
              <a:t>CHFS 2026-2028 Priority Projects</a:t>
            </a:r>
            <a:endParaRPr lang="en-US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7BF18-4DD1-58B0-6565-C41213E87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2517" y="1468897"/>
            <a:ext cx="11666966" cy="4680284"/>
          </a:xfrm>
        </p:spPr>
        <p:txBody>
          <a:bodyPr>
            <a:noAutofit/>
          </a:bodyPr>
          <a:lstStyle/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/>
              <a:t>Maintenance Pool - $21.443M</a:t>
            </a:r>
            <a:br>
              <a:rPr lang="en-US" sz="3200" dirty="0"/>
            </a:br>
            <a:endParaRPr lang="en-US" sz="3200" dirty="0"/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/>
              <a:t>Department for Public Health – Central Lab Construction, Phase II- $259.45M</a:t>
            </a:r>
            <a:br>
              <a:rPr lang="en-US" sz="3200" dirty="0"/>
            </a:br>
            <a:endParaRPr lang="en-US" sz="3200" dirty="0"/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/>
              <a:t>Construct Psychiatric Residential Treatment Facility - $21.6M</a:t>
            </a:r>
            <a:br>
              <a:rPr lang="en-US" sz="3200" dirty="0"/>
            </a:br>
            <a:endParaRPr lang="en-US" sz="3200" dirty="0"/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/>
              <a:t>Western State Nursing Facility – Renovations, Phase 2 - $6.621M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6FF66A-A1A9-A3A6-D977-49160CB75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7CFF0-8AF3-4D5D-9D11-7D9475288EEF}" type="slidenum">
              <a:rPr lang="en-US" smtClean="0">
                <a:solidFill>
                  <a:schemeClr val="bg1"/>
                </a:solidFill>
              </a:rPr>
              <a:pPr/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33180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A3966C-020F-8EBE-DAB3-2AA3083733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4DBBF-11CE-0975-6272-037C7FAA3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6837"/>
            <a:ext cx="12192000" cy="1325563"/>
          </a:xfrm>
        </p:spPr>
        <p:txBody>
          <a:bodyPr/>
          <a:lstStyle/>
          <a:p>
            <a:pPr algn="ctr"/>
            <a:r>
              <a:rPr lang="en-US" b="1" dirty="0"/>
              <a:t>CHFS 2026-2028 Priority Projects</a:t>
            </a:r>
            <a:endParaRPr lang="en-US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E034EC-4B80-B150-A1E8-6CF96338C8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2517" y="1690688"/>
            <a:ext cx="11666966" cy="4487374"/>
          </a:xfrm>
        </p:spPr>
        <p:txBody>
          <a:bodyPr>
            <a:noAutofit/>
          </a:bodyPr>
          <a:lstStyle/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n-US" sz="3200" dirty="0"/>
              <a:t>Western State Hospital – Repair/Replace Cooling Tower - $1.92M</a:t>
            </a:r>
            <a:br>
              <a:rPr lang="en-US" sz="3200" dirty="0"/>
            </a:br>
            <a:endParaRPr lang="en-US" sz="3200" dirty="0"/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n-US" sz="3200" dirty="0"/>
              <a:t>Western State Hospital – Repipe Chiller Plant - $5.4M</a:t>
            </a:r>
            <a:br>
              <a:rPr lang="en-US" sz="3200" dirty="0"/>
            </a:br>
            <a:endParaRPr lang="en-US" sz="3200" dirty="0"/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n-US" sz="3200" dirty="0"/>
              <a:t>Hazelwood – Upgrade Elevators - $2.88M</a:t>
            </a:r>
            <a:br>
              <a:rPr lang="en-US" sz="3200" dirty="0"/>
            </a:br>
            <a:endParaRPr lang="en-US" sz="3200" dirty="0"/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n-US" sz="3200" dirty="0"/>
              <a:t>Oakwood – Renovate / Replace Cottages – Phase IV - $12.616M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A2E236-F5D5-D0A6-9877-DCB90F59F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7CFF0-8AF3-4D5D-9D11-7D9475288EEF}" type="slidenum">
              <a:rPr lang="en-US" smtClean="0">
                <a:solidFill>
                  <a:schemeClr val="bg1"/>
                </a:solidFill>
              </a:rPr>
              <a:pPr/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4424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D04A57-4E22-E46D-03F8-0D87DCA3C7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5F9CB6-19C0-D289-621F-D437BB398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7CFF0-8AF3-4D5D-9D11-7D9475288EEF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B0169-76C9-87FF-348C-B3997FD06273}"/>
              </a:ext>
            </a:extLst>
          </p:cNvPr>
          <p:cNvSpPr txBox="1">
            <a:spLocks/>
          </p:cNvSpPr>
          <p:nvPr/>
        </p:nvSpPr>
        <p:spPr>
          <a:xfrm>
            <a:off x="5546522" y="2618223"/>
            <a:ext cx="11660978" cy="1316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7950" indent="0">
              <a:spcBef>
                <a:spcPct val="50000"/>
              </a:spcBef>
              <a:buFont typeface="Arial" panose="020B0604020202020204" pitchFamily="34" charset="0"/>
              <a:buNone/>
            </a:pPr>
            <a:endParaRPr lang="en-US" sz="2400" dirty="0">
              <a:cs typeface="Arial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E70F5A0-0D4B-9CFE-C87B-56D74954BCAB}"/>
              </a:ext>
            </a:extLst>
          </p:cNvPr>
          <p:cNvSpPr txBox="1">
            <a:spLocks/>
          </p:cNvSpPr>
          <p:nvPr/>
        </p:nvSpPr>
        <p:spPr>
          <a:xfrm>
            <a:off x="0" y="439770"/>
            <a:ext cx="12192000" cy="7177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/>
              <a:t>CHFS 2026-2028 Priority Projects</a:t>
            </a:r>
            <a:endParaRPr lang="en-US" b="1" i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AB1104E-0E61-6C80-77EF-F6E2C286557B}"/>
              </a:ext>
            </a:extLst>
          </p:cNvPr>
          <p:cNvSpPr txBox="1"/>
          <p:nvPr/>
        </p:nvSpPr>
        <p:spPr>
          <a:xfrm>
            <a:off x="255403" y="1259880"/>
            <a:ext cx="11799657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0850" indent="-342900">
              <a:spcBef>
                <a:spcPts val="0"/>
              </a:spcBef>
              <a:buFont typeface="+mj-lt"/>
              <a:buAutoNum type="arabicPeriod"/>
            </a:pPr>
            <a:r>
              <a:rPr lang="en-US" sz="3600" b="1" dirty="0">
                <a:cs typeface="Arial" pitchFamily="34" charset="0"/>
              </a:rPr>
              <a:t> Maintenance Pool - </a:t>
            </a:r>
            <a:r>
              <a:rPr lang="en-US" sz="3600" b="1">
                <a:cs typeface="Arial" pitchFamily="34" charset="0"/>
              </a:rPr>
              <a:t>$21,443,000</a:t>
            </a:r>
            <a:br>
              <a:rPr lang="en-US" sz="2000" b="1" dirty="0">
                <a:cs typeface="Arial" pitchFamily="34" charset="0"/>
              </a:rPr>
            </a:br>
            <a:endParaRPr lang="en-US" sz="2000" b="1" dirty="0">
              <a:cs typeface="Arial" pitchFamily="34" charset="0"/>
            </a:endParaRPr>
          </a:p>
          <a:p>
            <a:pPr marL="9080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cs typeface="Arial" pitchFamily="34" charset="0"/>
              </a:rPr>
              <a:t>General Maintenance for 175 buildings </a:t>
            </a:r>
            <a:br>
              <a:rPr lang="en-US" sz="2400" dirty="0">
                <a:cs typeface="Arial" pitchFamily="34" charset="0"/>
              </a:rPr>
            </a:br>
            <a:endParaRPr lang="en-US" sz="2400" dirty="0">
              <a:cs typeface="Arial" pitchFamily="34" charset="0"/>
            </a:endParaRPr>
          </a:p>
          <a:p>
            <a:pPr marL="9080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cs typeface="Arial" pitchFamily="34" charset="0"/>
              </a:rPr>
              <a:t>14 campuses across the state</a:t>
            </a:r>
          </a:p>
          <a:p>
            <a:pPr marL="908050" lvl="1" indent="-342900">
              <a:buFont typeface="Arial" panose="020B0604020202020204" pitchFamily="34" charset="0"/>
              <a:buChar char="•"/>
            </a:pPr>
            <a:endParaRPr lang="en-US" sz="2400" dirty="0">
              <a:cs typeface="Arial" pitchFamily="34" charset="0"/>
            </a:endParaRPr>
          </a:p>
          <a:p>
            <a:pPr marL="9080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cs typeface="Arial" pitchFamily="34" charset="0"/>
              </a:rPr>
              <a:t>Over 1.94M square feet of space</a:t>
            </a:r>
            <a:br>
              <a:rPr lang="en-US" sz="2200" dirty="0">
                <a:cs typeface="Arial" pitchFamily="34" charset="0"/>
              </a:rPr>
            </a:br>
            <a:endParaRPr lang="en-US" sz="2200" dirty="0">
              <a:cs typeface="Arial" pitchFamily="34" charset="0"/>
            </a:endParaRPr>
          </a:p>
          <a:p>
            <a:pPr marL="450850" indent="-342900">
              <a:spcBef>
                <a:spcPts val="0"/>
              </a:spcBef>
              <a:buFont typeface="+mj-lt"/>
              <a:buAutoNum type="arabicPeriod"/>
            </a:pPr>
            <a:endParaRPr lang="en-US" sz="2800" b="1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86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E17FBC-72BF-172D-565D-E61DB9E751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3BE290-E3E1-3A33-87CD-661C95D67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7CFF0-8AF3-4D5D-9D11-7D9475288EEF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AC78E-BE22-DE82-AFFF-43D4D64EB9CE}"/>
              </a:ext>
            </a:extLst>
          </p:cNvPr>
          <p:cNvSpPr txBox="1">
            <a:spLocks/>
          </p:cNvSpPr>
          <p:nvPr/>
        </p:nvSpPr>
        <p:spPr>
          <a:xfrm>
            <a:off x="5546522" y="2618223"/>
            <a:ext cx="11660978" cy="1316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7950" indent="0">
              <a:spcBef>
                <a:spcPct val="50000"/>
              </a:spcBef>
              <a:buFont typeface="Arial" panose="020B0604020202020204" pitchFamily="34" charset="0"/>
              <a:buNone/>
            </a:pPr>
            <a:endParaRPr lang="en-US" sz="2400" dirty="0">
              <a:cs typeface="Arial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D578A62-B8B8-FDBD-C78B-6889BF28DDB7}"/>
              </a:ext>
            </a:extLst>
          </p:cNvPr>
          <p:cNvSpPr txBox="1">
            <a:spLocks/>
          </p:cNvSpPr>
          <p:nvPr/>
        </p:nvSpPr>
        <p:spPr>
          <a:xfrm>
            <a:off x="-1" y="425055"/>
            <a:ext cx="12192000" cy="7177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/>
              <a:t>CHFS 2026-2028 Priority Projects</a:t>
            </a:r>
            <a:endParaRPr lang="en-US" b="1" i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76FFCEB-7537-8BED-4FA0-95C41346CB97}"/>
              </a:ext>
            </a:extLst>
          </p:cNvPr>
          <p:cNvSpPr txBox="1"/>
          <p:nvPr/>
        </p:nvSpPr>
        <p:spPr>
          <a:xfrm>
            <a:off x="196171" y="1365105"/>
            <a:ext cx="11799657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2300" indent="-514350">
              <a:spcBef>
                <a:spcPts val="0"/>
              </a:spcBef>
              <a:buFont typeface="+mj-lt"/>
              <a:buAutoNum type="arabicPeriod" startAt="2"/>
            </a:pPr>
            <a:r>
              <a:rPr lang="en-US" sz="3200" b="1" dirty="0">
                <a:cs typeface="Arial" pitchFamily="34" charset="0"/>
              </a:rPr>
              <a:t>Construction of Central Laboratory, Phase II - $259,450,000</a:t>
            </a:r>
            <a:br>
              <a:rPr lang="en-US" sz="2400" b="1" dirty="0">
                <a:cs typeface="Arial" pitchFamily="34" charset="0"/>
              </a:rPr>
            </a:br>
            <a:endParaRPr lang="en-US" sz="2400" b="1" dirty="0">
              <a:cs typeface="Arial" pitchFamily="34" charset="0"/>
            </a:endParaRPr>
          </a:p>
          <a:p>
            <a:pPr marL="9080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cs typeface="Arial" pitchFamily="34" charset="0"/>
              </a:rPr>
              <a:t>189,980 square foot facility</a:t>
            </a:r>
            <a:br>
              <a:rPr lang="en-US" sz="2400" dirty="0">
                <a:cs typeface="Arial" pitchFamily="34" charset="0"/>
              </a:rPr>
            </a:br>
            <a:endParaRPr lang="en-US" sz="2400" dirty="0">
              <a:cs typeface="Arial" pitchFamily="34" charset="0"/>
            </a:endParaRPr>
          </a:p>
          <a:p>
            <a:pPr marL="9080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cs typeface="Arial" pitchFamily="34" charset="0"/>
              </a:rPr>
              <a:t>Specialized laboratory services required by state and federal law</a:t>
            </a:r>
            <a:br>
              <a:rPr lang="en-US" sz="2400" dirty="0">
                <a:cs typeface="Arial" pitchFamily="34" charset="0"/>
              </a:rPr>
            </a:br>
            <a:endParaRPr lang="en-US" sz="2400" dirty="0">
              <a:cs typeface="Arial" pitchFamily="34" charset="0"/>
            </a:endParaRPr>
          </a:p>
          <a:p>
            <a:pPr marL="9080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cs typeface="Arial" pitchFamily="34" charset="0"/>
              </a:rPr>
              <a:t>High-complexity clinical reference laboratory </a:t>
            </a:r>
          </a:p>
          <a:p>
            <a:pPr marL="908050" lvl="1" indent="-342900">
              <a:buFont typeface="Arial" panose="020B0604020202020204" pitchFamily="34" charset="0"/>
              <a:buChar char="•"/>
            </a:pPr>
            <a:endParaRPr lang="en-US" sz="2400" dirty="0">
              <a:cs typeface="Arial" pitchFamily="34" charset="0"/>
            </a:endParaRPr>
          </a:p>
          <a:p>
            <a:pPr marL="9080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cs typeface="Arial" pitchFamily="34" charset="0"/>
              </a:rPr>
              <a:t>Newborn screening for approximately 52,000 Kentucky births annually</a:t>
            </a:r>
            <a:br>
              <a:rPr lang="en-US" sz="2400" dirty="0">
                <a:cs typeface="Arial" pitchFamily="34" charset="0"/>
              </a:rPr>
            </a:br>
            <a:endParaRPr lang="en-US" sz="2400" dirty="0">
              <a:cs typeface="Arial" pitchFamily="34" charset="0"/>
            </a:endParaRPr>
          </a:p>
          <a:p>
            <a:pPr marL="9080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cs typeface="Arial" pitchFamily="34" charset="0"/>
              </a:rPr>
              <a:t> State’s only testing facility for potential bioterrorism threats </a:t>
            </a:r>
          </a:p>
          <a:p>
            <a:pPr marL="908050" lvl="1" indent="-342900">
              <a:buFont typeface="Arial" panose="020B0604020202020204" pitchFamily="34" charset="0"/>
              <a:buChar char="•"/>
            </a:pPr>
            <a:endParaRPr lang="en-US" sz="24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256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6737C0-02DC-BEA4-25D6-C5346D924D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A3A70D-0E4A-87DB-EA4C-7688A81E3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7CFF0-8AF3-4D5D-9D11-7D9475288EEF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E8B6F-4DD4-D7AA-F65D-7BA88B6AA799}"/>
              </a:ext>
            </a:extLst>
          </p:cNvPr>
          <p:cNvSpPr txBox="1">
            <a:spLocks/>
          </p:cNvSpPr>
          <p:nvPr/>
        </p:nvSpPr>
        <p:spPr>
          <a:xfrm>
            <a:off x="5546522" y="2618223"/>
            <a:ext cx="11660978" cy="1316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7950" indent="0">
              <a:spcBef>
                <a:spcPct val="50000"/>
              </a:spcBef>
              <a:buFont typeface="Arial" panose="020B0604020202020204" pitchFamily="34" charset="0"/>
              <a:buNone/>
            </a:pPr>
            <a:endParaRPr lang="en-US" sz="2400" dirty="0">
              <a:cs typeface="Arial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5B67A3F-3CAA-C830-6F73-50A6B58DF27F}"/>
              </a:ext>
            </a:extLst>
          </p:cNvPr>
          <p:cNvSpPr txBox="1">
            <a:spLocks/>
          </p:cNvSpPr>
          <p:nvPr/>
        </p:nvSpPr>
        <p:spPr>
          <a:xfrm>
            <a:off x="0" y="453996"/>
            <a:ext cx="12192000" cy="7177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/>
              <a:t>CHFS 2026-2028 Priority Projects</a:t>
            </a:r>
            <a:endParaRPr lang="en-US" b="1" i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E0A6100-BB2B-0958-6941-62BCD7BBE788}"/>
              </a:ext>
            </a:extLst>
          </p:cNvPr>
          <p:cNvSpPr txBox="1"/>
          <p:nvPr/>
        </p:nvSpPr>
        <p:spPr>
          <a:xfrm>
            <a:off x="65315" y="1298951"/>
            <a:ext cx="1179965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2300" indent="-514350">
              <a:spcBef>
                <a:spcPts val="0"/>
              </a:spcBef>
              <a:buFont typeface="+mj-lt"/>
              <a:buAutoNum type="arabicPeriod" startAt="3"/>
            </a:pPr>
            <a:r>
              <a:rPr lang="en-US" sz="3600" b="1" dirty="0">
                <a:cs typeface="Arial" pitchFamily="34" charset="0"/>
              </a:rPr>
              <a:t>Construct Psychiatric Residential Treatment Facility- $21,600,000</a:t>
            </a:r>
            <a:br>
              <a:rPr lang="en-US" sz="2000" b="1" dirty="0">
                <a:cs typeface="Arial" pitchFamily="34" charset="0"/>
              </a:rPr>
            </a:br>
            <a:endParaRPr lang="en-US" sz="2000" b="1" dirty="0">
              <a:cs typeface="Arial" pitchFamily="34" charset="0"/>
            </a:endParaRPr>
          </a:p>
          <a:p>
            <a:pPr marL="9080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cs typeface="Arial" pitchFamily="34" charset="0"/>
              </a:rPr>
              <a:t>18 bed facility in Central Kentucky</a:t>
            </a:r>
            <a:br>
              <a:rPr lang="en-US" sz="2400" dirty="0">
                <a:highlight>
                  <a:srgbClr val="FFFF00"/>
                </a:highlight>
                <a:cs typeface="Arial" pitchFamily="34" charset="0"/>
              </a:rPr>
            </a:br>
            <a:endParaRPr lang="en-US" sz="2400" dirty="0">
              <a:highlight>
                <a:srgbClr val="FFFF00"/>
              </a:highlight>
              <a:cs typeface="Arial" pitchFamily="34" charset="0"/>
            </a:endParaRPr>
          </a:p>
          <a:p>
            <a:pPr marL="9080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cs typeface="Arial" pitchFamily="34" charset="0"/>
              </a:rPr>
              <a:t>Long-term, intensive treatment in a structured environment</a:t>
            </a:r>
            <a:br>
              <a:rPr lang="en-US" sz="2400" dirty="0">
                <a:cs typeface="Arial" pitchFamily="34" charset="0"/>
              </a:rPr>
            </a:br>
            <a:endParaRPr lang="en-US" sz="2400" dirty="0">
              <a:cs typeface="Arial" pitchFamily="34" charset="0"/>
            </a:endParaRPr>
          </a:p>
          <a:p>
            <a:pPr marL="9080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cs typeface="Arial" pitchFamily="34" charset="0"/>
              </a:rPr>
              <a:t>Service for individuals 6 to 21 years of age</a:t>
            </a:r>
            <a:br>
              <a:rPr lang="en-US" sz="2200" dirty="0">
                <a:cs typeface="Arial" pitchFamily="34" charset="0"/>
              </a:rPr>
            </a:br>
            <a:endParaRPr lang="en-US" sz="22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486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07D0AD-2123-FCDC-0424-8DB79CE4F0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32445C-E811-6E3F-6923-FBBCFAC69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7CFF0-8AF3-4D5D-9D11-7D9475288EEF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587A5-5F0B-7333-E584-4BC0F7D2AE8D}"/>
              </a:ext>
            </a:extLst>
          </p:cNvPr>
          <p:cNvSpPr txBox="1">
            <a:spLocks/>
          </p:cNvSpPr>
          <p:nvPr/>
        </p:nvSpPr>
        <p:spPr>
          <a:xfrm>
            <a:off x="5546522" y="2618223"/>
            <a:ext cx="11660978" cy="1316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7950" indent="0">
              <a:spcBef>
                <a:spcPct val="50000"/>
              </a:spcBef>
              <a:buFont typeface="Arial" panose="020B0604020202020204" pitchFamily="34" charset="0"/>
              <a:buNone/>
            </a:pPr>
            <a:endParaRPr lang="en-US" sz="2400" dirty="0">
              <a:cs typeface="Arial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F78E8AD-B1CD-97A7-ABE2-DA5EE908602A}"/>
              </a:ext>
            </a:extLst>
          </p:cNvPr>
          <p:cNvSpPr txBox="1">
            <a:spLocks/>
          </p:cNvSpPr>
          <p:nvPr/>
        </p:nvSpPr>
        <p:spPr>
          <a:xfrm>
            <a:off x="0" y="365125"/>
            <a:ext cx="12192000" cy="7177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/>
              <a:t>CHFS 2026-2028 Priority Projects</a:t>
            </a:r>
            <a:endParaRPr lang="en-US" b="1" i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9E303FC-3779-54BB-2D12-FC542DE2E4AF}"/>
              </a:ext>
            </a:extLst>
          </p:cNvPr>
          <p:cNvSpPr txBox="1"/>
          <p:nvPr/>
        </p:nvSpPr>
        <p:spPr>
          <a:xfrm>
            <a:off x="0" y="1589706"/>
            <a:ext cx="11799657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2300" indent="-514350">
              <a:spcBef>
                <a:spcPts val="0"/>
              </a:spcBef>
              <a:buFont typeface="+mj-lt"/>
              <a:buAutoNum type="arabicPeriod" startAt="4"/>
            </a:pPr>
            <a:r>
              <a:rPr lang="en-US" sz="2800" b="1" dirty="0">
                <a:cs typeface="Arial" pitchFamily="34" charset="0"/>
              </a:rPr>
              <a:t>Renovations, Phase #2 - $6,621,000</a:t>
            </a:r>
            <a:endParaRPr lang="en-US" sz="2000" b="1" dirty="0">
              <a:cs typeface="Arial" pitchFamily="34" charset="0"/>
            </a:endParaRPr>
          </a:p>
          <a:p>
            <a:pPr marL="9080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cs typeface="Arial" pitchFamily="34" charset="0"/>
              </a:rPr>
              <a:t>	Replace the existing HVAC system water source</a:t>
            </a:r>
          </a:p>
          <a:p>
            <a:pPr marL="9080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cs typeface="Arial" pitchFamily="34" charset="0"/>
              </a:rPr>
              <a:t>Allow for individual control of heating and cooling in rooms</a:t>
            </a:r>
          </a:p>
          <a:p>
            <a:pPr marL="107950"/>
            <a:endParaRPr lang="en-US" sz="2400" dirty="0">
              <a:cs typeface="Arial" pitchFamily="34" charset="0"/>
            </a:endParaRPr>
          </a:p>
          <a:p>
            <a:pPr marL="565150" indent="-457200">
              <a:buFont typeface="+mj-lt"/>
              <a:buAutoNum type="arabicPeriod" startAt="5"/>
            </a:pPr>
            <a:r>
              <a:rPr lang="en-US" sz="2800" b="1" dirty="0">
                <a:cs typeface="Arial" pitchFamily="34" charset="0"/>
              </a:rPr>
              <a:t>Repair/Replace Cooling Tower  - $1,920,000</a:t>
            </a:r>
          </a:p>
          <a:p>
            <a:pPr marL="102235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cs typeface="Arial" pitchFamily="34" charset="0"/>
              </a:rPr>
              <a:t>Two towers</a:t>
            </a:r>
          </a:p>
          <a:p>
            <a:pPr marL="622300" indent="-514350">
              <a:buFont typeface="+mj-lt"/>
              <a:buAutoNum type="arabicPeriod" startAt="6"/>
            </a:pPr>
            <a:endParaRPr lang="en-US" sz="2800" b="1" dirty="0">
              <a:cs typeface="Arial" pitchFamily="34" charset="0"/>
            </a:endParaRPr>
          </a:p>
          <a:p>
            <a:pPr marL="622300" indent="-514350">
              <a:buFont typeface="+mj-lt"/>
              <a:buAutoNum type="arabicPeriod" startAt="6"/>
            </a:pPr>
            <a:r>
              <a:rPr lang="en-US" sz="2800" b="1" dirty="0">
                <a:cs typeface="Arial" pitchFamily="34" charset="0"/>
              </a:rPr>
              <a:t>Re-pipe Chiller Plant  - $5,400,000</a:t>
            </a:r>
          </a:p>
          <a:p>
            <a:pPr marL="1079500" lvl="1" indent="-514350">
              <a:buFont typeface="Arial" panose="020B0604020202020204" pitchFamily="34" charset="0"/>
              <a:buChar char="•"/>
            </a:pPr>
            <a:r>
              <a:rPr lang="en-US" sz="2400" dirty="0">
                <a:cs typeface="Arial" pitchFamily="34" charset="0"/>
              </a:rPr>
              <a:t>2,900 square foot chiller building</a:t>
            </a:r>
          </a:p>
          <a:p>
            <a:pPr marL="1079500" lvl="1" indent="-514350">
              <a:buFont typeface="Arial" panose="020B0604020202020204" pitchFamily="34" charset="0"/>
              <a:buChar char="•"/>
            </a:pPr>
            <a:r>
              <a:rPr lang="en-US" sz="2400" dirty="0">
                <a:cs typeface="Arial" pitchFamily="34" charset="0"/>
              </a:rPr>
              <a:t>Improve temperature control, ensure regulatory compliance</a:t>
            </a:r>
            <a:br>
              <a:rPr lang="en-US" sz="2400" dirty="0">
                <a:cs typeface="Arial" pitchFamily="34" charset="0"/>
              </a:rPr>
            </a:br>
            <a:endParaRPr lang="en-US" sz="2400" dirty="0">
              <a:cs typeface="Arial" pitchFamily="34" charset="0"/>
            </a:endParaRPr>
          </a:p>
          <a:p>
            <a:pPr marL="1022350" lvl="1" indent="-457200">
              <a:buFont typeface="Arial" panose="020B0604020202020204" pitchFamily="34" charset="0"/>
              <a:buChar char="•"/>
            </a:pPr>
            <a:endParaRPr lang="en-US" sz="2800" b="1" dirty="0">
              <a:cs typeface="Arial" pitchFamily="34" charset="0"/>
            </a:endParaRPr>
          </a:p>
          <a:p>
            <a:pPr marL="1022350" lvl="1" indent="-457200">
              <a:buFont typeface="Arial" panose="020B0604020202020204" pitchFamily="34" charset="0"/>
              <a:buChar char="•"/>
            </a:pPr>
            <a:endParaRPr lang="en-US" sz="2800" b="1" dirty="0">
              <a:cs typeface="Arial" pitchFamily="34" charset="0"/>
            </a:endParaRPr>
          </a:p>
          <a:p>
            <a:pPr marL="1022350" lvl="1" indent="-457200">
              <a:buFont typeface="Arial" panose="020B0604020202020204" pitchFamily="34" charset="0"/>
              <a:buChar char="•"/>
            </a:pPr>
            <a:endParaRPr lang="en-US" sz="2800" b="1" dirty="0">
              <a:cs typeface="Arial" pitchFamily="34" charset="0"/>
            </a:endParaRPr>
          </a:p>
          <a:p>
            <a:pPr marL="107950"/>
            <a:br>
              <a:rPr lang="en-US" sz="2400" dirty="0">
                <a:highlight>
                  <a:srgbClr val="FFFF00"/>
                </a:highlight>
                <a:cs typeface="Arial" pitchFamily="34" charset="0"/>
              </a:rPr>
            </a:br>
            <a:endParaRPr lang="en-US" sz="2400" dirty="0">
              <a:highlight>
                <a:srgbClr val="FFFF00"/>
              </a:highlight>
              <a:cs typeface="Arial" pitchFamily="34" charset="0"/>
            </a:endParaRPr>
          </a:p>
          <a:p>
            <a:pPr marL="565150" lvl="1"/>
            <a:br>
              <a:rPr lang="en-US" sz="2400" dirty="0">
                <a:cs typeface="Arial" pitchFamily="34" charset="0"/>
              </a:rPr>
            </a:br>
            <a:endParaRPr lang="en-US" sz="2400" dirty="0">
              <a:cs typeface="Arial" pitchFamily="34" charset="0"/>
            </a:endParaRPr>
          </a:p>
          <a:p>
            <a:pPr marL="565150" lvl="1"/>
            <a:br>
              <a:rPr lang="en-US" sz="2200" dirty="0">
                <a:cs typeface="Arial" pitchFamily="34" charset="0"/>
              </a:rPr>
            </a:br>
            <a:endParaRPr lang="en-US" sz="2200" dirty="0">
              <a:cs typeface="Arial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6F3DF5-46FC-5451-C78B-166EC87FB5F1}"/>
              </a:ext>
            </a:extLst>
          </p:cNvPr>
          <p:cNvSpPr txBox="1">
            <a:spLocks/>
          </p:cNvSpPr>
          <p:nvPr/>
        </p:nvSpPr>
        <p:spPr>
          <a:xfrm>
            <a:off x="0" y="1046011"/>
            <a:ext cx="12192000" cy="7177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b="1" dirty="0"/>
              <a:t>Western State Hospital Projects</a:t>
            </a:r>
            <a:endParaRPr lang="en-US" sz="3500" b="1" i="1" dirty="0"/>
          </a:p>
        </p:txBody>
      </p:sp>
    </p:spTree>
    <p:extLst>
      <p:ext uri="{BB962C8B-B14F-4D97-AF65-F5344CB8AC3E}">
        <p14:creationId xmlns:p14="http://schemas.microsoft.com/office/powerpoint/2010/main" val="190710617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SLIDE_COUNT" val="13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EA63D45074AF478C2DA2131ABFCD70" ma:contentTypeVersion="6" ma:contentTypeDescription="Create a new document." ma:contentTypeScope="" ma:versionID="5aa0543396ac5e5a64148d05aac56cbf">
  <xsd:schema xmlns:xsd="http://www.w3.org/2001/XMLSchema" xmlns:xs="http://www.w3.org/2001/XMLSchema" xmlns:p="http://schemas.microsoft.com/office/2006/metadata/properties" xmlns:ns3="6cd0fbea-7d68-4bcf-805b-154ff4169c41" xmlns:ns4="db9d3fe5-f19a-4064-a6f0-bf88a2ef62fe" targetNamespace="http://schemas.microsoft.com/office/2006/metadata/properties" ma:root="true" ma:fieldsID="7b8da1a188b0a0c06a658cd6eea92a68" ns3:_="" ns4:_="">
    <xsd:import namespace="6cd0fbea-7d68-4bcf-805b-154ff4169c41"/>
    <xsd:import namespace="db9d3fe5-f19a-4064-a6f0-bf88a2ef62f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d0fbea-7d68-4bcf-805b-154ff4169c4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9d3fe5-f19a-4064-a6f0-bf88a2ef62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b9d3fe5-f19a-4064-a6f0-bf88a2ef62fe" xsi:nil="true"/>
  </documentManagement>
</p:properties>
</file>

<file path=customXml/itemProps1.xml><?xml version="1.0" encoding="utf-8"?>
<ds:datastoreItem xmlns:ds="http://schemas.openxmlformats.org/officeDocument/2006/customXml" ds:itemID="{8DD41702-55F5-4959-BE29-98F8B5ED92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cd0fbea-7d68-4bcf-805b-154ff4169c41"/>
    <ds:schemaRef ds:uri="db9d3fe5-f19a-4064-a6f0-bf88a2ef62f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D7B7BE0-99AA-453A-A49D-40EBC20AB01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CA6D8A-32BF-4385-8E43-6D3E2E2DA449}">
  <ds:schemaRefs>
    <ds:schemaRef ds:uri="http://purl.org/dc/elements/1.1/"/>
    <ds:schemaRef ds:uri="http://www.w3.org/XML/1998/namespace"/>
    <ds:schemaRef ds:uri="http://schemas.microsoft.com/office/2006/documentManagement/types"/>
    <ds:schemaRef ds:uri="db9d3fe5-f19a-4064-a6f0-bf88a2ef62fe"/>
    <ds:schemaRef ds:uri="6cd0fbea-7d68-4bcf-805b-154ff4169c41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2810</TotalTime>
  <Words>442</Words>
  <Application>Microsoft Office PowerPoint</Application>
  <PresentationFormat>Widescreen</PresentationFormat>
  <Paragraphs>86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PowerPoint Presentation</vt:lpstr>
      <vt:lpstr>Presenters</vt:lpstr>
      <vt:lpstr>CHFS Capital Projects Key Priorities</vt:lpstr>
      <vt:lpstr>CHFS 2026-2028 Priority Projects</vt:lpstr>
      <vt:lpstr>CHFS 2026-2028 Priority Projects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Commonwealth Of Kentucky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Mitchell, Brice J (CHFS)</dc:creator>
  <cp:lastModifiedBy>Masterson, Astrud (CHFS OAS)</cp:lastModifiedBy>
  <cp:revision>53</cp:revision>
  <cp:lastPrinted>2025-05-21T12:19:35Z</cp:lastPrinted>
  <dcterms:created xsi:type="dcterms:W3CDTF">2022-07-12T13:08:44Z</dcterms:created>
  <dcterms:modified xsi:type="dcterms:W3CDTF">2025-05-21T12:22:51Z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A64BA772-4430-4579-A885-16413754189B</vt:lpwstr>
  </property>
  <property fmtid="{D5CDD505-2E9C-101B-9397-08002B2CF9AE}" pid="3" name="ArticulatePath">
    <vt:lpwstr>2022 CHFS PowerPoint Template_Navy</vt:lpwstr>
  </property>
  <property fmtid="{D5CDD505-2E9C-101B-9397-08002B2CF9AE}" pid="4" name="ContentTypeId">
    <vt:lpwstr>0x01010058EA63D45074AF478C2DA2131ABFCD70</vt:lpwstr>
  </property>
</Properties>
</file>