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72" r:id="rId6"/>
    <p:sldId id="273" r:id="rId7"/>
    <p:sldId id="271"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C9238-1FB9-C704-2207-E714444C02B7}" name="Swartz, Lindsey - Office of Finance and Operations" initials="SO" userId="S::lindsey.swartz@education.ky.gov::3b64bf9a-7721-47f7-bf0f-ff05c4212899" providerId="AD"/>
  <p188:author id="{B8BB1D83-EEA8-0674-B6B8-8C3F088C0F92}" name="Jones, GlyptusAnn - Division of Communications" initials="GJ" userId="S::glyptusann.jones@education.ky.gov::ace29c0c-9855-4435-b0ed-d1f667098932" providerId="AD"/>
  <p188:author id="{C3D873E3-4DC4-748B-D574-646FE133D5AE}" name="Turner, Rosalind - Division of Communications" initials="RT" userId="S::rosalind.turner@education.ky.gov::7c9c7ca7-1d99-46ec-ad67-a660f1da40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B0D12-A56D-4640-B496-593351408657}" v="9" dt="2025-05-13T18:52:51.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47" autoAdjust="0"/>
  </p:normalViewPr>
  <p:slideViewPr>
    <p:cSldViewPr snapToGrid="0" snapToObjects="1">
      <p:cViewPr varScale="1">
        <p:scale>
          <a:sx n="106" d="100"/>
          <a:sy n="106" d="100"/>
        </p:scale>
        <p:origin x="732" y="114"/>
      </p:cViewPr>
      <p:guideLst/>
    </p:cSldViewPr>
  </p:slideViewPr>
  <p:notesTextViewPr>
    <p:cViewPr>
      <p:scale>
        <a:sx n="1" d="1"/>
        <a:sy n="1" d="1"/>
      </p:scale>
      <p:origin x="0" y="0"/>
    </p:cViewPr>
  </p:notesText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rth, Karen - KDE Division Director" userId="fe13b13a-cd79-4f06-af36-854f2d303cdf" providerId="ADAL" clId="{DF3B0D12-A56D-4640-B496-593351408657}"/>
    <pc:docChg chg="undo custSel addSld delSld modSld sldOrd">
      <pc:chgData name="Wirth, Karen - KDE Division Director" userId="fe13b13a-cd79-4f06-af36-854f2d303cdf" providerId="ADAL" clId="{DF3B0D12-A56D-4640-B496-593351408657}" dt="2025-05-13T18:53:42.398" v="1378" actId="6549"/>
      <pc:docMkLst>
        <pc:docMk/>
      </pc:docMkLst>
      <pc:sldChg chg="modSp mod">
        <pc:chgData name="Wirth, Karen - KDE Division Director" userId="fe13b13a-cd79-4f06-af36-854f2d303cdf" providerId="ADAL" clId="{DF3B0D12-A56D-4640-B496-593351408657}" dt="2025-05-09T14:58:38.075" v="113" actId="20577"/>
        <pc:sldMkLst>
          <pc:docMk/>
          <pc:sldMk cId="301902911" sldId="256"/>
        </pc:sldMkLst>
        <pc:spChg chg="mod">
          <ac:chgData name="Wirth, Karen - KDE Division Director" userId="fe13b13a-cd79-4f06-af36-854f2d303cdf" providerId="ADAL" clId="{DF3B0D12-A56D-4640-B496-593351408657}" dt="2025-05-09T14:58:27.588" v="105" actId="20577"/>
          <ac:spMkLst>
            <pc:docMk/>
            <pc:sldMk cId="301902911" sldId="256"/>
            <ac:spMk id="2" creationId="{3183189A-6FB4-E44C-B710-7D3A72EB7571}"/>
          </ac:spMkLst>
        </pc:spChg>
        <pc:spChg chg="mod">
          <ac:chgData name="Wirth, Karen - KDE Division Director" userId="fe13b13a-cd79-4f06-af36-854f2d303cdf" providerId="ADAL" clId="{DF3B0D12-A56D-4640-B496-593351408657}" dt="2025-05-09T14:58:38.075" v="113" actId="20577"/>
          <ac:spMkLst>
            <pc:docMk/>
            <pc:sldMk cId="301902911" sldId="256"/>
            <ac:spMk id="3" creationId="{15975756-7273-374D-877B-DD347CC3BB25}"/>
          </ac:spMkLst>
        </pc:spChg>
      </pc:sldChg>
      <pc:sldChg chg="del">
        <pc:chgData name="Wirth, Karen - KDE Division Director" userId="fe13b13a-cd79-4f06-af36-854f2d303cdf" providerId="ADAL" clId="{DF3B0D12-A56D-4640-B496-593351408657}" dt="2025-05-09T14:59:04.027" v="116" actId="2696"/>
        <pc:sldMkLst>
          <pc:docMk/>
          <pc:sldMk cId="4006014945" sldId="257"/>
        </pc:sldMkLst>
      </pc:sldChg>
      <pc:sldChg chg="del">
        <pc:chgData name="Wirth, Karen - KDE Division Director" userId="fe13b13a-cd79-4f06-af36-854f2d303cdf" providerId="ADAL" clId="{DF3B0D12-A56D-4640-B496-593351408657}" dt="2025-05-09T14:58:55.261" v="114" actId="2696"/>
        <pc:sldMkLst>
          <pc:docMk/>
          <pc:sldMk cId="4280432250" sldId="258"/>
        </pc:sldMkLst>
      </pc:sldChg>
      <pc:sldChg chg="del">
        <pc:chgData name="Wirth, Karen - KDE Division Director" userId="fe13b13a-cd79-4f06-af36-854f2d303cdf" providerId="ADAL" clId="{DF3B0D12-A56D-4640-B496-593351408657}" dt="2025-05-09T14:58:58.927" v="115" actId="2696"/>
        <pc:sldMkLst>
          <pc:docMk/>
          <pc:sldMk cId="1564751017" sldId="259"/>
        </pc:sldMkLst>
      </pc:sldChg>
      <pc:sldChg chg="del">
        <pc:chgData name="Wirth, Karen - KDE Division Director" userId="fe13b13a-cd79-4f06-af36-854f2d303cdf" providerId="ADAL" clId="{DF3B0D12-A56D-4640-B496-593351408657}" dt="2025-05-09T14:59:11.766" v="118" actId="2696"/>
        <pc:sldMkLst>
          <pc:docMk/>
          <pc:sldMk cId="3035285704" sldId="261"/>
        </pc:sldMkLst>
      </pc:sldChg>
      <pc:sldChg chg="del">
        <pc:chgData name="Wirth, Karen - KDE Division Director" userId="fe13b13a-cd79-4f06-af36-854f2d303cdf" providerId="ADAL" clId="{DF3B0D12-A56D-4640-B496-593351408657}" dt="2025-05-09T14:59:14.335" v="119" actId="2696"/>
        <pc:sldMkLst>
          <pc:docMk/>
          <pc:sldMk cId="2767411001" sldId="262"/>
        </pc:sldMkLst>
      </pc:sldChg>
      <pc:sldChg chg="del">
        <pc:chgData name="Wirth, Karen - KDE Division Director" userId="fe13b13a-cd79-4f06-af36-854f2d303cdf" providerId="ADAL" clId="{DF3B0D12-A56D-4640-B496-593351408657}" dt="2025-05-09T14:59:09.565" v="117" actId="2696"/>
        <pc:sldMkLst>
          <pc:docMk/>
          <pc:sldMk cId="1654425407" sldId="266"/>
        </pc:sldMkLst>
      </pc:sldChg>
      <pc:sldChg chg="del">
        <pc:chgData name="Wirth, Karen - KDE Division Director" userId="fe13b13a-cd79-4f06-af36-854f2d303cdf" providerId="ADAL" clId="{DF3B0D12-A56D-4640-B496-593351408657}" dt="2025-05-09T14:59:20.430" v="121" actId="2696"/>
        <pc:sldMkLst>
          <pc:docMk/>
          <pc:sldMk cId="303642173" sldId="267"/>
        </pc:sldMkLst>
      </pc:sldChg>
      <pc:sldChg chg="modSp mod">
        <pc:chgData name="Wirth, Karen - KDE Division Director" userId="fe13b13a-cd79-4f06-af36-854f2d303cdf" providerId="ADAL" clId="{DF3B0D12-A56D-4640-B496-593351408657}" dt="2025-05-13T18:52:51.245" v="1377" actId="20577"/>
        <pc:sldMkLst>
          <pc:docMk/>
          <pc:sldMk cId="35324099" sldId="268"/>
        </pc:sldMkLst>
        <pc:spChg chg="mod">
          <ac:chgData name="Wirth, Karen - KDE Division Director" userId="fe13b13a-cd79-4f06-af36-854f2d303cdf" providerId="ADAL" clId="{DF3B0D12-A56D-4640-B496-593351408657}" dt="2025-05-13T18:52:51.245" v="1377" actId="20577"/>
          <ac:spMkLst>
            <pc:docMk/>
            <pc:sldMk cId="35324099" sldId="268"/>
            <ac:spMk id="3" creationId="{91777E9F-D6B0-FDC2-8316-54681B496313}"/>
          </ac:spMkLst>
        </pc:spChg>
      </pc:sldChg>
      <pc:sldChg chg="del">
        <pc:chgData name="Wirth, Karen - KDE Division Director" userId="fe13b13a-cd79-4f06-af36-854f2d303cdf" providerId="ADAL" clId="{DF3B0D12-A56D-4640-B496-593351408657}" dt="2025-05-09T14:59:17.218" v="120" actId="2696"/>
        <pc:sldMkLst>
          <pc:docMk/>
          <pc:sldMk cId="2802397110" sldId="270"/>
        </pc:sldMkLst>
      </pc:sldChg>
      <pc:sldChg chg="addSp delSp modSp mod setBg modNotesTx">
        <pc:chgData name="Wirth, Karen - KDE Division Director" userId="fe13b13a-cd79-4f06-af36-854f2d303cdf" providerId="ADAL" clId="{DF3B0D12-A56D-4640-B496-593351408657}" dt="2025-05-13T18:53:42.398" v="1378" actId="6549"/>
        <pc:sldMkLst>
          <pc:docMk/>
          <pc:sldMk cId="3185352069" sldId="271"/>
        </pc:sldMkLst>
        <pc:spChg chg="mod">
          <ac:chgData name="Wirth, Karen - KDE Division Director" userId="fe13b13a-cd79-4f06-af36-854f2d303cdf" providerId="ADAL" clId="{DF3B0D12-A56D-4640-B496-593351408657}" dt="2025-05-09T15:06:41.527" v="702" actId="26606"/>
          <ac:spMkLst>
            <pc:docMk/>
            <pc:sldMk cId="3185352069" sldId="271"/>
            <ac:spMk id="2" creationId="{0A9AB731-902C-A012-2218-3A56CA5463B0}"/>
          </ac:spMkLst>
        </pc:spChg>
        <pc:spChg chg="add">
          <ac:chgData name="Wirth, Karen - KDE Division Director" userId="fe13b13a-cd79-4f06-af36-854f2d303cdf" providerId="ADAL" clId="{DF3B0D12-A56D-4640-B496-593351408657}" dt="2025-05-09T15:06:41.527" v="702" actId="26606"/>
          <ac:spMkLst>
            <pc:docMk/>
            <pc:sldMk cId="3185352069" sldId="271"/>
            <ac:spMk id="11" creationId="{53B021B3-DE93-4AB7-8A18-CF5F1CED88B8}"/>
          </ac:spMkLst>
        </pc:spChg>
        <pc:spChg chg="add">
          <ac:chgData name="Wirth, Karen - KDE Division Director" userId="fe13b13a-cd79-4f06-af36-854f2d303cdf" providerId="ADAL" clId="{DF3B0D12-A56D-4640-B496-593351408657}" dt="2025-05-09T15:06:41.527" v="702" actId="26606"/>
          <ac:spMkLst>
            <pc:docMk/>
            <pc:sldMk cId="3185352069" sldId="271"/>
            <ac:spMk id="13" creationId="{52D502E5-F6B4-4D58-B4AE-FC466FF15EE8}"/>
          </ac:spMkLst>
        </pc:spChg>
        <pc:spChg chg="add">
          <ac:chgData name="Wirth, Karen - KDE Division Director" userId="fe13b13a-cd79-4f06-af36-854f2d303cdf" providerId="ADAL" clId="{DF3B0D12-A56D-4640-B496-593351408657}" dt="2025-05-09T15:06:41.527" v="702" actId="26606"/>
          <ac:spMkLst>
            <pc:docMk/>
            <pc:sldMk cId="3185352069" sldId="271"/>
            <ac:spMk id="15" creationId="{9DECDBF4-02B6-4BB4-B65B-B8107AD6A9E8}"/>
          </ac:spMkLst>
        </pc:spChg>
        <pc:graphicFrameChg chg="add mod modGraphic">
          <ac:chgData name="Wirth, Karen - KDE Division Director" userId="fe13b13a-cd79-4f06-af36-854f2d303cdf" providerId="ADAL" clId="{DF3B0D12-A56D-4640-B496-593351408657}" dt="2025-05-13T18:49:46.962" v="1240" actId="14100"/>
          <ac:graphicFrameMkLst>
            <pc:docMk/>
            <pc:sldMk cId="3185352069" sldId="271"/>
            <ac:graphicFrameMk id="6" creationId="{25177611-A83A-DBD7-0D60-5FB2035E391E}"/>
          </ac:graphicFrameMkLst>
        </pc:graphicFrameChg>
      </pc:sldChg>
      <pc:sldChg chg="modSp new mod ord">
        <pc:chgData name="Wirth, Karen - KDE Division Director" userId="fe13b13a-cd79-4f06-af36-854f2d303cdf" providerId="ADAL" clId="{DF3B0D12-A56D-4640-B496-593351408657}" dt="2025-05-09T15:05:30.667" v="696" actId="1076"/>
        <pc:sldMkLst>
          <pc:docMk/>
          <pc:sldMk cId="118609508" sldId="272"/>
        </pc:sldMkLst>
        <pc:spChg chg="mod">
          <ac:chgData name="Wirth, Karen - KDE Division Director" userId="fe13b13a-cd79-4f06-af36-854f2d303cdf" providerId="ADAL" clId="{DF3B0D12-A56D-4640-B496-593351408657}" dt="2025-05-09T15:01:28.979" v="183" actId="20577"/>
          <ac:spMkLst>
            <pc:docMk/>
            <pc:sldMk cId="118609508" sldId="272"/>
            <ac:spMk id="2" creationId="{7BA40A9F-7596-D9E1-33CE-EBE44CD67885}"/>
          </ac:spMkLst>
        </pc:spChg>
        <pc:spChg chg="mod">
          <ac:chgData name="Wirth, Karen - KDE Division Director" userId="fe13b13a-cd79-4f06-af36-854f2d303cdf" providerId="ADAL" clId="{DF3B0D12-A56D-4640-B496-593351408657}" dt="2025-05-09T15:05:30.667" v="696" actId="1076"/>
          <ac:spMkLst>
            <pc:docMk/>
            <pc:sldMk cId="118609508" sldId="272"/>
            <ac:spMk id="3" creationId="{49543C72-E920-2DBB-EFC5-390DE9C504AE}"/>
          </ac:spMkLst>
        </pc:spChg>
      </pc:sldChg>
      <pc:sldChg chg="modSp new mod ord">
        <pc:chgData name="Wirth, Karen - KDE Division Director" userId="fe13b13a-cd79-4f06-af36-854f2d303cdf" providerId="ADAL" clId="{DF3B0D12-A56D-4640-B496-593351408657}" dt="2025-05-09T15:46:16.588" v="1201" actId="20577"/>
        <pc:sldMkLst>
          <pc:docMk/>
          <pc:sldMk cId="2370221089" sldId="273"/>
        </pc:sldMkLst>
        <pc:spChg chg="mod">
          <ac:chgData name="Wirth, Karen - KDE Division Director" userId="fe13b13a-cd79-4f06-af36-854f2d303cdf" providerId="ADAL" clId="{DF3B0D12-A56D-4640-B496-593351408657}" dt="2025-05-09T15:42:17.401" v="1166" actId="20577"/>
          <ac:spMkLst>
            <pc:docMk/>
            <pc:sldMk cId="2370221089" sldId="273"/>
            <ac:spMk id="2" creationId="{E56CC4C4-EEAD-0155-B5F3-9B8274314575}"/>
          </ac:spMkLst>
        </pc:spChg>
        <pc:spChg chg="mod">
          <ac:chgData name="Wirth, Karen - KDE Division Director" userId="fe13b13a-cd79-4f06-af36-854f2d303cdf" providerId="ADAL" clId="{DF3B0D12-A56D-4640-B496-593351408657}" dt="2025-05-09T15:46:16.588" v="1201" actId="20577"/>
          <ac:spMkLst>
            <pc:docMk/>
            <pc:sldMk cId="2370221089" sldId="273"/>
            <ac:spMk id="3" creationId="{A80848D4-8EDE-9A7D-59AE-8EB029A225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DB8F-36FA-4BA3-8CFD-4264EC65970A}" type="datetimeFigureOut">
              <a:rPr lang="en-US" smtClean="0"/>
              <a:t>5/13/2025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A65AB-23DC-4552-B747-AC74A28041B0}" type="slidenum">
              <a:rPr lang="en-US" smtClean="0"/>
              <a:t>‹#›</a:t>
            </a:fld>
            <a:endParaRPr lang="en-US" dirty="0"/>
          </a:p>
        </p:txBody>
      </p:sp>
    </p:spTree>
    <p:extLst>
      <p:ext uri="{BB962C8B-B14F-4D97-AF65-F5344CB8AC3E}">
        <p14:creationId xmlns:p14="http://schemas.microsoft.com/office/powerpoint/2010/main" val="267410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65AB-23DC-4552-B747-AC74A28041B0}" type="slidenum">
              <a:rPr lang="en-US" smtClean="0"/>
              <a:t>1</a:t>
            </a:fld>
            <a:endParaRPr lang="en-US" dirty="0"/>
          </a:p>
        </p:txBody>
      </p:sp>
    </p:spTree>
    <p:extLst>
      <p:ext uri="{BB962C8B-B14F-4D97-AF65-F5344CB8AC3E}">
        <p14:creationId xmlns:p14="http://schemas.microsoft.com/office/powerpoint/2010/main" val="86288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67B7-1025-DC5F-98D2-0E9AC3F3B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CAAE6-03CA-DA86-CD4B-9ED7AA6BB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9988B-E9D4-1BA1-480D-C93E8A8F41D1}"/>
              </a:ext>
            </a:extLst>
          </p:cNvPr>
          <p:cNvSpPr>
            <a:spLocks noGrp="1"/>
          </p:cNvSpPr>
          <p:nvPr>
            <p:ph type="body" idx="1"/>
          </p:nvPr>
        </p:nvSpPr>
        <p:spPr>
          <a:xfrm>
            <a:off x="685800" y="4400550"/>
            <a:ext cx="5486400" cy="3737610"/>
          </a:xfrm>
        </p:spPr>
        <p:txBody>
          <a:bodyPr/>
          <a:lstStyle/>
          <a:p>
            <a:endParaRPr lang="en-US" sz="1100" dirty="0"/>
          </a:p>
        </p:txBody>
      </p:sp>
      <p:sp>
        <p:nvSpPr>
          <p:cNvPr id="4" name="Slide Number Placeholder 3">
            <a:extLst>
              <a:ext uri="{FF2B5EF4-FFF2-40B4-BE49-F238E27FC236}">
                <a16:creationId xmlns:a16="http://schemas.microsoft.com/office/drawing/2014/main" id="{762D0401-CBFD-FC63-A860-BBE74126F772}"/>
              </a:ext>
            </a:extLst>
          </p:cNvPr>
          <p:cNvSpPr>
            <a:spLocks noGrp="1"/>
          </p:cNvSpPr>
          <p:nvPr>
            <p:ph type="sldNum" sz="quarter" idx="5"/>
          </p:nvPr>
        </p:nvSpPr>
        <p:spPr/>
        <p:txBody>
          <a:bodyPr/>
          <a:lstStyle/>
          <a:p>
            <a:fld id="{AB9A65AB-23DC-4552-B747-AC74A28041B0}" type="slidenum">
              <a:rPr lang="en-US" smtClean="0"/>
              <a:t>4</a:t>
            </a:fld>
            <a:endParaRPr lang="en-US" dirty="0"/>
          </a:p>
        </p:txBody>
      </p:sp>
    </p:spTree>
    <p:extLst>
      <p:ext uri="{BB962C8B-B14F-4D97-AF65-F5344CB8AC3E}">
        <p14:creationId xmlns:p14="http://schemas.microsoft.com/office/powerpoint/2010/main" val="364369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65AB-23DC-4552-B747-AC74A28041B0}" type="slidenum">
              <a:rPr lang="en-US" smtClean="0"/>
              <a:t>5</a:t>
            </a:fld>
            <a:endParaRPr lang="en-US" dirty="0"/>
          </a:p>
        </p:txBody>
      </p:sp>
    </p:spTree>
    <p:extLst>
      <p:ext uri="{BB962C8B-B14F-4D97-AF65-F5344CB8AC3E}">
        <p14:creationId xmlns:p14="http://schemas.microsoft.com/office/powerpoint/2010/main" val="3173487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5/13/2025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5/13/2025</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5/13/2025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5/13/2025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5/13/2025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5/13/2025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5/13/2025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5/13/2025</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karen.wirth@education.ky.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walter.hulett@education.k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normAutofit fontScale="90000"/>
          </a:bodyPr>
          <a:lstStyle/>
          <a:p>
            <a:r>
              <a:rPr lang="en-US" dirty="0"/>
              <a:t>KY Department of Education 2026-2032 Capital Plan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r>
              <a:rPr lang="en-US" dirty="0"/>
              <a:t>May 21, 2025</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0A9F-7596-D9E1-33CE-EBE44CD67885}"/>
              </a:ext>
            </a:extLst>
          </p:cNvPr>
          <p:cNvSpPr>
            <a:spLocks noGrp="1"/>
          </p:cNvSpPr>
          <p:nvPr>
            <p:ph type="title"/>
          </p:nvPr>
        </p:nvSpPr>
        <p:spPr/>
        <p:txBody>
          <a:bodyPr/>
          <a:lstStyle/>
          <a:p>
            <a:r>
              <a:rPr lang="en-US" dirty="0"/>
              <a:t>Facility Overview</a:t>
            </a:r>
          </a:p>
        </p:txBody>
      </p:sp>
      <p:sp>
        <p:nvSpPr>
          <p:cNvPr id="3" name="Content Placeholder 2">
            <a:extLst>
              <a:ext uri="{FF2B5EF4-FFF2-40B4-BE49-F238E27FC236}">
                <a16:creationId xmlns:a16="http://schemas.microsoft.com/office/drawing/2014/main" id="{49543C72-E920-2DBB-EFC5-390DE9C504AE}"/>
              </a:ext>
            </a:extLst>
          </p:cNvPr>
          <p:cNvSpPr>
            <a:spLocks noGrp="1"/>
          </p:cNvSpPr>
          <p:nvPr>
            <p:ph idx="1"/>
          </p:nvPr>
        </p:nvSpPr>
        <p:spPr>
          <a:xfrm>
            <a:off x="838200" y="1535914"/>
            <a:ext cx="10515600" cy="4351338"/>
          </a:xfrm>
        </p:spPr>
        <p:txBody>
          <a:bodyPr/>
          <a:lstStyle/>
          <a:p>
            <a:r>
              <a:rPr lang="en-US" dirty="0"/>
              <a:t>KY School for the Blind (KSB) – residential school in Louisville, KY offering a comprehensive K-12 education to students who are blind and visually impaired.</a:t>
            </a:r>
          </a:p>
          <a:p>
            <a:r>
              <a:rPr lang="en-US" dirty="0"/>
              <a:t>KY School for the Deaf (KSD) – residential school in Danville, KY offering a comprehensive K-12 education to students who are deaf and hard of hearing.</a:t>
            </a:r>
          </a:p>
          <a:p>
            <a:r>
              <a:rPr lang="en-US" dirty="0"/>
              <a:t>Future Farmers of America Leadership Training Center (FFA LTC) – located in Hardinsburg, KY provides leadership training for over 3000 youth yearly. </a:t>
            </a:r>
          </a:p>
        </p:txBody>
      </p:sp>
    </p:spTree>
    <p:extLst>
      <p:ext uri="{BB962C8B-B14F-4D97-AF65-F5344CB8AC3E}">
        <p14:creationId xmlns:p14="http://schemas.microsoft.com/office/powerpoint/2010/main" val="11860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C4C4-EEAD-0155-B5F3-9B8274314575}"/>
              </a:ext>
            </a:extLst>
          </p:cNvPr>
          <p:cNvSpPr>
            <a:spLocks noGrp="1"/>
          </p:cNvSpPr>
          <p:nvPr>
            <p:ph type="title"/>
          </p:nvPr>
        </p:nvSpPr>
        <p:spPr/>
        <p:txBody>
          <a:bodyPr/>
          <a:lstStyle/>
          <a:p>
            <a:r>
              <a:rPr lang="en-US" dirty="0"/>
              <a:t>Increased costs</a:t>
            </a:r>
          </a:p>
        </p:txBody>
      </p:sp>
      <p:sp>
        <p:nvSpPr>
          <p:cNvPr id="3" name="Content Placeholder 2">
            <a:extLst>
              <a:ext uri="{FF2B5EF4-FFF2-40B4-BE49-F238E27FC236}">
                <a16:creationId xmlns:a16="http://schemas.microsoft.com/office/drawing/2014/main" id="{A80848D4-8EDE-9A7D-59AE-8EB029A22548}"/>
              </a:ext>
            </a:extLst>
          </p:cNvPr>
          <p:cNvSpPr>
            <a:spLocks noGrp="1"/>
          </p:cNvSpPr>
          <p:nvPr>
            <p:ph idx="1"/>
          </p:nvPr>
        </p:nvSpPr>
        <p:spPr/>
        <p:txBody>
          <a:bodyPr/>
          <a:lstStyle/>
          <a:p>
            <a:r>
              <a:rPr lang="en-US" dirty="0"/>
              <a:t>FFA LTC Classroom and Activity Center Ph 2 – originally funded in 2022-2024, the Rising Sun Center will provide a 13,200 square foot facility to support expansion of leadership training facilities and broaden the ability to accommodate larger groups</a:t>
            </a:r>
          </a:p>
          <a:p>
            <a:r>
              <a:rPr lang="en-US" dirty="0"/>
              <a:t>Education Finance Application – originally funded in 2022-2024 and in 2024-2026, will replace the current SEEK system. </a:t>
            </a:r>
          </a:p>
        </p:txBody>
      </p:sp>
    </p:spTree>
    <p:extLst>
      <p:ext uri="{BB962C8B-B14F-4D97-AF65-F5344CB8AC3E}">
        <p14:creationId xmlns:p14="http://schemas.microsoft.com/office/powerpoint/2010/main" val="237022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0709E-4FD3-1EBA-4CBA-F66515C2D7B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AB731-902C-A012-2218-3A56CA5463B0}"/>
              </a:ext>
            </a:extLst>
          </p:cNvPr>
          <p:cNvSpPr>
            <a:spLocks noGrp="1"/>
          </p:cNvSpPr>
          <p:nvPr>
            <p:ph type="title"/>
          </p:nvPr>
        </p:nvSpPr>
        <p:spPr>
          <a:xfrm>
            <a:off x="841248" y="256032"/>
            <a:ext cx="10506456" cy="1014984"/>
          </a:xfrm>
        </p:spPr>
        <p:txBody>
          <a:bodyPr anchor="b">
            <a:normAutofit/>
          </a:bodyPr>
          <a:lstStyle/>
          <a:p>
            <a:r>
              <a:rPr lang="en-US" dirty="0"/>
              <a:t>6-Yr Capital Plan proposal</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25177611-A83A-DBD7-0D60-5FB2035E391E}"/>
              </a:ext>
            </a:extLst>
          </p:cNvPr>
          <p:cNvGraphicFramePr>
            <a:graphicFrameLocks noGrp="1"/>
          </p:cNvGraphicFramePr>
          <p:nvPr>
            <p:ph idx="1"/>
            <p:extLst>
              <p:ext uri="{D42A27DB-BD31-4B8C-83A1-F6EECF244321}">
                <p14:modId xmlns:p14="http://schemas.microsoft.com/office/powerpoint/2010/main" val="1319175237"/>
              </p:ext>
            </p:extLst>
          </p:nvPr>
        </p:nvGraphicFramePr>
        <p:xfrm>
          <a:off x="865953" y="1658763"/>
          <a:ext cx="10704376" cy="5083342"/>
        </p:xfrm>
        <a:graphic>
          <a:graphicData uri="http://schemas.openxmlformats.org/drawingml/2006/table">
            <a:tbl>
              <a:tblPr/>
              <a:tblGrid>
                <a:gridCol w="3215409">
                  <a:extLst>
                    <a:ext uri="{9D8B030D-6E8A-4147-A177-3AD203B41FA5}">
                      <a16:colId xmlns:a16="http://schemas.microsoft.com/office/drawing/2014/main" val="1833596715"/>
                    </a:ext>
                  </a:extLst>
                </a:gridCol>
                <a:gridCol w="4402726">
                  <a:extLst>
                    <a:ext uri="{9D8B030D-6E8A-4147-A177-3AD203B41FA5}">
                      <a16:colId xmlns:a16="http://schemas.microsoft.com/office/drawing/2014/main" val="3278193982"/>
                    </a:ext>
                  </a:extLst>
                </a:gridCol>
                <a:gridCol w="1028747">
                  <a:extLst>
                    <a:ext uri="{9D8B030D-6E8A-4147-A177-3AD203B41FA5}">
                      <a16:colId xmlns:a16="http://schemas.microsoft.com/office/drawing/2014/main" val="2349227068"/>
                    </a:ext>
                  </a:extLst>
                </a:gridCol>
                <a:gridCol w="1028747">
                  <a:extLst>
                    <a:ext uri="{9D8B030D-6E8A-4147-A177-3AD203B41FA5}">
                      <a16:colId xmlns:a16="http://schemas.microsoft.com/office/drawing/2014/main" val="4027374144"/>
                    </a:ext>
                  </a:extLst>
                </a:gridCol>
                <a:gridCol w="1028747">
                  <a:extLst>
                    <a:ext uri="{9D8B030D-6E8A-4147-A177-3AD203B41FA5}">
                      <a16:colId xmlns:a16="http://schemas.microsoft.com/office/drawing/2014/main" val="2891853233"/>
                    </a:ext>
                  </a:extLst>
                </a:gridCol>
              </a:tblGrid>
              <a:tr h="181715">
                <a:tc>
                  <a:txBody>
                    <a:bodyPr/>
                    <a:lstStyle/>
                    <a:p>
                      <a:pPr algn="l" fontAlgn="b">
                        <a:buNone/>
                      </a:pPr>
                      <a:r>
                        <a:rPr lang="en-US" sz="1000" b="1" i="0" u="none" strike="noStrike">
                          <a:solidFill>
                            <a:srgbClr val="000000"/>
                          </a:solidFill>
                          <a:effectLst/>
                          <a:latin typeface="Aptos Narrow" panose="020B0004020202020204" pitchFamily="34" charset="0"/>
                        </a:rPr>
                        <a:t>PROJECT</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1" i="0" u="none" strike="noStrike" dirty="0">
                          <a:solidFill>
                            <a:srgbClr val="000000"/>
                          </a:solidFill>
                          <a:effectLst/>
                          <a:latin typeface="Aptos Narrow" panose="020B0004020202020204" pitchFamily="34" charset="0"/>
                        </a:rPr>
                        <a:t>DESCRIPTION</a:t>
                      </a:r>
                      <a:endParaRPr lang="en-US" sz="1400" b="0" i="0" u="none" strike="noStrike" dirty="0">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1" i="0" u="none" strike="noStrike">
                          <a:solidFill>
                            <a:srgbClr val="000000"/>
                          </a:solidFill>
                          <a:effectLst/>
                          <a:latin typeface="Aptos Narrow" panose="020B0004020202020204" pitchFamily="34" charset="0"/>
                        </a:rPr>
                        <a:t>2026-2028</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1" i="0" u="none" strike="noStrike">
                          <a:solidFill>
                            <a:srgbClr val="000000"/>
                          </a:solidFill>
                          <a:effectLst/>
                          <a:latin typeface="Aptos Narrow" panose="020B0004020202020204" pitchFamily="34" charset="0"/>
                        </a:rPr>
                        <a:t>2028-2030</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1" i="0" u="none" strike="noStrike">
                          <a:solidFill>
                            <a:srgbClr val="000000"/>
                          </a:solidFill>
                          <a:effectLst/>
                          <a:latin typeface="Aptos Narrow" panose="020B0004020202020204" pitchFamily="34" charset="0"/>
                        </a:rPr>
                        <a:t>2030-2032</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8500736"/>
                  </a:ext>
                </a:extLst>
              </a:tr>
              <a:tr h="326845">
                <a:tc>
                  <a:txBody>
                    <a:bodyPr/>
                    <a:lstStyle/>
                    <a:p>
                      <a:pPr algn="l" fontAlgn="ctr">
                        <a:buNone/>
                      </a:pPr>
                      <a:r>
                        <a:rPr lang="en-US" sz="1000" b="0" i="0" u="none" strike="noStrike">
                          <a:solidFill>
                            <a:srgbClr val="000000"/>
                          </a:solidFill>
                          <a:effectLst/>
                          <a:latin typeface="Aptos Narrow" panose="020B0004020202020204" pitchFamily="34" charset="0"/>
                        </a:rPr>
                        <a:t>Miscellaneous Maintenance Pool</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The pool provides a source of funds for capital construction projects with a total scope less that $1M each for KSB, KSD and FFA LTC.</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3,162,000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3,290,000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3,419,000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4330520"/>
                  </a:ext>
                </a:extLst>
              </a:tr>
              <a:tr h="471975">
                <a:tc>
                  <a:txBody>
                    <a:bodyPr/>
                    <a:lstStyle/>
                    <a:p>
                      <a:pPr algn="l" fontAlgn="ctr">
                        <a:buNone/>
                      </a:pPr>
                      <a:r>
                        <a:rPr lang="en-US" sz="1000" b="0" i="0" u="none" strike="noStrike">
                          <a:solidFill>
                            <a:srgbClr val="000000"/>
                          </a:solidFill>
                          <a:effectLst/>
                          <a:latin typeface="Aptos Narrow" panose="020B0004020202020204" pitchFamily="34" charset="0"/>
                        </a:rPr>
                        <a:t>FFA LTC Classroom and Activity Center Phase II</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dirty="0">
                          <a:solidFill>
                            <a:srgbClr val="000000"/>
                          </a:solidFill>
                          <a:effectLst/>
                          <a:latin typeface="Aptos Narrow" panose="020B0004020202020204" pitchFamily="34" charset="0"/>
                        </a:rPr>
                        <a:t>Project to include construction of a new classroom/activity center, including construction of a new facility to support expansion of leadership training facilities and to accommodate larger groups. </a:t>
                      </a:r>
                      <a:endParaRPr lang="en-US" sz="1400" b="0" i="0" u="none" strike="noStrike" dirty="0">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5,233,000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0795"/>
                  </a:ext>
                </a:extLst>
              </a:tr>
              <a:tr h="181715">
                <a:tc>
                  <a:txBody>
                    <a:bodyPr/>
                    <a:lstStyle/>
                    <a:p>
                      <a:pPr algn="l" fontAlgn="ctr">
                        <a:buNone/>
                      </a:pPr>
                      <a:r>
                        <a:rPr lang="en-US" sz="1000" b="0" i="0" u="none" strike="noStrike">
                          <a:solidFill>
                            <a:srgbClr val="000000"/>
                          </a:solidFill>
                          <a:effectLst/>
                          <a:latin typeface="Aptos Narrow" panose="020B0004020202020204" pitchFamily="34" charset="0"/>
                        </a:rPr>
                        <a:t>Education Finance Application Ph 3</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1000" b="0" i="0" u="none" strike="noStrike" kern="1200" baseline="0" dirty="0">
                          <a:solidFill>
                            <a:schemeClr val="tx1"/>
                          </a:solidFill>
                          <a:latin typeface="Aptos Narrow" panose="020B0004020202020204" pitchFamily="34" charset="0"/>
                          <a:ea typeface="+mn-ea"/>
                          <a:cs typeface="+mn-cs"/>
                        </a:rPr>
                        <a:t>Continued work to replace the current system. It will take several years of funding to fully develop and implement a new comprehensive, integrated finance system. Additional funds required after a competitive solicitation was completed and bids received.</a:t>
                      </a:r>
                      <a:endParaRPr lang="en-US" sz="1000" b="0" i="0" u="none" strike="noStrike" dirty="0">
                        <a:effectLst/>
                        <a:latin typeface="Aptos Narrow" panose="020B00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5,610,000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284111"/>
                  </a:ext>
                </a:extLst>
              </a:tr>
              <a:tr h="762235">
                <a:tc>
                  <a:txBody>
                    <a:bodyPr/>
                    <a:lstStyle/>
                    <a:p>
                      <a:pPr algn="l" fontAlgn="ctr">
                        <a:buNone/>
                      </a:pPr>
                      <a:r>
                        <a:rPr lang="en-US" sz="1000" b="0" i="0" u="none" strike="noStrike">
                          <a:solidFill>
                            <a:srgbClr val="000000"/>
                          </a:solidFill>
                          <a:effectLst/>
                          <a:latin typeface="Aptos Narrow" panose="020B0004020202020204" pitchFamily="34" charset="0"/>
                        </a:rPr>
                        <a:t>FFA LTC Swimming Pool Renovation</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ptos Narrow" panose="020B0004020202020204" pitchFamily="34" charset="0"/>
                        </a:rPr>
                        <a:t>The pool at the FFA LTC was opened the 1950. A recent evaluation noted that a major repair needs to be made. Systems and major plumbing would all be replaced, including upgrades to the liner and surfaces. This pool is used as part of safety instruction as well as recreation at camp and serves as a valued refuse from the midsummer heat during camp time. </a:t>
                      </a:r>
                      <a:endParaRPr lang="en-US" sz="1400" b="0" i="0" u="none" strike="noStrike" dirty="0">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2,550,000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893151"/>
                  </a:ext>
                </a:extLst>
              </a:tr>
              <a:tr h="617105">
                <a:tc>
                  <a:txBody>
                    <a:bodyPr/>
                    <a:lstStyle/>
                    <a:p>
                      <a:pPr algn="l" fontAlgn="ctr">
                        <a:buNone/>
                      </a:pPr>
                      <a:r>
                        <a:rPr lang="en-US" sz="1000" b="0" i="0" u="none" strike="noStrike">
                          <a:solidFill>
                            <a:srgbClr val="000000"/>
                          </a:solidFill>
                          <a:effectLst/>
                          <a:latin typeface="Aptos Narrow" panose="020B0004020202020204" pitchFamily="34" charset="0"/>
                        </a:rPr>
                        <a:t>State Schools Electrical Upgrades Pool</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To prevent disruption of services due to system failure and to improve efficiency of the campuses.  Energy costs are expected to increase in the future; installing modern, energy efficient systems will help to mitigate or even reduce these cost increases.</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5,151,000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013630"/>
                  </a:ext>
                </a:extLst>
              </a:tr>
              <a:tr h="471975">
                <a:tc>
                  <a:txBody>
                    <a:bodyPr/>
                    <a:lstStyle/>
                    <a:p>
                      <a:pPr algn="l" fontAlgn="ctr">
                        <a:buNone/>
                      </a:pPr>
                      <a:r>
                        <a:rPr lang="en-US" sz="1000" b="0" i="0" u="none" strike="noStrike">
                          <a:solidFill>
                            <a:srgbClr val="000000"/>
                          </a:solidFill>
                          <a:effectLst/>
                          <a:latin typeface="Aptos Narrow" panose="020B0004020202020204" pitchFamily="34" charset="0"/>
                        </a:rPr>
                        <a:t>State Schools Campus Education Enhancements</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Offer an immersive, hands-on approach to education that stimulates creativity, critical thinking, and problem-solving skills. Allow students to engage with real-world environments, making learning more meaningful and applicable.</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2,550,000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183579"/>
                  </a:ext>
                </a:extLst>
              </a:tr>
              <a:tr h="471975">
                <a:tc>
                  <a:txBody>
                    <a:bodyPr/>
                    <a:lstStyle/>
                    <a:p>
                      <a:pPr algn="l" fontAlgn="ctr">
                        <a:buNone/>
                      </a:pPr>
                      <a:r>
                        <a:rPr lang="en-US" sz="1000" b="0" i="0" u="none" strike="noStrike">
                          <a:solidFill>
                            <a:srgbClr val="000000"/>
                          </a:solidFill>
                          <a:effectLst/>
                          <a:latin typeface="Aptos Narrow" panose="020B0004020202020204" pitchFamily="34" charset="0"/>
                        </a:rPr>
                        <a:t>State Schools Lighting Upgrades Pool </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Lighting systems that can be adjusted for color and intensity to meet the needs of visually impaired students. Access to adjust the color and intensity in the room to meet the lighting needs of the students.</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2,066,000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2014229"/>
                  </a:ext>
                </a:extLst>
              </a:tr>
              <a:tr h="326845">
                <a:tc>
                  <a:txBody>
                    <a:bodyPr/>
                    <a:lstStyle/>
                    <a:p>
                      <a:pPr algn="l" fontAlgn="ctr">
                        <a:buNone/>
                      </a:pPr>
                      <a:r>
                        <a:rPr lang="en-US" sz="1000" b="0" i="0" u="none" strike="noStrike">
                          <a:solidFill>
                            <a:srgbClr val="000000"/>
                          </a:solidFill>
                          <a:effectLst/>
                          <a:latin typeface="Aptos Narrow" panose="020B0004020202020204" pitchFamily="34" charset="0"/>
                        </a:rPr>
                        <a:t>State Schools Safety and Security Pool</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This pool provides the department with a source of funds for safety and security capital projects for KSD, KSB, and FFA. </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2,759,000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6386"/>
                  </a:ext>
                </a:extLst>
              </a:tr>
              <a:tr h="181715">
                <a:tc>
                  <a:txBody>
                    <a:bodyPr/>
                    <a:lstStyle/>
                    <a:p>
                      <a:pPr algn="l" fontAlgn="ctr">
                        <a:buNone/>
                      </a:pPr>
                      <a:r>
                        <a:rPr lang="en-US" sz="1000" b="0" i="0" u="none" strike="noStrike">
                          <a:solidFill>
                            <a:srgbClr val="000000"/>
                          </a:solidFill>
                          <a:effectLst/>
                          <a:latin typeface="Aptos Narrow" panose="020B0004020202020204" pitchFamily="34" charset="0"/>
                        </a:rPr>
                        <a:t>State Schools Door and Window Repair and Replacement</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1000" b="0" i="0" u="none" strike="noStrike" kern="1200" baseline="0" dirty="0">
                          <a:solidFill>
                            <a:schemeClr val="tx1"/>
                          </a:solidFill>
                          <a:latin typeface="Aptos Narrow" panose="020B0004020202020204" pitchFamily="34" charset="0"/>
                          <a:ea typeface="+mn-ea"/>
                          <a:cs typeface="+mn-cs"/>
                        </a:rPr>
                        <a:t>New doors and windows would improve energy efficiency, student accessibility, safety, and maintenance costs. The US Department of Energy reports heat gain and heat loss through windows are responsible for 25%–30% of heating and cooling energy use.</a:t>
                      </a:r>
                      <a:endParaRPr lang="en-US" sz="1000" b="0" i="0" u="none" strike="noStrike" dirty="0">
                        <a:effectLst/>
                        <a:latin typeface="Aptos Narrow" panose="020B00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4,856,000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287437"/>
                  </a:ext>
                </a:extLst>
              </a:tr>
              <a:tr h="181715">
                <a:tc>
                  <a:txBody>
                    <a:bodyPr/>
                    <a:lstStyle/>
                    <a:p>
                      <a:pPr algn="l" fontAlgn="ctr">
                        <a:buNone/>
                      </a:pPr>
                      <a:r>
                        <a:rPr lang="en-US" sz="1000" b="0" i="0" u="none" strike="noStrike">
                          <a:solidFill>
                            <a:srgbClr val="000000"/>
                          </a:solidFill>
                          <a:effectLst/>
                          <a:latin typeface="Aptos Narrow" panose="020B0004020202020204" pitchFamily="34" charset="0"/>
                        </a:rPr>
                        <a:t>State Schools HVAC Pool </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ptos Narrow" panose="020B0004020202020204" pitchFamily="34" charset="0"/>
                        </a:rPr>
                        <a:t>Scheduled maintenance of units</a:t>
                      </a:r>
                      <a:endParaRPr lang="en-US" sz="1400" b="0" i="0" u="none" strike="noStrike">
                        <a:effectLst/>
                        <a:latin typeface="Arial" panose="020B0604020202020204" pitchFamily="34" charset="0"/>
                      </a:endParaRPr>
                    </a:p>
                  </a:txBody>
                  <a:tcPr marL="7559" marR="7559" marT="7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Aptos Narrow" panose="020B0004020202020204" pitchFamily="34" charset="0"/>
                        </a:rPr>
                        <a:t> $         5,487,000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0384143"/>
                  </a:ext>
                </a:extLst>
              </a:tr>
              <a:tr h="181715">
                <a:tc>
                  <a:txBody>
                    <a:bodyPr/>
                    <a:lstStyle/>
                    <a:p>
                      <a:pPr algn="l" fontAlgn="b">
                        <a:buNone/>
                      </a:pPr>
                      <a:r>
                        <a:rPr lang="en-US" sz="1000" b="1" i="0" u="none" strike="noStrike">
                          <a:solidFill>
                            <a:srgbClr val="000000"/>
                          </a:solidFill>
                          <a:effectLst/>
                          <a:latin typeface="Aptos Narrow" panose="020B0004020202020204" pitchFamily="34" charset="0"/>
                        </a:rPr>
                        <a:t>TOTAL</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26,322,000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Aptos Narrow" panose="020B0004020202020204" pitchFamily="34" charset="0"/>
                        </a:rPr>
                        <a:t> $         10,905,000 </a:t>
                      </a:r>
                      <a:endParaRPr lang="en-US" sz="1400" b="0" i="0" u="none" strike="noStrike">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dirty="0">
                          <a:solidFill>
                            <a:srgbClr val="000000"/>
                          </a:solidFill>
                          <a:effectLst/>
                          <a:latin typeface="Aptos Narrow" panose="020B0004020202020204" pitchFamily="34" charset="0"/>
                        </a:rPr>
                        <a:t> $           8,906,000 </a:t>
                      </a:r>
                      <a:endParaRPr lang="en-US" sz="1400" b="0" i="0" u="none" strike="noStrike" dirty="0">
                        <a:effectLst/>
                        <a:latin typeface="Arial" panose="020B0604020202020204" pitchFamily="34" charset="0"/>
                      </a:endParaRPr>
                    </a:p>
                  </a:txBody>
                  <a:tcPr marL="7559" marR="7559" marT="7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690262"/>
                  </a:ext>
                </a:extLst>
              </a:tr>
            </a:tbl>
          </a:graphicData>
        </a:graphic>
      </p:graphicFrame>
    </p:spTree>
    <p:extLst>
      <p:ext uri="{BB962C8B-B14F-4D97-AF65-F5344CB8AC3E}">
        <p14:creationId xmlns:p14="http://schemas.microsoft.com/office/powerpoint/2010/main" val="318535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F824-B743-FD6E-3238-52DD7BF855D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1777E9F-D6B0-FDC2-8316-54681B496313}"/>
              </a:ext>
            </a:extLst>
          </p:cNvPr>
          <p:cNvSpPr>
            <a:spLocks noGrp="1"/>
          </p:cNvSpPr>
          <p:nvPr>
            <p:ph idx="1"/>
          </p:nvPr>
        </p:nvSpPr>
        <p:spPr>
          <a:xfrm>
            <a:off x="838200" y="1457635"/>
            <a:ext cx="10515600" cy="4351338"/>
          </a:xfrm>
        </p:spPr>
        <p:txBody>
          <a:bodyPr>
            <a:normAutofit/>
          </a:bodyPr>
          <a:lstStyle/>
          <a:p>
            <a:r>
              <a:rPr lang="en-US" dirty="0"/>
              <a:t>Karen Wirth, Director, Budgets and Financial Management </a:t>
            </a:r>
            <a:r>
              <a:rPr lang="en-US" dirty="0">
                <a:hlinkClick r:id="rId3"/>
              </a:rPr>
              <a:t>karen.wirth@education.ky.gov</a:t>
            </a:r>
            <a:r>
              <a:rPr lang="en-US" dirty="0"/>
              <a:t> </a:t>
            </a:r>
          </a:p>
          <a:p>
            <a:r>
              <a:rPr lang="en-US" dirty="0"/>
              <a:t>Walter Hulett, State School Facility Director, Office of Finance and Operations </a:t>
            </a:r>
            <a:r>
              <a:rPr lang="en-US" dirty="0">
                <a:hlinkClick r:id="rId4"/>
              </a:rPr>
              <a:t>walter.hulett@education.ky.gov</a:t>
            </a:r>
            <a:r>
              <a:rPr lang="en-US" dirty="0"/>
              <a:t>  </a:t>
            </a:r>
          </a:p>
        </p:txBody>
      </p:sp>
    </p:spTree>
    <p:extLst>
      <p:ext uri="{BB962C8B-B14F-4D97-AF65-F5344CB8AC3E}">
        <p14:creationId xmlns:p14="http://schemas.microsoft.com/office/powerpoint/2010/main" val="3532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c9d522-2386-425a-9f2a-a617cf877ec0" xsi:nil="true"/>
    <AddedtoPortal xmlns="2ac3f024-9c80-44ed-8f0d-e047ed174a7f">false</AddedtoPortal>
    <lcf76f155ced4ddcb4097134ff3c332f xmlns="2ac3f024-9c80-44ed-8f0d-e047ed174a7f">
      <Terms xmlns="http://schemas.microsoft.com/office/infopath/2007/PartnerControls"/>
    </lcf76f155ced4ddcb4097134ff3c332f>
    <ReviewNotes xmlns="2ac3f024-9c80-44ed-8f0d-e047ed174a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8AA88E35CFF84EB29E2EB23028E5D4" ma:contentTypeVersion="20" ma:contentTypeDescription="Create a new document." ma:contentTypeScope="" ma:versionID="89c6a1bf3cdf9e371ddfcfcfb7bbfa9a">
  <xsd:schema xmlns:xsd="http://www.w3.org/2001/XMLSchema" xmlns:xs="http://www.w3.org/2001/XMLSchema" xmlns:p="http://schemas.microsoft.com/office/2006/metadata/properties" xmlns:ns2="2ac3f024-9c80-44ed-8f0d-e047ed174a7f" xmlns:ns3="cd1a358b-61e7-4e2c-963a-bbcfb053c0fe" xmlns:ns4="5bc9d522-2386-425a-9f2a-a617cf877ec0" targetNamespace="http://schemas.microsoft.com/office/2006/metadata/properties" ma:root="true" ma:fieldsID="ae3dac33788a165e569e752099aeaac2" ns2:_="" ns3:_="" ns4:_="">
    <xsd:import namespace="2ac3f024-9c80-44ed-8f0d-e047ed174a7f"/>
    <xsd:import namespace="cd1a358b-61e7-4e2c-963a-bbcfb053c0fe"/>
    <xsd:import namespace="5bc9d522-2386-425a-9f2a-a617cf877e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ReviewNotes" minOccurs="0"/>
                <xsd:element ref="ns2:AddedtoPort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3f024-9c80-44ed-8f0d-e047ed174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7bdea9e-3278-4e13-9004-350b7b13f25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ReviewNotes" ma:index="25" nillable="true" ma:displayName="Review Notes" ma:format="Dropdown" ma:internalName="ReviewNotes">
      <xsd:simpleType>
        <xsd:restriction base="dms:Text">
          <xsd:maxLength value="255"/>
        </xsd:restriction>
      </xsd:simpleType>
    </xsd:element>
    <xsd:element name="AddedtoPortal" ma:index="26" nillable="true" ma:displayName="Added to Portal" ma:default="0" ma:description="Mark when material has been added to KSBA Portal" ma:format="Dropdown" ma:internalName="AddedtoPort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d1a358b-61e7-4e2c-963a-bbcfb053c0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http://schemas.microsoft.com/office/2006/metadata/properties"/>
    <ds:schemaRef ds:uri="http://schemas.microsoft.com/office/infopath/2007/PartnerControls"/>
    <ds:schemaRef ds:uri="5bc9d522-2386-425a-9f2a-a617cf877ec0"/>
    <ds:schemaRef ds:uri="http://schemas.microsoft.com/sharepoint/v3"/>
    <ds:schemaRef ds:uri="2ac3f024-9c80-44ed-8f0d-e047ed174a7f"/>
  </ds:schemaRefs>
</ds:datastoreItem>
</file>

<file path=customXml/itemProps3.xml><?xml version="1.0" encoding="utf-8"?>
<ds:datastoreItem xmlns:ds="http://schemas.openxmlformats.org/officeDocument/2006/customXml" ds:itemID="{AACBECAD-9252-4330-A86D-9001C3862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3f024-9c80-44ed-8f0d-e047ed174a7f"/>
    <ds:schemaRef ds:uri="cd1a358b-61e7-4e2c-963a-bbcfb053c0fe"/>
    <ds:schemaRef ds:uri="5bc9d522-2386-425a-9f2a-a617cf877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KDE PowerPoint Template</Template>
  <TotalTime>4978</TotalTime>
  <Words>690</Words>
  <Application>Microsoft Office PowerPoint</Application>
  <PresentationFormat>Widescreen</PresentationFormat>
  <Paragraphs>76</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Narrow</vt:lpstr>
      <vt:lpstr>Arial</vt:lpstr>
      <vt:lpstr>Calibri</vt:lpstr>
      <vt:lpstr>Franklin Gothic Book</vt:lpstr>
      <vt:lpstr>Franklin Gothic Medium</vt:lpstr>
      <vt:lpstr>Office Theme</vt:lpstr>
      <vt:lpstr>KY Department of Education 2026-2032 Capital Plan</vt:lpstr>
      <vt:lpstr>Facility Overview</vt:lpstr>
      <vt:lpstr>Increased costs</vt:lpstr>
      <vt:lpstr>6-Yr Capital Plan proposal</vt:lpstr>
      <vt:lpstr>Questions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Wirth, Karen - KDE Division Director</dc:creator>
  <cp:lastModifiedBy>Wirth, Karen - KDE Division Director</cp:lastModifiedBy>
  <cp:revision>15</cp:revision>
  <dcterms:created xsi:type="dcterms:W3CDTF">2023-01-12T19:29:15Z</dcterms:created>
  <dcterms:modified xsi:type="dcterms:W3CDTF">2025-05-13T18:53:51Z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0x0101001C8AA88E35CFF84EB29E2EB23028E5D4</vt:lpwstr>
  </property>
  <property fmtid="{D5CDD505-2E9C-101B-9397-08002B2CF9AE}" pid="3" name="MSIP_Label_eb544694-0027-44fa-bee4-2648c0363f9d_Enabled">
    <vt:lpwstr>true</vt:lpwstr>
  </property>
  <property fmtid="{D5CDD505-2E9C-101B-9397-08002B2CF9AE}" pid="4" name="MSIP_Label_eb544694-0027-44fa-bee4-2648c0363f9d_SetDate">
    <vt:lpwstr>2025-01-08T20:07:37Z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bb1bcde2-d84e-4162-8253-1fa5fc664340</vt:lpwstr>
  </property>
  <property fmtid="{D5CDD505-2E9C-101B-9397-08002B2CF9AE}" pid="9" name="MSIP_Label_eb544694-0027-44fa-bee4-2648c0363f9d_ContentBits">
    <vt:lpwstr>0</vt:lpwstr>
  </property>
  <property fmtid="{D5CDD505-2E9C-101B-9397-08002B2CF9AE}" pid="10" name="MediaServiceImageTags">
    <vt:lpwstr/>
  </property>
</Properties>
</file>