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56" r:id="rId5"/>
    <p:sldId id="638" r:id="rId6"/>
    <p:sldId id="639" r:id="rId7"/>
    <p:sldId id="648" r:id="rId8"/>
    <p:sldId id="640" r:id="rId9"/>
    <p:sldId id="641" r:id="rId10"/>
    <p:sldId id="642" r:id="rId11"/>
    <p:sldId id="643" r:id="rId12"/>
    <p:sldId id="644" r:id="rId13"/>
    <p:sldId id="645" r:id="rId14"/>
    <p:sldId id="646" r:id="rId15"/>
    <p:sldId id="647" r:id="rId16"/>
    <p:sldId id="63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1A3"/>
    <a:srgbClr val="77D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6283" autoAdjust="0"/>
  </p:normalViewPr>
  <p:slideViewPr>
    <p:cSldViewPr snapToGrid="0">
      <p:cViewPr varScale="1">
        <p:scale>
          <a:sx n="59" d="100"/>
          <a:sy n="59" d="100"/>
        </p:scale>
        <p:origin x="884" y="52"/>
      </p:cViewPr>
      <p:guideLst/>
    </p:cSldViewPr>
  </p:slideViewPr>
  <p:outlineViewPr>
    <p:cViewPr>
      <p:scale>
        <a:sx n="33" d="100"/>
        <a:sy n="33" d="100"/>
      </p:scale>
      <p:origin x="0" y="-56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DJJ</a:t>
            </a:r>
            <a:r>
              <a:rPr lang="en-US" baseline="0" dirty="0"/>
              <a:t> Female Detention Population 2024-2025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194865635276673E-2"/>
          <c:y val="0.10031049762504383"/>
          <c:w val="0.88869967525245785"/>
          <c:h val="0.7069066063098388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4925" cap="rnd">
                <a:solidFill>
                  <a:schemeClr val="accent4"/>
                </a:solidFill>
                <a:prstDash val="sysDash"/>
              </a:ln>
              <a:effectLst/>
            </c:spPr>
            <c:trendlineType val="linear"/>
            <c:forward val="2"/>
            <c:dispRSqr val="0"/>
            <c:dispEq val="0"/>
          </c:trendline>
          <c:cat>
            <c:numRef>
              <c:f>Sheet1!$B$1:$MG$11</c:f>
              <c:numCache>
                <c:formatCode>m/d/yyyy</c:formatCode>
                <c:ptCount val="344"/>
                <c:pt idx="0">
                  <c:v>45293</c:v>
                </c:pt>
                <c:pt idx="1">
                  <c:v>45294</c:v>
                </c:pt>
                <c:pt idx="2">
                  <c:v>45295</c:v>
                </c:pt>
                <c:pt idx="3">
                  <c:v>45296</c:v>
                </c:pt>
                <c:pt idx="4">
                  <c:v>45299</c:v>
                </c:pt>
                <c:pt idx="5">
                  <c:v>45300</c:v>
                </c:pt>
                <c:pt idx="6">
                  <c:v>45301</c:v>
                </c:pt>
                <c:pt idx="7">
                  <c:v>45302</c:v>
                </c:pt>
                <c:pt idx="8">
                  <c:v>45303</c:v>
                </c:pt>
                <c:pt idx="9">
                  <c:v>45307</c:v>
                </c:pt>
                <c:pt idx="10">
                  <c:v>45308</c:v>
                </c:pt>
                <c:pt idx="11">
                  <c:v>45309</c:v>
                </c:pt>
                <c:pt idx="12">
                  <c:v>45310</c:v>
                </c:pt>
                <c:pt idx="13">
                  <c:v>45313</c:v>
                </c:pt>
                <c:pt idx="14">
                  <c:v>45314</c:v>
                </c:pt>
                <c:pt idx="15">
                  <c:v>45315</c:v>
                </c:pt>
                <c:pt idx="16">
                  <c:v>45316</c:v>
                </c:pt>
                <c:pt idx="17">
                  <c:v>45317</c:v>
                </c:pt>
                <c:pt idx="18">
                  <c:v>45320</c:v>
                </c:pt>
                <c:pt idx="19">
                  <c:v>45321</c:v>
                </c:pt>
                <c:pt idx="20">
                  <c:v>45322</c:v>
                </c:pt>
                <c:pt idx="21">
                  <c:v>45323</c:v>
                </c:pt>
                <c:pt idx="22">
                  <c:v>45324</c:v>
                </c:pt>
                <c:pt idx="23">
                  <c:v>45327</c:v>
                </c:pt>
                <c:pt idx="24">
                  <c:v>45328</c:v>
                </c:pt>
                <c:pt idx="25">
                  <c:v>45329</c:v>
                </c:pt>
                <c:pt idx="26">
                  <c:v>45330</c:v>
                </c:pt>
                <c:pt idx="27">
                  <c:v>45331</c:v>
                </c:pt>
                <c:pt idx="28">
                  <c:v>45334</c:v>
                </c:pt>
                <c:pt idx="29">
                  <c:v>45335</c:v>
                </c:pt>
                <c:pt idx="30">
                  <c:v>45336</c:v>
                </c:pt>
                <c:pt idx="31">
                  <c:v>45337</c:v>
                </c:pt>
                <c:pt idx="32">
                  <c:v>45338</c:v>
                </c:pt>
                <c:pt idx="33">
                  <c:v>45341</c:v>
                </c:pt>
                <c:pt idx="34">
                  <c:v>45342</c:v>
                </c:pt>
                <c:pt idx="35">
                  <c:v>45343</c:v>
                </c:pt>
                <c:pt idx="36">
                  <c:v>45344</c:v>
                </c:pt>
                <c:pt idx="37">
                  <c:v>45345</c:v>
                </c:pt>
                <c:pt idx="38">
                  <c:v>45348</c:v>
                </c:pt>
                <c:pt idx="39">
                  <c:v>45349</c:v>
                </c:pt>
                <c:pt idx="40">
                  <c:v>45350</c:v>
                </c:pt>
                <c:pt idx="41">
                  <c:v>45351</c:v>
                </c:pt>
                <c:pt idx="42">
                  <c:v>45352</c:v>
                </c:pt>
                <c:pt idx="43">
                  <c:v>45355</c:v>
                </c:pt>
                <c:pt idx="44">
                  <c:v>45356</c:v>
                </c:pt>
                <c:pt idx="45">
                  <c:v>45357</c:v>
                </c:pt>
                <c:pt idx="46">
                  <c:v>45358</c:v>
                </c:pt>
                <c:pt idx="47">
                  <c:v>45359</c:v>
                </c:pt>
                <c:pt idx="48">
                  <c:v>45362</c:v>
                </c:pt>
                <c:pt idx="49">
                  <c:v>45363</c:v>
                </c:pt>
                <c:pt idx="50">
                  <c:v>45364</c:v>
                </c:pt>
                <c:pt idx="51">
                  <c:v>45365</c:v>
                </c:pt>
                <c:pt idx="52">
                  <c:v>45366</c:v>
                </c:pt>
                <c:pt idx="53">
                  <c:v>45369</c:v>
                </c:pt>
                <c:pt idx="54">
                  <c:v>45370</c:v>
                </c:pt>
                <c:pt idx="55">
                  <c:v>45371</c:v>
                </c:pt>
                <c:pt idx="56">
                  <c:v>45372</c:v>
                </c:pt>
                <c:pt idx="57">
                  <c:v>45373</c:v>
                </c:pt>
                <c:pt idx="58">
                  <c:v>45376</c:v>
                </c:pt>
                <c:pt idx="59">
                  <c:v>45377</c:v>
                </c:pt>
                <c:pt idx="60">
                  <c:v>45378</c:v>
                </c:pt>
                <c:pt idx="61">
                  <c:v>45379</c:v>
                </c:pt>
                <c:pt idx="62">
                  <c:v>45380</c:v>
                </c:pt>
                <c:pt idx="63">
                  <c:v>45383</c:v>
                </c:pt>
                <c:pt idx="64">
                  <c:v>45384</c:v>
                </c:pt>
                <c:pt idx="65">
                  <c:v>45385</c:v>
                </c:pt>
                <c:pt idx="66">
                  <c:v>45386</c:v>
                </c:pt>
                <c:pt idx="67">
                  <c:v>45387</c:v>
                </c:pt>
                <c:pt idx="68">
                  <c:v>45390</c:v>
                </c:pt>
                <c:pt idx="69">
                  <c:v>45391</c:v>
                </c:pt>
                <c:pt idx="70">
                  <c:v>45392</c:v>
                </c:pt>
                <c:pt idx="71">
                  <c:v>45393</c:v>
                </c:pt>
                <c:pt idx="72">
                  <c:v>45394</c:v>
                </c:pt>
                <c:pt idx="73">
                  <c:v>45397</c:v>
                </c:pt>
                <c:pt idx="74">
                  <c:v>45398</c:v>
                </c:pt>
                <c:pt idx="75">
                  <c:v>45399</c:v>
                </c:pt>
                <c:pt idx="76">
                  <c:v>45400</c:v>
                </c:pt>
                <c:pt idx="77">
                  <c:v>45401</c:v>
                </c:pt>
                <c:pt idx="78">
                  <c:v>45404</c:v>
                </c:pt>
                <c:pt idx="79">
                  <c:v>45405</c:v>
                </c:pt>
                <c:pt idx="80">
                  <c:v>45406</c:v>
                </c:pt>
                <c:pt idx="81">
                  <c:v>45407</c:v>
                </c:pt>
                <c:pt idx="82">
                  <c:v>45408</c:v>
                </c:pt>
                <c:pt idx="83">
                  <c:v>45411</c:v>
                </c:pt>
                <c:pt idx="84">
                  <c:v>45412</c:v>
                </c:pt>
                <c:pt idx="85">
                  <c:v>45413</c:v>
                </c:pt>
                <c:pt idx="86">
                  <c:v>45414</c:v>
                </c:pt>
                <c:pt idx="87">
                  <c:v>45415</c:v>
                </c:pt>
                <c:pt idx="88">
                  <c:v>45418</c:v>
                </c:pt>
                <c:pt idx="89">
                  <c:v>45419</c:v>
                </c:pt>
                <c:pt idx="90">
                  <c:v>45420</c:v>
                </c:pt>
                <c:pt idx="91">
                  <c:v>45421</c:v>
                </c:pt>
                <c:pt idx="92">
                  <c:v>45422</c:v>
                </c:pt>
                <c:pt idx="93">
                  <c:v>45425</c:v>
                </c:pt>
                <c:pt idx="94">
                  <c:v>45426</c:v>
                </c:pt>
                <c:pt idx="95">
                  <c:v>45427</c:v>
                </c:pt>
                <c:pt idx="96">
                  <c:v>45428</c:v>
                </c:pt>
                <c:pt idx="97">
                  <c:v>45429</c:v>
                </c:pt>
                <c:pt idx="98">
                  <c:v>45432</c:v>
                </c:pt>
                <c:pt idx="99">
                  <c:v>45433</c:v>
                </c:pt>
                <c:pt idx="100">
                  <c:v>45434</c:v>
                </c:pt>
                <c:pt idx="101">
                  <c:v>45435</c:v>
                </c:pt>
                <c:pt idx="102">
                  <c:v>45436</c:v>
                </c:pt>
                <c:pt idx="103">
                  <c:v>45440</c:v>
                </c:pt>
                <c:pt idx="104">
                  <c:v>45441</c:v>
                </c:pt>
                <c:pt idx="105">
                  <c:v>45442</c:v>
                </c:pt>
                <c:pt idx="106">
                  <c:v>45443</c:v>
                </c:pt>
                <c:pt idx="107">
                  <c:v>45446</c:v>
                </c:pt>
                <c:pt idx="108">
                  <c:v>45447</c:v>
                </c:pt>
                <c:pt idx="109">
                  <c:v>45448</c:v>
                </c:pt>
                <c:pt idx="110">
                  <c:v>45449</c:v>
                </c:pt>
                <c:pt idx="111">
                  <c:v>45450</c:v>
                </c:pt>
                <c:pt idx="112">
                  <c:v>45453</c:v>
                </c:pt>
                <c:pt idx="113">
                  <c:v>45454</c:v>
                </c:pt>
                <c:pt idx="114">
                  <c:v>45455</c:v>
                </c:pt>
                <c:pt idx="115">
                  <c:v>45456</c:v>
                </c:pt>
                <c:pt idx="116">
                  <c:v>45457</c:v>
                </c:pt>
                <c:pt idx="117">
                  <c:v>45460</c:v>
                </c:pt>
                <c:pt idx="118">
                  <c:v>45461</c:v>
                </c:pt>
                <c:pt idx="119">
                  <c:v>45463</c:v>
                </c:pt>
                <c:pt idx="120">
                  <c:v>45464</c:v>
                </c:pt>
                <c:pt idx="121">
                  <c:v>45467</c:v>
                </c:pt>
                <c:pt idx="122">
                  <c:v>45468</c:v>
                </c:pt>
                <c:pt idx="123">
                  <c:v>45469</c:v>
                </c:pt>
                <c:pt idx="124">
                  <c:v>45470</c:v>
                </c:pt>
                <c:pt idx="125">
                  <c:v>45471</c:v>
                </c:pt>
                <c:pt idx="126">
                  <c:v>45474</c:v>
                </c:pt>
                <c:pt idx="127">
                  <c:v>45475</c:v>
                </c:pt>
                <c:pt idx="128">
                  <c:v>45476</c:v>
                </c:pt>
                <c:pt idx="129">
                  <c:v>45478</c:v>
                </c:pt>
                <c:pt idx="130">
                  <c:v>45481</c:v>
                </c:pt>
                <c:pt idx="131">
                  <c:v>45482</c:v>
                </c:pt>
                <c:pt idx="132">
                  <c:v>45483</c:v>
                </c:pt>
                <c:pt idx="133">
                  <c:v>45484</c:v>
                </c:pt>
                <c:pt idx="134">
                  <c:v>45485</c:v>
                </c:pt>
                <c:pt idx="135">
                  <c:v>45488</c:v>
                </c:pt>
                <c:pt idx="136">
                  <c:v>45489</c:v>
                </c:pt>
                <c:pt idx="137">
                  <c:v>45490</c:v>
                </c:pt>
                <c:pt idx="138">
                  <c:v>45491</c:v>
                </c:pt>
                <c:pt idx="139">
                  <c:v>45492</c:v>
                </c:pt>
                <c:pt idx="140">
                  <c:v>45495</c:v>
                </c:pt>
                <c:pt idx="141">
                  <c:v>45496</c:v>
                </c:pt>
                <c:pt idx="142">
                  <c:v>45497</c:v>
                </c:pt>
                <c:pt idx="143">
                  <c:v>45498</c:v>
                </c:pt>
                <c:pt idx="144">
                  <c:v>45499</c:v>
                </c:pt>
                <c:pt idx="145">
                  <c:v>45502</c:v>
                </c:pt>
                <c:pt idx="146">
                  <c:v>45503</c:v>
                </c:pt>
                <c:pt idx="147">
                  <c:v>45504</c:v>
                </c:pt>
                <c:pt idx="148">
                  <c:v>45505</c:v>
                </c:pt>
                <c:pt idx="149">
                  <c:v>45506</c:v>
                </c:pt>
                <c:pt idx="150">
                  <c:v>45509</c:v>
                </c:pt>
                <c:pt idx="151">
                  <c:v>45510</c:v>
                </c:pt>
                <c:pt idx="152">
                  <c:v>45511</c:v>
                </c:pt>
                <c:pt idx="153">
                  <c:v>45512</c:v>
                </c:pt>
                <c:pt idx="154">
                  <c:v>45513</c:v>
                </c:pt>
                <c:pt idx="155">
                  <c:v>45516</c:v>
                </c:pt>
                <c:pt idx="156">
                  <c:v>45517</c:v>
                </c:pt>
                <c:pt idx="157">
                  <c:v>45518</c:v>
                </c:pt>
                <c:pt idx="158">
                  <c:v>45519</c:v>
                </c:pt>
                <c:pt idx="159">
                  <c:v>45520</c:v>
                </c:pt>
                <c:pt idx="160">
                  <c:v>45523</c:v>
                </c:pt>
                <c:pt idx="161">
                  <c:v>45524</c:v>
                </c:pt>
                <c:pt idx="162">
                  <c:v>45525</c:v>
                </c:pt>
                <c:pt idx="163">
                  <c:v>45526</c:v>
                </c:pt>
                <c:pt idx="164">
                  <c:v>45527</c:v>
                </c:pt>
                <c:pt idx="165">
                  <c:v>45530</c:v>
                </c:pt>
                <c:pt idx="166">
                  <c:v>45531</c:v>
                </c:pt>
                <c:pt idx="167">
                  <c:v>45532</c:v>
                </c:pt>
                <c:pt idx="168">
                  <c:v>45533</c:v>
                </c:pt>
                <c:pt idx="169">
                  <c:v>45534</c:v>
                </c:pt>
                <c:pt idx="170">
                  <c:v>45538</c:v>
                </c:pt>
                <c:pt idx="171">
                  <c:v>45539</c:v>
                </c:pt>
                <c:pt idx="172">
                  <c:v>45540</c:v>
                </c:pt>
                <c:pt idx="173">
                  <c:v>45541</c:v>
                </c:pt>
                <c:pt idx="174">
                  <c:v>45544</c:v>
                </c:pt>
                <c:pt idx="175">
                  <c:v>45545</c:v>
                </c:pt>
                <c:pt idx="176">
                  <c:v>45546</c:v>
                </c:pt>
                <c:pt idx="177">
                  <c:v>45547</c:v>
                </c:pt>
                <c:pt idx="178">
                  <c:v>45548</c:v>
                </c:pt>
                <c:pt idx="179">
                  <c:v>45551</c:v>
                </c:pt>
                <c:pt idx="180">
                  <c:v>45552</c:v>
                </c:pt>
                <c:pt idx="181">
                  <c:v>45553</c:v>
                </c:pt>
                <c:pt idx="182">
                  <c:v>45554</c:v>
                </c:pt>
                <c:pt idx="183">
                  <c:v>45555</c:v>
                </c:pt>
                <c:pt idx="184">
                  <c:v>45558</c:v>
                </c:pt>
                <c:pt idx="185">
                  <c:v>45559</c:v>
                </c:pt>
                <c:pt idx="186">
                  <c:v>45560</c:v>
                </c:pt>
                <c:pt idx="187">
                  <c:v>45561</c:v>
                </c:pt>
                <c:pt idx="188">
                  <c:v>45562</c:v>
                </c:pt>
                <c:pt idx="189">
                  <c:v>45565</c:v>
                </c:pt>
                <c:pt idx="190">
                  <c:v>45566</c:v>
                </c:pt>
                <c:pt idx="191">
                  <c:v>45567</c:v>
                </c:pt>
                <c:pt idx="192">
                  <c:v>45568</c:v>
                </c:pt>
                <c:pt idx="193">
                  <c:v>45569</c:v>
                </c:pt>
                <c:pt idx="194">
                  <c:v>45572</c:v>
                </c:pt>
                <c:pt idx="195">
                  <c:v>45573</c:v>
                </c:pt>
                <c:pt idx="196">
                  <c:v>45574</c:v>
                </c:pt>
                <c:pt idx="197">
                  <c:v>45575</c:v>
                </c:pt>
                <c:pt idx="198">
                  <c:v>45576</c:v>
                </c:pt>
                <c:pt idx="199">
                  <c:v>45579</c:v>
                </c:pt>
                <c:pt idx="200">
                  <c:v>45580</c:v>
                </c:pt>
                <c:pt idx="201">
                  <c:v>45581</c:v>
                </c:pt>
                <c:pt idx="202">
                  <c:v>45582</c:v>
                </c:pt>
                <c:pt idx="203">
                  <c:v>45583</c:v>
                </c:pt>
                <c:pt idx="204">
                  <c:v>45586</c:v>
                </c:pt>
                <c:pt idx="205">
                  <c:v>45587</c:v>
                </c:pt>
                <c:pt idx="206">
                  <c:v>45588</c:v>
                </c:pt>
                <c:pt idx="207">
                  <c:v>45589</c:v>
                </c:pt>
                <c:pt idx="208">
                  <c:v>45590</c:v>
                </c:pt>
                <c:pt idx="209">
                  <c:v>45593</c:v>
                </c:pt>
                <c:pt idx="210">
                  <c:v>45594</c:v>
                </c:pt>
                <c:pt idx="211">
                  <c:v>45595</c:v>
                </c:pt>
                <c:pt idx="212">
                  <c:v>45596</c:v>
                </c:pt>
                <c:pt idx="213">
                  <c:v>45597</c:v>
                </c:pt>
                <c:pt idx="214">
                  <c:v>45600</c:v>
                </c:pt>
                <c:pt idx="215">
                  <c:v>45602</c:v>
                </c:pt>
                <c:pt idx="216">
                  <c:v>45603</c:v>
                </c:pt>
                <c:pt idx="217">
                  <c:v>45604</c:v>
                </c:pt>
                <c:pt idx="218">
                  <c:v>45608</c:v>
                </c:pt>
                <c:pt idx="219">
                  <c:v>45609</c:v>
                </c:pt>
                <c:pt idx="220">
                  <c:v>45610</c:v>
                </c:pt>
                <c:pt idx="221">
                  <c:v>45611</c:v>
                </c:pt>
                <c:pt idx="222">
                  <c:v>45614</c:v>
                </c:pt>
                <c:pt idx="223">
                  <c:v>45615</c:v>
                </c:pt>
                <c:pt idx="224">
                  <c:v>45616</c:v>
                </c:pt>
                <c:pt idx="225">
                  <c:v>45617</c:v>
                </c:pt>
                <c:pt idx="226">
                  <c:v>45618</c:v>
                </c:pt>
                <c:pt idx="227">
                  <c:v>45621</c:v>
                </c:pt>
                <c:pt idx="228">
                  <c:v>45622</c:v>
                </c:pt>
                <c:pt idx="229">
                  <c:v>45623</c:v>
                </c:pt>
                <c:pt idx="230">
                  <c:v>45628</c:v>
                </c:pt>
                <c:pt idx="231">
                  <c:v>45629</c:v>
                </c:pt>
                <c:pt idx="232">
                  <c:v>45630</c:v>
                </c:pt>
                <c:pt idx="233">
                  <c:v>45631</c:v>
                </c:pt>
                <c:pt idx="234">
                  <c:v>45632</c:v>
                </c:pt>
                <c:pt idx="235">
                  <c:v>45635</c:v>
                </c:pt>
                <c:pt idx="236">
                  <c:v>45636</c:v>
                </c:pt>
                <c:pt idx="237">
                  <c:v>45637</c:v>
                </c:pt>
                <c:pt idx="238">
                  <c:v>45638</c:v>
                </c:pt>
                <c:pt idx="239">
                  <c:v>45639</c:v>
                </c:pt>
                <c:pt idx="240">
                  <c:v>45642</c:v>
                </c:pt>
                <c:pt idx="241">
                  <c:v>45643</c:v>
                </c:pt>
                <c:pt idx="242">
                  <c:v>45644</c:v>
                </c:pt>
                <c:pt idx="243">
                  <c:v>45645</c:v>
                </c:pt>
                <c:pt idx="244">
                  <c:v>45646</c:v>
                </c:pt>
                <c:pt idx="245">
                  <c:v>45649</c:v>
                </c:pt>
                <c:pt idx="246">
                  <c:v>45652</c:v>
                </c:pt>
                <c:pt idx="247">
                  <c:v>45653</c:v>
                </c:pt>
                <c:pt idx="248">
                  <c:v>45656</c:v>
                </c:pt>
                <c:pt idx="249">
                  <c:v>45659</c:v>
                </c:pt>
                <c:pt idx="250">
                  <c:v>45660</c:v>
                </c:pt>
                <c:pt idx="251">
                  <c:v>45663</c:v>
                </c:pt>
                <c:pt idx="252">
                  <c:v>45664</c:v>
                </c:pt>
                <c:pt idx="253">
                  <c:v>45665</c:v>
                </c:pt>
                <c:pt idx="254">
                  <c:v>45666</c:v>
                </c:pt>
                <c:pt idx="255">
                  <c:v>45667</c:v>
                </c:pt>
                <c:pt idx="256">
                  <c:v>45670</c:v>
                </c:pt>
                <c:pt idx="257">
                  <c:v>45671</c:v>
                </c:pt>
                <c:pt idx="258">
                  <c:v>45672</c:v>
                </c:pt>
                <c:pt idx="259">
                  <c:v>45673</c:v>
                </c:pt>
                <c:pt idx="260">
                  <c:v>45674</c:v>
                </c:pt>
                <c:pt idx="261">
                  <c:v>45678</c:v>
                </c:pt>
                <c:pt idx="262">
                  <c:v>45679</c:v>
                </c:pt>
                <c:pt idx="263">
                  <c:v>45680</c:v>
                </c:pt>
                <c:pt idx="264">
                  <c:v>45681</c:v>
                </c:pt>
                <c:pt idx="265">
                  <c:v>45684</c:v>
                </c:pt>
                <c:pt idx="266">
                  <c:v>45685</c:v>
                </c:pt>
                <c:pt idx="267">
                  <c:v>45686</c:v>
                </c:pt>
                <c:pt idx="268">
                  <c:v>45687</c:v>
                </c:pt>
                <c:pt idx="269">
                  <c:v>45688</c:v>
                </c:pt>
                <c:pt idx="270">
                  <c:v>45691</c:v>
                </c:pt>
                <c:pt idx="271">
                  <c:v>45692</c:v>
                </c:pt>
                <c:pt idx="272">
                  <c:v>45693</c:v>
                </c:pt>
                <c:pt idx="273">
                  <c:v>45694</c:v>
                </c:pt>
                <c:pt idx="274">
                  <c:v>45695</c:v>
                </c:pt>
                <c:pt idx="275">
                  <c:v>45698</c:v>
                </c:pt>
                <c:pt idx="276">
                  <c:v>45699</c:v>
                </c:pt>
                <c:pt idx="277">
                  <c:v>45700</c:v>
                </c:pt>
                <c:pt idx="278">
                  <c:v>45701</c:v>
                </c:pt>
                <c:pt idx="279">
                  <c:v>45702</c:v>
                </c:pt>
                <c:pt idx="280">
                  <c:v>45705</c:v>
                </c:pt>
                <c:pt idx="281">
                  <c:v>45706</c:v>
                </c:pt>
                <c:pt idx="282">
                  <c:v>45707</c:v>
                </c:pt>
                <c:pt idx="283">
                  <c:v>45708</c:v>
                </c:pt>
                <c:pt idx="284">
                  <c:v>45709</c:v>
                </c:pt>
                <c:pt idx="285">
                  <c:v>45712</c:v>
                </c:pt>
                <c:pt idx="286">
                  <c:v>45713</c:v>
                </c:pt>
                <c:pt idx="287">
                  <c:v>45714</c:v>
                </c:pt>
                <c:pt idx="288">
                  <c:v>45715</c:v>
                </c:pt>
                <c:pt idx="289">
                  <c:v>45716</c:v>
                </c:pt>
                <c:pt idx="290">
                  <c:v>45719</c:v>
                </c:pt>
                <c:pt idx="291">
                  <c:v>45720</c:v>
                </c:pt>
                <c:pt idx="292">
                  <c:v>45721</c:v>
                </c:pt>
                <c:pt idx="293">
                  <c:v>45722</c:v>
                </c:pt>
                <c:pt idx="294">
                  <c:v>45723</c:v>
                </c:pt>
                <c:pt idx="295">
                  <c:v>45726</c:v>
                </c:pt>
                <c:pt idx="296">
                  <c:v>45727</c:v>
                </c:pt>
                <c:pt idx="297">
                  <c:v>45728</c:v>
                </c:pt>
                <c:pt idx="298">
                  <c:v>45729</c:v>
                </c:pt>
                <c:pt idx="299">
                  <c:v>45730</c:v>
                </c:pt>
                <c:pt idx="300">
                  <c:v>45733</c:v>
                </c:pt>
                <c:pt idx="301">
                  <c:v>45734</c:v>
                </c:pt>
                <c:pt idx="302">
                  <c:v>45735</c:v>
                </c:pt>
                <c:pt idx="303">
                  <c:v>45736</c:v>
                </c:pt>
                <c:pt idx="304">
                  <c:v>45737</c:v>
                </c:pt>
                <c:pt idx="305">
                  <c:v>45740</c:v>
                </c:pt>
                <c:pt idx="306">
                  <c:v>45741</c:v>
                </c:pt>
                <c:pt idx="307">
                  <c:v>45742</c:v>
                </c:pt>
                <c:pt idx="308">
                  <c:v>45743</c:v>
                </c:pt>
                <c:pt idx="309">
                  <c:v>45744</c:v>
                </c:pt>
                <c:pt idx="310">
                  <c:v>45747</c:v>
                </c:pt>
                <c:pt idx="311">
                  <c:v>45748</c:v>
                </c:pt>
                <c:pt idx="312">
                  <c:v>45749</c:v>
                </c:pt>
                <c:pt idx="313">
                  <c:v>45750</c:v>
                </c:pt>
                <c:pt idx="314">
                  <c:v>45751</c:v>
                </c:pt>
                <c:pt idx="315">
                  <c:v>45754</c:v>
                </c:pt>
                <c:pt idx="316">
                  <c:v>45755</c:v>
                </c:pt>
                <c:pt idx="317">
                  <c:v>45756</c:v>
                </c:pt>
                <c:pt idx="318">
                  <c:v>45757</c:v>
                </c:pt>
                <c:pt idx="319">
                  <c:v>45758</c:v>
                </c:pt>
                <c:pt idx="320">
                  <c:v>45761</c:v>
                </c:pt>
                <c:pt idx="321">
                  <c:v>45762</c:v>
                </c:pt>
                <c:pt idx="322">
                  <c:v>45763</c:v>
                </c:pt>
                <c:pt idx="323">
                  <c:v>45764</c:v>
                </c:pt>
                <c:pt idx="324">
                  <c:v>45765</c:v>
                </c:pt>
                <c:pt idx="325">
                  <c:v>45768</c:v>
                </c:pt>
                <c:pt idx="326">
                  <c:v>45769</c:v>
                </c:pt>
                <c:pt idx="327">
                  <c:v>45770</c:v>
                </c:pt>
                <c:pt idx="328">
                  <c:v>45771</c:v>
                </c:pt>
                <c:pt idx="329">
                  <c:v>45772</c:v>
                </c:pt>
                <c:pt idx="330">
                  <c:v>45775</c:v>
                </c:pt>
                <c:pt idx="331">
                  <c:v>45776</c:v>
                </c:pt>
                <c:pt idx="332">
                  <c:v>45777</c:v>
                </c:pt>
                <c:pt idx="333">
                  <c:v>45778</c:v>
                </c:pt>
                <c:pt idx="334">
                  <c:v>45779</c:v>
                </c:pt>
                <c:pt idx="335">
                  <c:v>45782</c:v>
                </c:pt>
                <c:pt idx="336">
                  <c:v>45783</c:v>
                </c:pt>
                <c:pt idx="337">
                  <c:v>45784</c:v>
                </c:pt>
                <c:pt idx="338">
                  <c:v>45785</c:v>
                </c:pt>
                <c:pt idx="339">
                  <c:v>45786</c:v>
                </c:pt>
                <c:pt idx="340">
                  <c:v>45789</c:v>
                </c:pt>
                <c:pt idx="341">
                  <c:v>45790</c:v>
                </c:pt>
                <c:pt idx="342">
                  <c:v>45791</c:v>
                </c:pt>
                <c:pt idx="343">
                  <c:v>45792</c:v>
                </c:pt>
              </c:numCache>
            </c:numRef>
          </c:cat>
          <c:val>
            <c:numRef>
              <c:f>Sheet1!$B$12:$MG$12</c:f>
              <c:numCache>
                <c:formatCode>General</c:formatCode>
                <c:ptCount val="344"/>
                <c:pt idx="0">
                  <c:v>23</c:v>
                </c:pt>
                <c:pt idx="1">
                  <c:v>22</c:v>
                </c:pt>
                <c:pt idx="2">
                  <c:v>23</c:v>
                </c:pt>
                <c:pt idx="3">
                  <c:v>22</c:v>
                </c:pt>
                <c:pt idx="4">
                  <c:v>23</c:v>
                </c:pt>
                <c:pt idx="5">
                  <c:v>25</c:v>
                </c:pt>
                <c:pt idx="6">
                  <c:v>25</c:v>
                </c:pt>
                <c:pt idx="7">
                  <c:v>27</c:v>
                </c:pt>
                <c:pt idx="8">
                  <c:v>26</c:v>
                </c:pt>
                <c:pt idx="9">
                  <c:v>30</c:v>
                </c:pt>
                <c:pt idx="10">
                  <c:v>29</c:v>
                </c:pt>
                <c:pt idx="11">
                  <c:v>27</c:v>
                </c:pt>
                <c:pt idx="12">
                  <c:v>28</c:v>
                </c:pt>
                <c:pt idx="13">
                  <c:v>27</c:v>
                </c:pt>
                <c:pt idx="14">
                  <c:v>25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33</c:v>
                </c:pt>
                <c:pt idx="19">
                  <c:v>38</c:v>
                </c:pt>
                <c:pt idx="20">
                  <c:v>38</c:v>
                </c:pt>
                <c:pt idx="21">
                  <c:v>38</c:v>
                </c:pt>
                <c:pt idx="22">
                  <c:v>33</c:v>
                </c:pt>
                <c:pt idx="23">
                  <c:v>33</c:v>
                </c:pt>
                <c:pt idx="24">
                  <c:v>31</c:v>
                </c:pt>
                <c:pt idx="25">
                  <c:v>33</c:v>
                </c:pt>
                <c:pt idx="26">
                  <c:v>35</c:v>
                </c:pt>
                <c:pt idx="27">
                  <c:v>31</c:v>
                </c:pt>
                <c:pt idx="28">
                  <c:v>28</c:v>
                </c:pt>
                <c:pt idx="29">
                  <c:v>26</c:v>
                </c:pt>
                <c:pt idx="30">
                  <c:v>25</c:v>
                </c:pt>
                <c:pt idx="31">
                  <c:v>28</c:v>
                </c:pt>
                <c:pt idx="32">
                  <c:v>28</c:v>
                </c:pt>
                <c:pt idx="33">
                  <c:v>31</c:v>
                </c:pt>
                <c:pt idx="34">
                  <c:v>29</c:v>
                </c:pt>
                <c:pt idx="35">
                  <c:v>34</c:v>
                </c:pt>
                <c:pt idx="36">
                  <c:v>30</c:v>
                </c:pt>
                <c:pt idx="37">
                  <c:v>30</c:v>
                </c:pt>
                <c:pt idx="38">
                  <c:v>31</c:v>
                </c:pt>
                <c:pt idx="39">
                  <c:v>27</c:v>
                </c:pt>
                <c:pt idx="40">
                  <c:v>26</c:v>
                </c:pt>
                <c:pt idx="41">
                  <c:v>26</c:v>
                </c:pt>
                <c:pt idx="42">
                  <c:v>27</c:v>
                </c:pt>
                <c:pt idx="43">
                  <c:v>32</c:v>
                </c:pt>
                <c:pt idx="44">
                  <c:v>33</c:v>
                </c:pt>
                <c:pt idx="45">
                  <c:v>35</c:v>
                </c:pt>
                <c:pt idx="46">
                  <c:v>34</c:v>
                </c:pt>
                <c:pt idx="47">
                  <c:v>36</c:v>
                </c:pt>
                <c:pt idx="48">
                  <c:v>34</c:v>
                </c:pt>
                <c:pt idx="49">
                  <c:v>35</c:v>
                </c:pt>
                <c:pt idx="50">
                  <c:v>31</c:v>
                </c:pt>
                <c:pt idx="51">
                  <c:v>32</c:v>
                </c:pt>
                <c:pt idx="52">
                  <c:v>34</c:v>
                </c:pt>
                <c:pt idx="53">
                  <c:v>31</c:v>
                </c:pt>
                <c:pt idx="54">
                  <c:v>30</c:v>
                </c:pt>
                <c:pt idx="55">
                  <c:v>30</c:v>
                </c:pt>
                <c:pt idx="56">
                  <c:v>29</c:v>
                </c:pt>
                <c:pt idx="57">
                  <c:v>27</c:v>
                </c:pt>
                <c:pt idx="58">
                  <c:v>27</c:v>
                </c:pt>
                <c:pt idx="59">
                  <c:v>33</c:v>
                </c:pt>
                <c:pt idx="60">
                  <c:v>27</c:v>
                </c:pt>
                <c:pt idx="61">
                  <c:v>26</c:v>
                </c:pt>
                <c:pt idx="62">
                  <c:v>28</c:v>
                </c:pt>
                <c:pt idx="63">
                  <c:v>29</c:v>
                </c:pt>
                <c:pt idx="64">
                  <c:v>31</c:v>
                </c:pt>
                <c:pt idx="65">
                  <c:v>32</c:v>
                </c:pt>
                <c:pt idx="66">
                  <c:v>33</c:v>
                </c:pt>
                <c:pt idx="67">
                  <c:v>30</c:v>
                </c:pt>
                <c:pt idx="68">
                  <c:v>32</c:v>
                </c:pt>
                <c:pt idx="69">
                  <c:v>30</c:v>
                </c:pt>
                <c:pt idx="70">
                  <c:v>29</c:v>
                </c:pt>
                <c:pt idx="71">
                  <c:v>27</c:v>
                </c:pt>
                <c:pt idx="72">
                  <c:v>29</c:v>
                </c:pt>
                <c:pt idx="73">
                  <c:v>28</c:v>
                </c:pt>
                <c:pt idx="74">
                  <c:v>28</c:v>
                </c:pt>
                <c:pt idx="75">
                  <c:v>33</c:v>
                </c:pt>
                <c:pt idx="76">
                  <c:v>33</c:v>
                </c:pt>
                <c:pt idx="77">
                  <c:v>27</c:v>
                </c:pt>
                <c:pt idx="78">
                  <c:v>31</c:v>
                </c:pt>
                <c:pt idx="79">
                  <c:v>32</c:v>
                </c:pt>
                <c:pt idx="80">
                  <c:v>35</c:v>
                </c:pt>
                <c:pt idx="81">
                  <c:v>28</c:v>
                </c:pt>
                <c:pt idx="82">
                  <c:v>30</c:v>
                </c:pt>
                <c:pt idx="83">
                  <c:v>33</c:v>
                </c:pt>
                <c:pt idx="84">
                  <c:v>32</c:v>
                </c:pt>
                <c:pt idx="85">
                  <c:v>33</c:v>
                </c:pt>
                <c:pt idx="86">
                  <c:v>32</c:v>
                </c:pt>
                <c:pt idx="87">
                  <c:v>30</c:v>
                </c:pt>
                <c:pt idx="88">
                  <c:v>34</c:v>
                </c:pt>
                <c:pt idx="89">
                  <c:v>37</c:v>
                </c:pt>
                <c:pt idx="90">
                  <c:v>34</c:v>
                </c:pt>
                <c:pt idx="91">
                  <c:v>31</c:v>
                </c:pt>
                <c:pt idx="92">
                  <c:v>29</c:v>
                </c:pt>
                <c:pt idx="93">
                  <c:v>33</c:v>
                </c:pt>
                <c:pt idx="94">
                  <c:v>26</c:v>
                </c:pt>
                <c:pt idx="95">
                  <c:v>33</c:v>
                </c:pt>
                <c:pt idx="96">
                  <c:v>34</c:v>
                </c:pt>
                <c:pt idx="97">
                  <c:v>35</c:v>
                </c:pt>
                <c:pt idx="98">
                  <c:v>34</c:v>
                </c:pt>
                <c:pt idx="99">
                  <c:v>33</c:v>
                </c:pt>
                <c:pt idx="100">
                  <c:v>33</c:v>
                </c:pt>
                <c:pt idx="101">
                  <c:v>32</c:v>
                </c:pt>
                <c:pt idx="102">
                  <c:v>32</c:v>
                </c:pt>
                <c:pt idx="103">
                  <c:v>40</c:v>
                </c:pt>
                <c:pt idx="104">
                  <c:v>34</c:v>
                </c:pt>
                <c:pt idx="105">
                  <c:v>29</c:v>
                </c:pt>
                <c:pt idx="106">
                  <c:v>24</c:v>
                </c:pt>
                <c:pt idx="107">
                  <c:v>30</c:v>
                </c:pt>
                <c:pt idx="108">
                  <c:v>32</c:v>
                </c:pt>
                <c:pt idx="109">
                  <c:v>29</c:v>
                </c:pt>
                <c:pt idx="110">
                  <c:v>30</c:v>
                </c:pt>
                <c:pt idx="111">
                  <c:v>29</c:v>
                </c:pt>
                <c:pt idx="112">
                  <c:v>24</c:v>
                </c:pt>
                <c:pt idx="113">
                  <c:v>29</c:v>
                </c:pt>
                <c:pt idx="114">
                  <c:v>27</c:v>
                </c:pt>
                <c:pt idx="115">
                  <c:v>28</c:v>
                </c:pt>
                <c:pt idx="116">
                  <c:v>30</c:v>
                </c:pt>
                <c:pt idx="117">
                  <c:v>24</c:v>
                </c:pt>
                <c:pt idx="118">
                  <c:v>28</c:v>
                </c:pt>
                <c:pt idx="119">
                  <c:v>29</c:v>
                </c:pt>
                <c:pt idx="120">
                  <c:v>27</c:v>
                </c:pt>
                <c:pt idx="121">
                  <c:v>25</c:v>
                </c:pt>
                <c:pt idx="122">
                  <c:v>25</c:v>
                </c:pt>
                <c:pt idx="123">
                  <c:v>23</c:v>
                </c:pt>
                <c:pt idx="124">
                  <c:v>25</c:v>
                </c:pt>
                <c:pt idx="125">
                  <c:v>26</c:v>
                </c:pt>
                <c:pt idx="126">
                  <c:v>32</c:v>
                </c:pt>
                <c:pt idx="127">
                  <c:v>29</c:v>
                </c:pt>
                <c:pt idx="128">
                  <c:v>30</c:v>
                </c:pt>
                <c:pt idx="129">
                  <c:v>30</c:v>
                </c:pt>
                <c:pt idx="130">
                  <c:v>32</c:v>
                </c:pt>
                <c:pt idx="131">
                  <c:v>27</c:v>
                </c:pt>
                <c:pt idx="132">
                  <c:v>27</c:v>
                </c:pt>
                <c:pt idx="133">
                  <c:v>24</c:v>
                </c:pt>
                <c:pt idx="134">
                  <c:v>28</c:v>
                </c:pt>
                <c:pt idx="135">
                  <c:v>31</c:v>
                </c:pt>
                <c:pt idx="136">
                  <c:v>28</c:v>
                </c:pt>
                <c:pt idx="137">
                  <c:v>29</c:v>
                </c:pt>
                <c:pt idx="138">
                  <c:v>26</c:v>
                </c:pt>
                <c:pt idx="139">
                  <c:v>26</c:v>
                </c:pt>
                <c:pt idx="140">
                  <c:v>30</c:v>
                </c:pt>
                <c:pt idx="141">
                  <c:v>27</c:v>
                </c:pt>
                <c:pt idx="142">
                  <c:v>26</c:v>
                </c:pt>
                <c:pt idx="143">
                  <c:v>26</c:v>
                </c:pt>
                <c:pt idx="144">
                  <c:v>26</c:v>
                </c:pt>
                <c:pt idx="145">
                  <c:v>28</c:v>
                </c:pt>
                <c:pt idx="146">
                  <c:v>28</c:v>
                </c:pt>
                <c:pt idx="147">
                  <c:v>28</c:v>
                </c:pt>
                <c:pt idx="148">
                  <c:v>25</c:v>
                </c:pt>
                <c:pt idx="149">
                  <c:v>24</c:v>
                </c:pt>
                <c:pt idx="150">
                  <c:v>26</c:v>
                </c:pt>
                <c:pt idx="151">
                  <c:v>24</c:v>
                </c:pt>
                <c:pt idx="152">
                  <c:v>21</c:v>
                </c:pt>
                <c:pt idx="153">
                  <c:v>23</c:v>
                </c:pt>
                <c:pt idx="154">
                  <c:v>22</c:v>
                </c:pt>
                <c:pt idx="155">
                  <c:v>21</c:v>
                </c:pt>
                <c:pt idx="156">
                  <c:v>21</c:v>
                </c:pt>
                <c:pt idx="157">
                  <c:v>25</c:v>
                </c:pt>
                <c:pt idx="158">
                  <c:v>24</c:v>
                </c:pt>
                <c:pt idx="159">
                  <c:v>21</c:v>
                </c:pt>
                <c:pt idx="160">
                  <c:v>25</c:v>
                </c:pt>
                <c:pt idx="161">
                  <c:v>24</c:v>
                </c:pt>
                <c:pt idx="162">
                  <c:v>24</c:v>
                </c:pt>
                <c:pt idx="163">
                  <c:v>21</c:v>
                </c:pt>
                <c:pt idx="164">
                  <c:v>25</c:v>
                </c:pt>
                <c:pt idx="165">
                  <c:v>30</c:v>
                </c:pt>
                <c:pt idx="166">
                  <c:v>32</c:v>
                </c:pt>
                <c:pt idx="167">
                  <c:v>35</c:v>
                </c:pt>
                <c:pt idx="168">
                  <c:v>39</c:v>
                </c:pt>
                <c:pt idx="169">
                  <c:v>37</c:v>
                </c:pt>
                <c:pt idx="170">
                  <c:v>41</c:v>
                </c:pt>
                <c:pt idx="171">
                  <c:v>41</c:v>
                </c:pt>
                <c:pt idx="172">
                  <c:v>36</c:v>
                </c:pt>
                <c:pt idx="173">
                  <c:v>36</c:v>
                </c:pt>
                <c:pt idx="174">
                  <c:v>35</c:v>
                </c:pt>
                <c:pt idx="175">
                  <c:v>36</c:v>
                </c:pt>
                <c:pt idx="176">
                  <c:v>36</c:v>
                </c:pt>
                <c:pt idx="177">
                  <c:v>35</c:v>
                </c:pt>
                <c:pt idx="178">
                  <c:v>32</c:v>
                </c:pt>
                <c:pt idx="179">
                  <c:v>37</c:v>
                </c:pt>
                <c:pt idx="180">
                  <c:v>35</c:v>
                </c:pt>
                <c:pt idx="181">
                  <c:v>35</c:v>
                </c:pt>
                <c:pt idx="182">
                  <c:v>38</c:v>
                </c:pt>
                <c:pt idx="183">
                  <c:v>34</c:v>
                </c:pt>
                <c:pt idx="184">
                  <c:v>36</c:v>
                </c:pt>
                <c:pt idx="185">
                  <c:v>38</c:v>
                </c:pt>
                <c:pt idx="186">
                  <c:v>37</c:v>
                </c:pt>
                <c:pt idx="187">
                  <c:v>34</c:v>
                </c:pt>
                <c:pt idx="188">
                  <c:v>31</c:v>
                </c:pt>
                <c:pt idx="189">
                  <c:v>30</c:v>
                </c:pt>
                <c:pt idx="190">
                  <c:v>27</c:v>
                </c:pt>
                <c:pt idx="191">
                  <c:v>28</c:v>
                </c:pt>
                <c:pt idx="192">
                  <c:v>25</c:v>
                </c:pt>
                <c:pt idx="193">
                  <c:v>26</c:v>
                </c:pt>
                <c:pt idx="194">
                  <c:v>33</c:v>
                </c:pt>
                <c:pt idx="195">
                  <c:v>31</c:v>
                </c:pt>
                <c:pt idx="196">
                  <c:v>31</c:v>
                </c:pt>
                <c:pt idx="197">
                  <c:v>29</c:v>
                </c:pt>
                <c:pt idx="198">
                  <c:v>30</c:v>
                </c:pt>
                <c:pt idx="199">
                  <c:v>30</c:v>
                </c:pt>
                <c:pt idx="200">
                  <c:v>35</c:v>
                </c:pt>
                <c:pt idx="201">
                  <c:v>35</c:v>
                </c:pt>
                <c:pt idx="202">
                  <c:v>38</c:v>
                </c:pt>
                <c:pt idx="203">
                  <c:v>40</c:v>
                </c:pt>
                <c:pt idx="204">
                  <c:v>43</c:v>
                </c:pt>
                <c:pt idx="205">
                  <c:v>37</c:v>
                </c:pt>
                <c:pt idx="206">
                  <c:v>30</c:v>
                </c:pt>
                <c:pt idx="207">
                  <c:v>30</c:v>
                </c:pt>
                <c:pt idx="208">
                  <c:v>30</c:v>
                </c:pt>
                <c:pt idx="209">
                  <c:v>34</c:v>
                </c:pt>
                <c:pt idx="210">
                  <c:v>33</c:v>
                </c:pt>
                <c:pt idx="211">
                  <c:v>35</c:v>
                </c:pt>
                <c:pt idx="212">
                  <c:v>36</c:v>
                </c:pt>
                <c:pt idx="213">
                  <c:v>36</c:v>
                </c:pt>
                <c:pt idx="214">
                  <c:v>43</c:v>
                </c:pt>
                <c:pt idx="215">
                  <c:v>46</c:v>
                </c:pt>
                <c:pt idx="216">
                  <c:v>43</c:v>
                </c:pt>
                <c:pt idx="217">
                  <c:v>39</c:v>
                </c:pt>
                <c:pt idx="218">
                  <c:v>35</c:v>
                </c:pt>
                <c:pt idx="219">
                  <c:v>39</c:v>
                </c:pt>
                <c:pt idx="220">
                  <c:v>39</c:v>
                </c:pt>
                <c:pt idx="221">
                  <c:v>37</c:v>
                </c:pt>
                <c:pt idx="222">
                  <c:v>33</c:v>
                </c:pt>
                <c:pt idx="223">
                  <c:v>33</c:v>
                </c:pt>
                <c:pt idx="224">
                  <c:v>37</c:v>
                </c:pt>
                <c:pt idx="225">
                  <c:v>38</c:v>
                </c:pt>
                <c:pt idx="226">
                  <c:v>35</c:v>
                </c:pt>
                <c:pt idx="227">
                  <c:v>34</c:v>
                </c:pt>
                <c:pt idx="228">
                  <c:v>36</c:v>
                </c:pt>
                <c:pt idx="229">
                  <c:v>37</c:v>
                </c:pt>
                <c:pt idx="230">
                  <c:v>40</c:v>
                </c:pt>
                <c:pt idx="231">
                  <c:v>37</c:v>
                </c:pt>
                <c:pt idx="232">
                  <c:v>38</c:v>
                </c:pt>
                <c:pt idx="233">
                  <c:v>34</c:v>
                </c:pt>
                <c:pt idx="234">
                  <c:v>39</c:v>
                </c:pt>
                <c:pt idx="235">
                  <c:v>35</c:v>
                </c:pt>
                <c:pt idx="236">
                  <c:v>34</c:v>
                </c:pt>
                <c:pt idx="237">
                  <c:v>33</c:v>
                </c:pt>
                <c:pt idx="238">
                  <c:v>33</c:v>
                </c:pt>
                <c:pt idx="239">
                  <c:v>34</c:v>
                </c:pt>
                <c:pt idx="240">
                  <c:v>35</c:v>
                </c:pt>
                <c:pt idx="241">
                  <c:v>27</c:v>
                </c:pt>
                <c:pt idx="242">
                  <c:v>27</c:v>
                </c:pt>
                <c:pt idx="243">
                  <c:v>27</c:v>
                </c:pt>
                <c:pt idx="244">
                  <c:v>26</c:v>
                </c:pt>
                <c:pt idx="245">
                  <c:v>23</c:v>
                </c:pt>
                <c:pt idx="246">
                  <c:v>21</c:v>
                </c:pt>
                <c:pt idx="247">
                  <c:v>21</c:v>
                </c:pt>
                <c:pt idx="248">
                  <c:v>26</c:v>
                </c:pt>
                <c:pt idx="249">
                  <c:v>26</c:v>
                </c:pt>
                <c:pt idx="250">
                  <c:v>24</c:v>
                </c:pt>
                <c:pt idx="251">
                  <c:v>25</c:v>
                </c:pt>
                <c:pt idx="252">
                  <c:v>27</c:v>
                </c:pt>
                <c:pt idx="253">
                  <c:v>29</c:v>
                </c:pt>
                <c:pt idx="254">
                  <c:v>30</c:v>
                </c:pt>
                <c:pt idx="255">
                  <c:v>24</c:v>
                </c:pt>
                <c:pt idx="256">
                  <c:v>27</c:v>
                </c:pt>
                <c:pt idx="257">
                  <c:v>27</c:v>
                </c:pt>
                <c:pt idx="258">
                  <c:v>30</c:v>
                </c:pt>
                <c:pt idx="259">
                  <c:v>27</c:v>
                </c:pt>
                <c:pt idx="260">
                  <c:v>24</c:v>
                </c:pt>
                <c:pt idx="261">
                  <c:v>27</c:v>
                </c:pt>
                <c:pt idx="262">
                  <c:v>27</c:v>
                </c:pt>
                <c:pt idx="263">
                  <c:v>29</c:v>
                </c:pt>
                <c:pt idx="264">
                  <c:v>28</c:v>
                </c:pt>
                <c:pt idx="265">
                  <c:v>31</c:v>
                </c:pt>
                <c:pt idx="266">
                  <c:v>31</c:v>
                </c:pt>
                <c:pt idx="267">
                  <c:v>31</c:v>
                </c:pt>
                <c:pt idx="268">
                  <c:v>34</c:v>
                </c:pt>
                <c:pt idx="269">
                  <c:v>36</c:v>
                </c:pt>
                <c:pt idx="270">
                  <c:v>32</c:v>
                </c:pt>
                <c:pt idx="271">
                  <c:v>33</c:v>
                </c:pt>
                <c:pt idx="272">
                  <c:v>35</c:v>
                </c:pt>
                <c:pt idx="273">
                  <c:v>33</c:v>
                </c:pt>
                <c:pt idx="274">
                  <c:v>33</c:v>
                </c:pt>
                <c:pt idx="275">
                  <c:v>31</c:v>
                </c:pt>
                <c:pt idx="276">
                  <c:v>27</c:v>
                </c:pt>
                <c:pt idx="277">
                  <c:v>27</c:v>
                </c:pt>
                <c:pt idx="278">
                  <c:v>30</c:v>
                </c:pt>
                <c:pt idx="279">
                  <c:v>33</c:v>
                </c:pt>
                <c:pt idx="280">
                  <c:v>27</c:v>
                </c:pt>
                <c:pt idx="281">
                  <c:v>26</c:v>
                </c:pt>
                <c:pt idx="282">
                  <c:v>27</c:v>
                </c:pt>
                <c:pt idx="283">
                  <c:v>29</c:v>
                </c:pt>
                <c:pt idx="284">
                  <c:v>30</c:v>
                </c:pt>
                <c:pt idx="285">
                  <c:v>29</c:v>
                </c:pt>
                <c:pt idx="286">
                  <c:v>29</c:v>
                </c:pt>
                <c:pt idx="287">
                  <c:v>34</c:v>
                </c:pt>
                <c:pt idx="288">
                  <c:v>37</c:v>
                </c:pt>
                <c:pt idx="289">
                  <c:v>36</c:v>
                </c:pt>
                <c:pt idx="290">
                  <c:v>39</c:v>
                </c:pt>
                <c:pt idx="291">
                  <c:v>39</c:v>
                </c:pt>
                <c:pt idx="292">
                  <c:v>35</c:v>
                </c:pt>
                <c:pt idx="293">
                  <c:v>37</c:v>
                </c:pt>
                <c:pt idx="294">
                  <c:v>41</c:v>
                </c:pt>
                <c:pt idx="295">
                  <c:v>36</c:v>
                </c:pt>
                <c:pt idx="296">
                  <c:v>35</c:v>
                </c:pt>
                <c:pt idx="297">
                  <c:v>34</c:v>
                </c:pt>
                <c:pt idx="298">
                  <c:v>35</c:v>
                </c:pt>
                <c:pt idx="299">
                  <c:v>35</c:v>
                </c:pt>
                <c:pt idx="300">
                  <c:v>30</c:v>
                </c:pt>
                <c:pt idx="301">
                  <c:v>31</c:v>
                </c:pt>
                <c:pt idx="302">
                  <c:v>35</c:v>
                </c:pt>
                <c:pt idx="303">
                  <c:v>36</c:v>
                </c:pt>
                <c:pt idx="304">
                  <c:v>35</c:v>
                </c:pt>
                <c:pt idx="305">
                  <c:v>37</c:v>
                </c:pt>
                <c:pt idx="306">
                  <c:v>37</c:v>
                </c:pt>
                <c:pt idx="307">
                  <c:v>36</c:v>
                </c:pt>
                <c:pt idx="308">
                  <c:v>34</c:v>
                </c:pt>
                <c:pt idx="309">
                  <c:v>32</c:v>
                </c:pt>
                <c:pt idx="310">
                  <c:v>30</c:v>
                </c:pt>
                <c:pt idx="311">
                  <c:v>34</c:v>
                </c:pt>
                <c:pt idx="312">
                  <c:v>35</c:v>
                </c:pt>
                <c:pt idx="313">
                  <c:v>34</c:v>
                </c:pt>
                <c:pt idx="314">
                  <c:v>35</c:v>
                </c:pt>
                <c:pt idx="315">
                  <c:v>41</c:v>
                </c:pt>
                <c:pt idx="316">
                  <c:v>41</c:v>
                </c:pt>
                <c:pt idx="317">
                  <c:v>35</c:v>
                </c:pt>
                <c:pt idx="318">
                  <c:v>35</c:v>
                </c:pt>
                <c:pt idx="319">
                  <c:v>36</c:v>
                </c:pt>
                <c:pt idx="320">
                  <c:v>32</c:v>
                </c:pt>
                <c:pt idx="321">
                  <c:v>31</c:v>
                </c:pt>
                <c:pt idx="322">
                  <c:v>33</c:v>
                </c:pt>
                <c:pt idx="323">
                  <c:v>33</c:v>
                </c:pt>
                <c:pt idx="324">
                  <c:v>32</c:v>
                </c:pt>
                <c:pt idx="325">
                  <c:v>28</c:v>
                </c:pt>
                <c:pt idx="326">
                  <c:v>29</c:v>
                </c:pt>
                <c:pt idx="327">
                  <c:v>34</c:v>
                </c:pt>
                <c:pt idx="328">
                  <c:v>35</c:v>
                </c:pt>
                <c:pt idx="329">
                  <c:v>33</c:v>
                </c:pt>
                <c:pt idx="330">
                  <c:v>34</c:v>
                </c:pt>
                <c:pt idx="331">
                  <c:v>35</c:v>
                </c:pt>
                <c:pt idx="332">
                  <c:v>35</c:v>
                </c:pt>
                <c:pt idx="333">
                  <c:v>35</c:v>
                </c:pt>
                <c:pt idx="334">
                  <c:v>40</c:v>
                </c:pt>
                <c:pt idx="335">
                  <c:v>44</c:v>
                </c:pt>
                <c:pt idx="336">
                  <c:v>43</c:v>
                </c:pt>
                <c:pt idx="337">
                  <c:v>43</c:v>
                </c:pt>
                <c:pt idx="338">
                  <c:v>42</c:v>
                </c:pt>
                <c:pt idx="339">
                  <c:v>43</c:v>
                </c:pt>
                <c:pt idx="340">
                  <c:v>40</c:v>
                </c:pt>
                <c:pt idx="341">
                  <c:v>39</c:v>
                </c:pt>
                <c:pt idx="342">
                  <c:v>38</c:v>
                </c:pt>
                <c:pt idx="343">
                  <c:v>37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0B4B-4C13-950F-EE3BB4CD3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8930112"/>
        <c:axId val="1428911872"/>
      </c:lineChart>
      <c:dateAx>
        <c:axId val="1428930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911872"/>
        <c:crosses val="autoZero"/>
        <c:auto val="1"/>
        <c:lblOffset val="100"/>
        <c:baseTimeUnit val="days"/>
      </c:dateAx>
      <c:valAx>
        <c:axId val="142891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93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32F76-0413-4E1C-8ABB-C98A9E74A109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31635-36FE-4FC0-A808-2A158C55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8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31635-36FE-4FC0-A808-2A158C554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7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88623"/>
            <a:ext cx="1854777" cy="971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D3CC19-1B2C-51F2-21C0-A1A50AE30141}"/>
              </a:ext>
            </a:extLst>
          </p:cNvPr>
          <p:cNvSpPr txBox="1"/>
          <p:nvPr/>
        </p:nvSpPr>
        <p:spPr>
          <a:xfrm>
            <a:off x="874078" y="4229597"/>
            <a:ext cx="4681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71A3"/>
                </a:solidFill>
                <a:latin typeface="Century Gothic" panose="020B0502020202020204" pitchFamily="34" charset="0"/>
              </a:rPr>
              <a:t>Keith Jackson, Secretary,</a:t>
            </a:r>
          </a:p>
          <a:p>
            <a:r>
              <a:rPr lang="en-US" dirty="0">
                <a:solidFill>
                  <a:srgbClr val="2A71A3"/>
                </a:solidFill>
                <a:latin typeface="Century Gothic" panose="020B0502020202020204" pitchFamily="34" charset="0"/>
              </a:rPr>
              <a:t>Justice &amp; Public Safety Cabinet</a:t>
            </a:r>
          </a:p>
          <a:p>
            <a:endParaRPr lang="en-US" dirty="0">
              <a:solidFill>
                <a:srgbClr val="2A71A3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2A71A3"/>
                </a:solidFill>
                <a:latin typeface="Century Gothic" panose="020B0502020202020204" pitchFamily="34" charset="0"/>
              </a:rPr>
              <a:t>Rebecca Norton, Executive Director, Office of Financial Management</a:t>
            </a:r>
          </a:p>
          <a:p>
            <a:endParaRPr lang="en-US" dirty="0">
              <a:solidFill>
                <a:srgbClr val="2A71A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CDCE2-6759-BA73-AB44-040270422A13}"/>
              </a:ext>
            </a:extLst>
          </p:cNvPr>
          <p:cNvSpPr txBox="1"/>
          <p:nvPr/>
        </p:nvSpPr>
        <p:spPr>
          <a:xfrm>
            <a:off x="945796" y="985668"/>
            <a:ext cx="84201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A71A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Justice &amp; Public Safety Cabinet</a:t>
            </a:r>
          </a:p>
          <a:p>
            <a:r>
              <a:rPr lang="en-US" sz="4000" dirty="0">
                <a:solidFill>
                  <a:srgbClr val="2A71A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2026-2032 Six Year Capital Plan</a:t>
            </a:r>
          </a:p>
          <a:p>
            <a:endParaRPr lang="en-US" sz="4000" dirty="0">
              <a:solidFill>
                <a:srgbClr val="2A71A3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2A71A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Presentation to the Capital Planning Advisory Board</a:t>
            </a:r>
          </a:p>
          <a:p>
            <a:r>
              <a:rPr lang="en-US" dirty="0">
                <a:solidFill>
                  <a:srgbClr val="2A71A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May 21, 2025</a:t>
            </a:r>
          </a:p>
          <a:p>
            <a:endParaRPr lang="en-US" sz="4000" dirty="0">
              <a:solidFill>
                <a:srgbClr val="2A71A3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6600" dirty="0">
              <a:solidFill>
                <a:srgbClr val="2A71A3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5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67599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Department of Criminal Justice Training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C36E42-2988-70C5-8C57-50ECEFEC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89" y="1604396"/>
            <a:ext cx="5198680" cy="3880773"/>
          </a:xfrm>
        </p:spPr>
        <p:txBody>
          <a:bodyPr/>
          <a:lstStyle/>
          <a:p>
            <a:r>
              <a:rPr lang="en-US" b="1" dirty="0"/>
              <a:t>Madisonville Campus Additions:</a:t>
            </a:r>
          </a:p>
          <a:p>
            <a:pPr lvl="1"/>
            <a:r>
              <a:rPr lang="en-US" sz="1800" b="1" dirty="0"/>
              <a:t>Flat Track</a:t>
            </a:r>
          </a:p>
          <a:p>
            <a:pPr lvl="1"/>
            <a:r>
              <a:rPr lang="en-US" sz="1800" b="1" dirty="0"/>
              <a:t>Indoor Firing Range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F0324-971F-18AD-019C-980B4A34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630" y="2042893"/>
            <a:ext cx="6652282" cy="4437072"/>
          </a:xfrm>
          <a:prstGeom prst="rect">
            <a:avLst/>
          </a:prstGeom>
        </p:spPr>
      </p:pic>
      <p:pic>
        <p:nvPicPr>
          <p:cNvPr id="8" name="Picture 7" descr="A picture containing sky, outdoor, ground, street&#10;&#10;AI-generated content may be incorrect.">
            <a:extLst>
              <a:ext uri="{FF2B5EF4-FFF2-40B4-BE49-F238E27FC236}">
                <a16:creationId xmlns:a16="http://schemas.microsoft.com/office/drawing/2014/main" id="{0B5D6FED-F2A7-C37F-51C4-D464E6CE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03" y="3164412"/>
            <a:ext cx="3990647" cy="30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67599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Kentucky State Police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F512-4330-6959-0AAC-31BF5B1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13" y="1488613"/>
            <a:ext cx="8596668" cy="3880773"/>
          </a:xfrm>
        </p:spPr>
        <p:txBody>
          <a:bodyPr/>
          <a:lstStyle/>
          <a:p>
            <a:r>
              <a:rPr lang="en-US" b="1" dirty="0"/>
              <a:t>Completion of SERVS Emergency Radio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CD843-CEF2-E02D-A4BD-9E1AB422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" y="1944658"/>
            <a:ext cx="8182438" cy="443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ABA39-A8F8-95A0-A767-C80C38C7C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11525" r="18438" b="12217"/>
          <a:stretch/>
        </p:blipFill>
        <p:spPr bwMode="auto">
          <a:xfrm>
            <a:off x="8314719" y="3846793"/>
            <a:ext cx="3327168" cy="2763418"/>
          </a:xfrm>
          <a:prstGeom prst="rect">
            <a:avLst/>
          </a:prstGeom>
          <a:noFill/>
          <a:ln w="3492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27168"/>
                      <a:gd name="connsiteY0" fmla="*/ 0 h 2763418"/>
                      <a:gd name="connsiteX1" fmla="*/ 521256 w 3327168"/>
                      <a:gd name="connsiteY1" fmla="*/ 0 h 2763418"/>
                      <a:gd name="connsiteX2" fmla="*/ 975969 w 3327168"/>
                      <a:gd name="connsiteY2" fmla="*/ 0 h 2763418"/>
                      <a:gd name="connsiteX3" fmla="*/ 1597041 w 3327168"/>
                      <a:gd name="connsiteY3" fmla="*/ 0 h 2763418"/>
                      <a:gd name="connsiteX4" fmla="*/ 2118297 w 3327168"/>
                      <a:gd name="connsiteY4" fmla="*/ 0 h 2763418"/>
                      <a:gd name="connsiteX5" fmla="*/ 2639553 w 3327168"/>
                      <a:gd name="connsiteY5" fmla="*/ 0 h 2763418"/>
                      <a:gd name="connsiteX6" fmla="*/ 3327168 w 3327168"/>
                      <a:gd name="connsiteY6" fmla="*/ 0 h 2763418"/>
                      <a:gd name="connsiteX7" fmla="*/ 3327168 w 3327168"/>
                      <a:gd name="connsiteY7" fmla="*/ 497415 h 2763418"/>
                      <a:gd name="connsiteX8" fmla="*/ 3327168 w 3327168"/>
                      <a:gd name="connsiteY8" fmla="*/ 1050099 h 2763418"/>
                      <a:gd name="connsiteX9" fmla="*/ 3327168 w 3327168"/>
                      <a:gd name="connsiteY9" fmla="*/ 1547514 h 2763418"/>
                      <a:gd name="connsiteX10" fmla="*/ 3327168 w 3327168"/>
                      <a:gd name="connsiteY10" fmla="*/ 2044929 h 2763418"/>
                      <a:gd name="connsiteX11" fmla="*/ 3327168 w 3327168"/>
                      <a:gd name="connsiteY11" fmla="*/ 2763418 h 2763418"/>
                      <a:gd name="connsiteX12" fmla="*/ 2739368 w 3327168"/>
                      <a:gd name="connsiteY12" fmla="*/ 2763418 h 2763418"/>
                      <a:gd name="connsiteX13" fmla="*/ 2118297 w 3327168"/>
                      <a:gd name="connsiteY13" fmla="*/ 2763418 h 2763418"/>
                      <a:gd name="connsiteX14" fmla="*/ 1497226 w 3327168"/>
                      <a:gd name="connsiteY14" fmla="*/ 2763418 h 2763418"/>
                      <a:gd name="connsiteX15" fmla="*/ 1009241 w 3327168"/>
                      <a:gd name="connsiteY15" fmla="*/ 2763418 h 2763418"/>
                      <a:gd name="connsiteX16" fmla="*/ 0 w 3327168"/>
                      <a:gd name="connsiteY16" fmla="*/ 2763418 h 2763418"/>
                      <a:gd name="connsiteX17" fmla="*/ 0 w 3327168"/>
                      <a:gd name="connsiteY17" fmla="*/ 2155466 h 2763418"/>
                      <a:gd name="connsiteX18" fmla="*/ 0 w 3327168"/>
                      <a:gd name="connsiteY18" fmla="*/ 1685685 h 2763418"/>
                      <a:gd name="connsiteX19" fmla="*/ 0 w 3327168"/>
                      <a:gd name="connsiteY19" fmla="*/ 1188270 h 2763418"/>
                      <a:gd name="connsiteX20" fmla="*/ 0 w 3327168"/>
                      <a:gd name="connsiteY20" fmla="*/ 690854 h 2763418"/>
                      <a:gd name="connsiteX21" fmla="*/ 0 w 3327168"/>
                      <a:gd name="connsiteY21" fmla="*/ 0 h 2763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27168" h="2763418" extrusionOk="0">
                        <a:moveTo>
                          <a:pt x="0" y="0"/>
                        </a:moveTo>
                        <a:cubicBezTo>
                          <a:pt x="114430" y="-17486"/>
                          <a:pt x="409166" y="23560"/>
                          <a:pt x="521256" y="0"/>
                        </a:cubicBezTo>
                        <a:cubicBezTo>
                          <a:pt x="633346" y="-23560"/>
                          <a:pt x="772942" y="12455"/>
                          <a:pt x="975969" y="0"/>
                        </a:cubicBezTo>
                        <a:cubicBezTo>
                          <a:pt x="1178996" y="-12455"/>
                          <a:pt x="1361746" y="31812"/>
                          <a:pt x="1597041" y="0"/>
                        </a:cubicBezTo>
                        <a:cubicBezTo>
                          <a:pt x="1832336" y="-31812"/>
                          <a:pt x="1992466" y="56191"/>
                          <a:pt x="2118297" y="0"/>
                        </a:cubicBezTo>
                        <a:cubicBezTo>
                          <a:pt x="2244128" y="-56191"/>
                          <a:pt x="2453033" y="5537"/>
                          <a:pt x="2639553" y="0"/>
                        </a:cubicBezTo>
                        <a:cubicBezTo>
                          <a:pt x="2826073" y="-5537"/>
                          <a:pt x="3147459" y="48081"/>
                          <a:pt x="3327168" y="0"/>
                        </a:cubicBezTo>
                        <a:cubicBezTo>
                          <a:pt x="3362365" y="239495"/>
                          <a:pt x="3321752" y="301840"/>
                          <a:pt x="3327168" y="497415"/>
                        </a:cubicBezTo>
                        <a:cubicBezTo>
                          <a:pt x="3332584" y="692991"/>
                          <a:pt x="3280080" y="787432"/>
                          <a:pt x="3327168" y="1050099"/>
                        </a:cubicBezTo>
                        <a:cubicBezTo>
                          <a:pt x="3374256" y="1312766"/>
                          <a:pt x="3272329" y="1441141"/>
                          <a:pt x="3327168" y="1547514"/>
                        </a:cubicBezTo>
                        <a:cubicBezTo>
                          <a:pt x="3382007" y="1653887"/>
                          <a:pt x="3292079" y="1807364"/>
                          <a:pt x="3327168" y="2044929"/>
                        </a:cubicBezTo>
                        <a:cubicBezTo>
                          <a:pt x="3362257" y="2282494"/>
                          <a:pt x="3300830" y="2483186"/>
                          <a:pt x="3327168" y="2763418"/>
                        </a:cubicBezTo>
                        <a:cubicBezTo>
                          <a:pt x="3109626" y="2797508"/>
                          <a:pt x="2932682" y="2738304"/>
                          <a:pt x="2739368" y="2763418"/>
                        </a:cubicBezTo>
                        <a:cubicBezTo>
                          <a:pt x="2546054" y="2788532"/>
                          <a:pt x="2289357" y="2707899"/>
                          <a:pt x="2118297" y="2763418"/>
                        </a:cubicBezTo>
                        <a:cubicBezTo>
                          <a:pt x="1947237" y="2818937"/>
                          <a:pt x="1706486" y="2736654"/>
                          <a:pt x="1497226" y="2763418"/>
                        </a:cubicBezTo>
                        <a:cubicBezTo>
                          <a:pt x="1287966" y="2790182"/>
                          <a:pt x="1241144" y="2716678"/>
                          <a:pt x="1009241" y="2763418"/>
                        </a:cubicBezTo>
                        <a:cubicBezTo>
                          <a:pt x="777339" y="2810158"/>
                          <a:pt x="238559" y="2692591"/>
                          <a:pt x="0" y="2763418"/>
                        </a:cubicBezTo>
                        <a:cubicBezTo>
                          <a:pt x="-64551" y="2545124"/>
                          <a:pt x="24482" y="2318316"/>
                          <a:pt x="0" y="2155466"/>
                        </a:cubicBezTo>
                        <a:cubicBezTo>
                          <a:pt x="-24482" y="1992616"/>
                          <a:pt x="53857" y="1817355"/>
                          <a:pt x="0" y="1685685"/>
                        </a:cubicBezTo>
                        <a:cubicBezTo>
                          <a:pt x="-53857" y="1554015"/>
                          <a:pt x="6827" y="1371438"/>
                          <a:pt x="0" y="1188270"/>
                        </a:cubicBezTo>
                        <a:cubicBezTo>
                          <a:pt x="-6827" y="1005102"/>
                          <a:pt x="29209" y="913299"/>
                          <a:pt x="0" y="690854"/>
                        </a:cubicBezTo>
                        <a:cubicBezTo>
                          <a:pt x="-29209" y="468409"/>
                          <a:pt x="52926" y="2907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7561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67599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Kentucky State Police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F512-4330-6959-0AAC-31BF5B1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6" y="1810731"/>
            <a:ext cx="4284280" cy="3880773"/>
          </a:xfrm>
        </p:spPr>
        <p:txBody>
          <a:bodyPr/>
          <a:lstStyle/>
          <a:p>
            <a:r>
              <a:rPr lang="en-US" b="1" dirty="0"/>
              <a:t>Completion of Post 7 Richmond and Post 10 Harlan Replacements</a:t>
            </a:r>
          </a:p>
          <a:p>
            <a:endParaRPr lang="en-US" b="1" dirty="0"/>
          </a:p>
          <a:p>
            <a:r>
              <a:rPr lang="en-US" b="1" dirty="0"/>
              <a:t>Replacement of Post 12 Frankfort and KSP Headquarters with Combined Modern Facility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Replacement of Jefferson County Crime Lab Leased Facility with State Owned, Expanded Facility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 descr="A picture containing text, old, white, black&#10;&#10;AI-generated content may be incorrect.">
            <a:extLst>
              <a:ext uri="{FF2B5EF4-FFF2-40B4-BE49-F238E27FC236}">
                <a16:creationId xmlns:a16="http://schemas.microsoft.com/office/drawing/2014/main" id="{192A4DC3-CB0A-C417-E500-7523EBBC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73" y="2611780"/>
            <a:ext cx="5082374" cy="4198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A8994-376E-89DA-8755-68FEAA9E8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83" y="215900"/>
            <a:ext cx="5289177" cy="3429000"/>
          </a:xfrm>
          <a:prstGeom prst="rect">
            <a:avLst/>
          </a:prstGeom>
        </p:spPr>
      </p:pic>
      <p:pic>
        <p:nvPicPr>
          <p:cNvPr id="1026" name="Picture 1" descr="Diagram&#10;&#10;Description automatically generated">
            <a:extLst>
              <a:ext uri="{FF2B5EF4-FFF2-40B4-BE49-F238E27FC236}">
                <a16:creationId xmlns:a16="http://schemas.microsoft.com/office/drawing/2014/main" id="{A1B5903A-665B-C4F7-11C7-4A3E3F67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542" y="609600"/>
            <a:ext cx="1913367" cy="30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66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1D986-5B78-24ED-EFA8-8A04673E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Thank You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C5EFAEBE-EB5A-8476-F03F-0B7F5915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50" y="2353852"/>
            <a:ext cx="6190835" cy="3250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737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31BD-1F2E-64F0-B8B8-8D8E77B5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07355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Justice and Public Safety Cabinet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D2469-1743-60C1-10F9-7C4609DC6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28" y="1502798"/>
            <a:ext cx="6208496" cy="448290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Six Departments</a:t>
            </a:r>
          </a:p>
          <a:p>
            <a:pPr lvl="1"/>
            <a:r>
              <a:rPr lang="en-US" sz="2200" dirty="0"/>
              <a:t>Department of Juvenile Justice</a:t>
            </a:r>
          </a:p>
          <a:p>
            <a:pPr lvl="1"/>
            <a:r>
              <a:rPr lang="en-US" sz="2200" dirty="0"/>
              <a:t>Department of Corrections</a:t>
            </a:r>
          </a:p>
          <a:p>
            <a:pPr lvl="1"/>
            <a:r>
              <a:rPr lang="en-US" sz="2200" dirty="0"/>
              <a:t>Department of Criminal Justice Training</a:t>
            </a:r>
          </a:p>
          <a:p>
            <a:pPr lvl="1"/>
            <a:r>
              <a:rPr lang="en-US" sz="2200" dirty="0"/>
              <a:t>Kentucky State Police</a:t>
            </a:r>
          </a:p>
          <a:p>
            <a:pPr lvl="1"/>
            <a:r>
              <a:rPr lang="en-US" sz="2200" dirty="0"/>
              <a:t>Department of Public Advocacy</a:t>
            </a:r>
          </a:p>
          <a:p>
            <a:pPr lvl="1"/>
            <a:r>
              <a:rPr lang="en-US" sz="2200" dirty="0"/>
              <a:t>Department of Justice Administration</a:t>
            </a:r>
          </a:p>
          <a:p>
            <a:pPr lvl="2"/>
            <a:r>
              <a:rPr lang="en-US" sz="1900" dirty="0"/>
              <a:t>Office of Drug Control Policy</a:t>
            </a:r>
          </a:p>
          <a:p>
            <a:pPr lvl="2"/>
            <a:r>
              <a:rPr lang="en-US" sz="1900" dirty="0"/>
              <a:t>Office of the State Medical Examiner</a:t>
            </a:r>
          </a:p>
          <a:p>
            <a:pPr lvl="2"/>
            <a:r>
              <a:rPr lang="en-US" sz="1900" dirty="0"/>
              <a:t>Parole Board</a:t>
            </a:r>
          </a:p>
          <a:p>
            <a:pPr lvl="2"/>
            <a:r>
              <a:rPr lang="en-US" sz="1900" dirty="0"/>
              <a:t>Child Fatality and Near Fatality Panel</a:t>
            </a:r>
          </a:p>
          <a:p>
            <a:r>
              <a:rPr lang="en-US" sz="2400" dirty="0"/>
              <a:t>Over 8,000 Employees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1F99053-2884-E3F3-D6E3-22E40ABE9AE7}"/>
              </a:ext>
            </a:extLst>
          </p:cNvPr>
          <p:cNvSpPr/>
          <p:nvPr/>
        </p:nvSpPr>
        <p:spPr>
          <a:xfrm>
            <a:off x="6095999" y="1667704"/>
            <a:ext cx="789829" cy="4318000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5F9872-D6AB-E274-1F90-EE261E2310A7}"/>
              </a:ext>
            </a:extLst>
          </p:cNvPr>
          <p:cNvSpPr txBox="1">
            <a:spLocks/>
          </p:cNvSpPr>
          <p:nvPr/>
        </p:nvSpPr>
        <p:spPr>
          <a:xfrm>
            <a:off x="7027939" y="2375094"/>
            <a:ext cx="2806809" cy="4482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2"/>
                </a:solidFill>
              </a:rPr>
              <a:t>900+ Physical Structures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10,000+ Acres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40+ counties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24/7 Public Facing and Residential Facilities</a:t>
            </a:r>
          </a:p>
        </p:txBody>
      </p:sp>
    </p:spTree>
    <p:extLst>
      <p:ext uri="{BB962C8B-B14F-4D97-AF65-F5344CB8AC3E}">
        <p14:creationId xmlns:p14="http://schemas.microsoft.com/office/powerpoint/2010/main" val="185742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31BD-1F2E-64F0-B8B8-8D8E77B5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2026-2028 Maintenance Pool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D2469-1743-60C1-10F9-7C4609DC6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8457"/>
            <a:ext cx="8596668" cy="4482906"/>
          </a:xfrm>
        </p:spPr>
        <p:txBody>
          <a:bodyPr>
            <a:normAutofit/>
          </a:bodyPr>
          <a:lstStyle/>
          <a:p>
            <a:r>
              <a:rPr lang="en-US" sz="2400" dirty="0"/>
              <a:t>Department of Juvenile Justice: $14.4 Million</a:t>
            </a:r>
          </a:p>
          <a:p>
            <a:r>
              <a:rPr lang="en-US" sz="2400" dirty="0"/>
              <a:t>Department of Corrections: $48 Million</a:t>
            </a:r>
          </a:p>
          <a:p>
            <a:r>
              <a:rPr lang="en-US" sz="2400" dirty="0"/>
              <a:t>Department of Criminal Justice Training: $9 Million</a:t>
            </a:r>
          </a:p>
          <a:p>
            <a:r>
              <a:rPr lang="en-US" sz="2400" dirty="0"/>
              <a:t>Kentucky State Police: $13 Million</a:t>
            </a:r>
          </a:p>
        </p:txBody>
      </p:sp>
      <p:pic>
        <p:nvPicPr>
          <p:cNvPr id="5" name="Picture 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AD867A5E-0363-5585-3D58-DC76D410C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918" y="1270000"/>
            <a:ext cx="1590675" cy="212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7D33D-6891-D58D-FA3D-7F9A0F2D7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793" y="3682532"/>
            <a:ext cx="1828800" cy="2438400"/>
          </a:xfrm>
          <a:prstGeom prst="rect">
            <a:avLst/>
          </a:prstGeom>
        </p:spPr>
      </p:pic>
      <p:pic>
        <p:nvPicPr>
          <p:cNvPr id="11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75EA2525-66F5-D33B-64FD-2CF046D40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38" y="4083975"/>
            <a:ext cx="1381125" cy="1838325"/>
          </a:xfrm>
          <a:prstGeom prst="rect">
            <a:avLst/>
          </a:prstGeom>
        </p:spPr>
      </p:pic>
      <p:pic>
        <p:nvPicPr>
          <p:cNvPr id="13" name="Picture 12" descr="A picture containing stone&#10;&#10;AI-generated content may be incorrect.">
            <a:extLst>
              <a:ext uri="{FF2B5EF4-FFF2-40B4-BE49-F238E27FC236}">
                <a16:creationId xmlns:a16="http://schemas.microsoft.com/office/drawing/2014/main" id="{D66BC530-8F72-F99A-FB4B-68B74C364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65" y="4083975"/>
            <a:ext cx="2457450" cy="1847850"/>
          </a:xfrm>
          <a:prstGeom prst="rect">
            <a:avLst/>
          </a:prstGeom>
        </p:spPr>
      </p:pic>
      <p:pic>
        <p:nvPicPr>
          <p:cNvPr id="15" name="Picture 14" descr="A picture containing basement&#10;&#10;AI-generated content may be incorrect.">
            <a:extLst>
              <a:ext uri="{FF2B5EF4-FFF2-40B4-BE49-F238E27FC236}">
                <a16:creationId xmlns:a16="http://schemas.microsoft.com/office/drawing/2014/main" id="{2C4A06D8-C5F5-C15C-79D1-4A0B95DCE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286" y="3941099"/>
            <a:ext cx="15906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19B2-8870-62F3-92FF-D0AEFDB727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Cabinet and Department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Priority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4DC6F-0581-14DD-6B11-94FD2FEC71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2026-2028 Biennium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D0EC9CBA-4E62-B6F5-26DB-CE5C16D1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5536106"/>
            <a:ext cx="1854777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6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10" y="363026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Department of Juvenile Justice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ABB6FE-0151-C138-EF96-ACABAB20B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54" y="1145952"/>
            <a:ext cx="6049469" cy="4284124"/>
          </a:xfrm>
        </p:spPr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High Acuity Mental Health Treatment Facility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EF4757E-89B6-FCC5-ABCE-E37ED0FF1234}"/>
              </a:ext>
            </a:extLst>
          </p:cNvPr>
          <p:cNvSpPr txBox="1">
            <a:spLocks/>
          </p:cNvSpPr>
          <p:nvPr/>
        </p:nvSpPr>
        <p:spPr>
          <a:xfrm>
            <a:off x="3100175" y="5175386"/>
            <a:ext cx="5606429" cy="95664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Aptos Display" panose="02110004020202020204"/>
              </a:rPr>
              <a:t>A High Acuity Treatment Facility is necessary to fill this gap in facility and care options available to youth in DJJ custody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BC61996-6094-E44E-1710-80A7978342BD}"/>
              </a:ext>
            </a:extLst>
          </p:cNvPr>
          <p:cNvSpPr txBox="1">
            <a:spLocks/>
          </p:cNvSpPr>
          <p:nvPr/>
        </p:nvSpPr>
        <p:spPr>
          <a:xfrm>
            <a:off x="399410" y="4936247"/>
            <a:ext cx="2287073" cy="411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FF0000"/>
                </a:solidFill>
                <a:latin typeface="Aptos Display" panose="02110004020202020204"/>
              </a:rPr>
              <a:t>CRITICAL NEED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76DAE4BE-8F0A-6182-2D02-1760B2B9CF92}"/>
              </a:ext>
            </a:extLst>
          </p:cNvPr>
          <p:cNvSpPr/>
          <p:nvPr/>
        </p:nvSpPr>
        <p:spPr>
          <a:xfrm rot="16200000">
            <a:off x="1434289" y="3990719"/>
            <a:ext cx="315878" cy="1635301"/>
          </a:xfrm>
          <a:prstGeom prst="leftBrac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1F92A23-82B1-BD5C-ED23-603263629598}"/>
              </a:ext>
            </a:extLst>
          </p:cNvPr>
          <p:cNvCxnSpPr/>
          <p:nvPr/>
        </p:nvCxnSpPr>
        <p:spPr>
          <a:xfrm>
            <a:off x="1592228" y="5377147"/>
            <a:ext cx="1452184" cy="424873"/>
          </a:xfrm>
          <a:prstGeom prst="bentConnector3">
            <a:avLst>
              <a:gd name="adj1" fmla="val 389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9F69ECF-381D-0ED8-6955-CD067A6768C5}"/>
              </a:ext>
            </a:extLst>
          </p:cNvPr>
          <p:cNvSpPr txBox="1"/>
          <p:nvPr/>
        </p:nvSpPr>
        <p:spPr>
          <a:xfrm>
            <a:off x="1430572" y="1799609"/>
            <a:ext cx="735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Youth in DJJ Custody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(Youth Detention Centers &amp; Youth Development Centers)</a:t>
            </a:r>
          </a:p>
          <a:p>
            <a:pPr algn="ctr" defTabSz="914400"/>
            <a:endParaRPr lang="en-US" sz="800" dirty="0">
              <a:solidFill>
                <a:prstClr val="black"/>
              </a:solidFill>
              <a:latin typeface="Aptos" panose="02110004020202020204"/>
            </a:endParaRPr>
          </a:p>
          <a:p>
            <a:pPr algn="ctr" defTabSz="914400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Treatment Focused Housing                                                      General Housing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254758-E4CF-6F1A-6E14-53775158FB75}"/>
              </a:ext>
            </a:extLst>
          </p:cNvPr>
          <p:cNvSpPr/>
          <p:nvPr/>
        </p:nvSpPr>
        <p:spPr>
          <a:xfrm>
            <a:off x="665011" y="2979584"/>
            <a:ext cx="1820254" cy="831079"/>
          </a:xfrm>
          <a:prstGeom prst="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 Acuity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A264FB-54B0-7E27-953A-428516A99EA1}"/>
              </a:ext>
            </a:extLst>
          </p:cNvPr>
          <p:cNvSpPr/>
          <p:nvPr/>
        </p:nvSpPr>
        <p:spPr>
          <a:xfrm>
            <a:off x="665011" y="3790065"/>
            <a:ext cx="1820254" cy="831079"/>
          </a:xfrm>
          <a:prstGeom prst="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Treatment Facility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Pediatric Hospital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BFABF6-A6D4-F3C9-A21F-34F37FB5B600}"/>
              </a:ext>
            </a:extLst>
          </p:cNvPr>
          <p:cNvSpPr/>
          <p:nvPr/>
        </p:nvSpPr>
        <p:spPr>
          <a:xfrm>
            <a:off x="2485265" y="2977800"/>
            <a:ext cx="2687251" cy="831079"/>
          </a:xfrm>
          <a:prstGeom prst="rect">
            <a:avLst/>
          </a:prstGeom>
          <a:solidFill>
            <a:srgbClr val="156082">
              <a:lumMod val="20000"/>
              <a:lumOff val="8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51569B-31D9-C368-8182-6500F6592200}"/>
              </a:ext>
            </a:extLst>
          </p:cNvPr>
          <p:cNvSpPr/>
          <p:nvPr/>
        </p:nvSpPr>
        <p:spPr>
          <a:xfrm>
            <a:off x="2485265" y="3790065"/>
            <a:ext cx="2687251" cy="831079"/>
          </a:xfrm>
          <a:prstGeom prst="rect">
            <a:avLst/>
          </a:prstGeom>
          <a:solidFill>
            <a:srgbClr val="156082">
              <a:lumMod val="20000"/>
              <a:lumOff val="8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Transition Housing Unit at Detention Facilities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F11563-5C4D-A421-1BDA-72B9F1C6C1AB}"/>
              </a:ext>
            </a:extLst>
          </p:cNvPr>
          <p:cNvSpPr/>
          <p:nvPr/>
        </p:nvSpPr>
        <p:spPr>
          <a:xfrm>
            <a:off x="5172516" y="2977799"/>
            <a:ext cx="2687251" cy="831079"/>
          </a:xfrm>
          <a:prstGeom prst="rect">
            <a:avLst/>
          </a:prstGeom>
          <a:solidFill>
            <a:srgbClr val="E97132">
              <a:lumMod val="40000"/>
              <a:lumOff val="6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Outpatient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E53ACF2-3B3F-97CB-8776-C89751E78B7B}"/>
              </a:ext>
            </a:extLst>
          </p:cNvPr>
          <p:cNvSpPr/>
          <p:nvPr/>
        </p:nvSpPr>
        <p:spPr>
          <a:xfrm>
            <a:off x="5165898" y="3790065"/>
            <a:ext cx="2687251" cy="831079"/>
          </a:xfrm>
          <a:prstGeom prst="rect">
            <a:avLst/>
          </a:prstGeom>
          <a:solidFill>
            <a:srgbClr val="E97132">
              <a:lumMod val="40000"/>
              <a:lumOff val="6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Counseling and Program Rooms at Detention Facilities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92752-4485-3F50-A95A-B2D863009191}"/>
              </a:ext>
            </a:extLst>
          </p:cNvPr>
          <p:cNvSpPr/>
          <p:nvPr/>
        </p:nvSpPr>
        <p:spPr>
          <a:xfrm>
            <a:off x="7859766" y="2977799"/>
            <a:ext cx="1820254" cy="831079"/>
          </a:xfrm>
          <a:prstGeom prst="rect">
            <a:avLst/>
          </a:prstGeom>
          <a:solidFill>
            <a:srgbClr val="E97132">
              <a:lumMod val="20000"/>
              <a:lumOff val="8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Wellness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44B51C-AC47-E7BE-128F-12D56A3E7E75}"/>
              </a:ext>
            </a:extLst>
          </p:cNvPr>
          <p:cNvSpPr/>
          <p:nvPr/>
        </p:nvSpPr>
        <p:spPr>
          <a:xfrm>
            <a:off x="7859765" y="3790065"/>
            <a:ext cx="1820254" cy="831079"/>
          </a:xfrm>
          <a:prstGeom prst="rect">
            <a:avLst/>
          </a:prstGeom>
          <a:solidFill>
            <a:srgbClr val="E97132">
              <a:lumMod val="20000"/>
              <a:lumOff val="80000"/>
            </a:srgbClr>
          </a:solidFill>
          <a:ln w="19050" cap="flat" cmpd="sng" algn="ctr">
            <a:solidFill>
              <a:srgbClr val="E8E8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Programs</a:t>
            </a:r>
          </a:p>
        </p:txBody>
      </p:sp>
      <p:sp>
        <p:nvSpPr>
          <p:cNvPr id="67" name="Left Bracket 66">
            <a:extLst>
              <a:ext uri="{FF2B5EF4-FFF2-40B4-BE49-F238E27FC236}">
                <a16:creationId xmlns:a16="http://schemas.microsoft.com/office/drawing/2014/main" id="{618794CB-DA5F-59DA-2757-9D4A990EB8F4}"/>
              </a:ext>
            </a:extLst>
          </p:cNvPr>
          <p:cNvSpPr/>
          <p:nvPr/>
        </p:nvSpPr>
        <p:spPr>
          <a:xfrm rot="5400000">
            <a:off x="5116497" y="-2053281"/>
            <a:ext cx="98803" cy="9001776"/>
          </a:xfrm>
          <a:prstGeom prst="leftBracke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Left Bracket 67">
            <a:extLst>
              <a:ext uri="{FF2B5EF4-FFF2-40B4-BE49-F238E27FC236}">
                <a16:creationId xmlns:a16="http://schemas.microsoft.com/office/drawing/2014/main" id="{E111F98B-3810-3B68-DBCD-383D67B8DEC2}"/>
              </a:ext>
            </a:extLst>
          </p:cNvPr>
          <p:cNvSpPr/>
          <p:nvPr/>
        </p:nvSpPr>
        <p:spPr>
          <a:xfrm rot="5400000">
            <a:off x="2836832" y="590676"/>
            <a:ext cx="99228" cy="4442873"/>
          </a:xfrm>
          <a:prstGeom prst="leftBracke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Left Bracket 68">
            <a:extLst>
              <a:ext uri="{FF2B5EF4-FFF2-40B4-BE49-F238E27FC236}">
                <a16:creationId xmlns:a16="http://schemas.microsoft.com/office/drawing/2014/main" id="{C41568FF-8C63-EACE-AA86-C42D5EC061AF}"/>
              </a:ext>
            </a:extLst>
          </p:cNvPr>
          <p:cNvSpPr/>
          <p:nvPr/>
        </p:nvSpPr>
        <p:spPr>
          <a:xfrm rot="5400000">
            <a:off x="7412335" y="589211"/>
            <a:ext cx="92494" cy="4442873"/>
          </a:xfrm>
          <a:prstGeom prst="leftBracke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AC72C6-E9AD-9FE5-429E-2A7B09708F18}"/>
              </a:ext>
            </a:extLst>
          </p:cNvPr>
          <p:cNvSpPr txBox="1"/>
          <p:nvPr/>
        </p:nvSpPr>
        <p:spPr>
          <a:xfrm rot="16200000">
            <a:off x="1391" y="3171824"/>
            <a:ext cx="968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STATUS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6EE9796-4107-483F-4D67-0E000954991A}"/>
              </a:ext>
            </a:extLst>
          </p:cNvPr>
          <p:cNvSpPr txBox="1"/>
          <p:nvPr/>
        </p:nvSpPr>
        <p:spPr>
          <a:xfrm rot="16200000">
            <a:off x="-8748" y="3941846"/>
            <a:ext cx="968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SPACE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BD018AC-E3D5-46DE-901B-FD3CE777AA36}"/>
              </a:ext>
            </a:extLst>
          </p:cNvPr>
          <p:cNvCxnSpPr/>
          <p:nvPr/>
        </p:nvCxnSpPr>
        <p:spPr>
          <a:xfrm flipV="1">
            <a:off x="274549" y="3764155"/>
            <a:ext cx="9733659" cy="3524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7DF143C-4457-9D46-E2F9-DDADD2AE8334}"/>
              </a:ext>
            </a:extLst>
          </p:cNvPr>
          <p:cNvCxnSpPr>
            <a:cxnSpLocks/>
          </p:cNvCxnSpPr>
          <p:nvPr/>
        </p:nvCxnSpPr>
        <p:spPr>
          <a:xfrm>
            <a:off x="818835" y="3312871"/>
            <a:ext cx="4905287" cy="0"/>
          </a:xfrm>
          <a:prstGeom prst="straightConnector1">
            <a:avLst/>
          </a:prstGeom>
          <a:noFill/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8F37847-8EB6-AA85-859A-88E2E3359218}"/>
              </a:ext>
            </a:extLst>
          </p:cNvPr>
          <p:cNvSpPr txBox="1"/>
          <p:nvPr/>
        </p:nvSpPr>
        <p:spPr>
          <a:xfrm>
            <a:off x="953524" y="3288014"/>
            <a:ext cx="565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Youth with Severe and Persistent Mental Illness (SPMI)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4ABA1D6-190E-1A28-5C85-2D92965AA2AE}"/>
              </a:ext>
            </a:extLst>
          </p:cNvPr>
          <p:cNvCxnSpPr/>
          <p:nvPr/>
        </p:nvCxnSpPr>
        <p:spPr>
          <a:xfrm>
            <a:off x="818835" y="3563589"/>
            <a:ext cx="5811140" cy="0"/>
          </a:xfrm>
          <a:prstGeom prst="straightConnector1">
            <a:avLst/>
          </a:prstGeom>
          <a:noFill/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EFBA90-AACA-081B-E69B-EC4C416A5B12}"/>
              </a:ext>
            </a:extLst>
          </p:cNvPr>
          <p:cNvSpPr txBox="1"/>
          <p:nvPr/>
        </p:nvSpPr>
        <p:spPr>
          <a:xfrm>
            <a:off x="953523" y="3524842"/>
            <a:ext cx="565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Youth without Severe and Persistent Mental Illness (SPMI)</a:t>
            </a:r>
          </a:p>
        </p:txBody>
      </p:sp>
    </p:spTree>
    <p:extLst>
      <p:ext uri="{BB962C8B-B14F-4D97-AF65-F5344CB8AC3E}">
        <p14:creationId xmlns:p14="http://schemas.microsoft.com/office/powerpoint/2010/main" val="86335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41" y="350159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Department of Juvenile Justice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F512-4330-6959-0AAC-31BF5B1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1" y="1286938"/>
            <a:ext cx="5309998" cy="4284124"/>
          </a:xfrm>
        </p:spPr>
        <p:txBody>
          <a:bodyPr/>
          <a:lstStyle/>
          <a:p>
            <a:r>
              <a:rPr lang="en-US" sz="2000" b="1" dirty="0">
                <a:solidFill>
                  <a:schemeClr val="tx2"/>
                </a:solidFill>
              </a:rPr>
              <a:t>Two Female Detention Facilities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10EBC8B-AFA8-F6AD-E06C-51D575715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704256"/>
              </p:ext>
            </p:extLst>
          </p:nvPr>
        </p:nvGraphicFramePr>
        <p:xfrm>
          <a:off x="538947" y="1802491"/>
          <a:ext cx="7305675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C02195-717A-A9BD-A8B0-39D64A986FC1}"/>
              </a:ext>
            </a:extLst>
          </p:cNvPr>
          <p:cNvSpPr txBox="1"/>
          <p:nvPr/>
        </p:nvSpPr>
        <p:spPr>
          <a:xfrm>
            <a:off x="4191784" y="2384981"/>
            <a:ext cx="121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Peak: 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B5EE8-2B7C-3DA9-33A7-7F37A42253D2}"/>
              </a:ext>
            </a:extLst>
          </p:cNvPr>
          <p:cNvSpPr txBox="1"/>
          <p:nvPr/>
        </p:nvSpPr>
        <p:spPr>
          <a:xfrm>
            <a:off x="7709552" y="2971015"/>
            <a:ext cx="1764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May 2025 Average: 40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8508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Department of Corrections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F512-4330-6959-0AAC-31BF5B1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4" y="1590565"/>
            <a:ext cx="5746377" cy="46578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Projects Requested in the 2026-2028 Biennium Based on Facility Assessments:</a:t>
            </a:r>
          </a:p>
          <a:p>
            <a:r>
              <a:rPr lang="en-US" dirty="0"/>
              <a:t>Mechanical, Electrical, and Plumbing Lifecycle Replacements at all 11 Institutions</a:t>
            </a:r>
          </a:p>
          <a:p>
            <a:r>
              <a:rPr lang="en-US" dirty="0"/>
              <a:t>Roof Replacements at 5 Institutions</a:t>
            </a:r>
          </a:p>
          <a:p>
            <a:r>
              <a:rPr lang="en-US" dirty="0"/>
              <a:t>Building Repairs/Renovations at 6 Institutions</a:t>
            </a:r>
          </a:p>
          <a:p>
            <a:endParaRPr lang="en-US" dirty="0"/>
          </a:p>
          <a:p>
            <a:r>
              <a:rPr lang="en-US" dirty="0"/>
              <a:t>Additional projects are included in the 28-30 and 30-32 </a:t>
            </a:r>
            <a:r>
              <a:rPr lang="en-US" dirty="0" err="1"/>
              <a:t>bienniums</a:t>
            </a:r>
            <a:r>
              <a:rPr lang="en-US" dirty="0"/>
              <a:t> to fully address the deficiencies identified in the facility assessment reports.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5DB3F-2436-69B8-EF05-229C65DE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591" y="477991"/>
            <a:ext cx="2367133" cy="332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E7D92-76D5-589D-426E-82663D22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30664"/>
            <a:ext cx="2637326" cy="325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33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Department of Corrections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F512-4330-6959-0AAC-31BF5B1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44" y="1768014"/>
            <a:ext cx="5198680" cy="38807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Kentucky State Penitentiary Utilities Infrastructure Replacement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Eastern Kentucky Correctional Complex HVAC and Façade Replacements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Eastern Kentucky Correctional Complex Kitchen Replacement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Kentucky Correctional Institution for Women New Dormitory Design</a:t>
            </a:r>
          </a:p>
          <a:p>
            <a:endParaRPr lang="en-US" b="1" dirty="0"/>
          </a:p>
          <a:p>
            <a:r>
              <a:rPr lang="en-US" b="1" dirty="0"/>
              <a:t>New Level 4 Prison – Eastern Kentucky</a:t>
            </a:r>
          </a:p>
        </p:txBody>
      </p:sp>
      <p:pic>
        <p:nvPicPr>
          <p:cNvPr id="9" name="Picture 8" descr="A picture containing old, dirty, engine&#10;&#10;AI-generated content may be incorrect.">
            <a:extLst>
              <a:ext uri="{FF2B5EF4-FFF2-40B4-BE49-F238E27FC236}">
                <a16:creationId xmlns:a16="http://schemas.microsoft.com/office/drawing/2014/main" id="{4E3FF1A8-41EA-5A44-C482-9AA13DB4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15" y="2489201"/>
            <a:ext cx="3257550" cy="2438400"/>
          </a:xfrm>
          <a:prstGeom prst="rect">
            <a:avLst/>
          </a:prstGeom>
        </p:spPr>
      </p:pic>
      <p:pic>
        <p:nvPicPr>
          <p:cNvPr id="7" name="Picture 6" descr="A picture containing cluttered, dirty&#10;&#10;AI-generated content may be incorrect.">
            <a:extLst>
              <a:ext uri="{FF2B5EF4-FFF2-40B4-BE49-F238E27FC236}">
                <a16:creationId xmlns:a16="http://schemas.microsoft.com/office/drawing/2014/main" id="{67F9442A-75C3-EA1E-A1E2-CD7B9919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797" y="1006475"/>
            <a:ext cx="2457450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E6DB4-F768-37F6-5826-4CD48C53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797" y="4410075"/>
            <a:ext cx="24479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4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703F-E535-CF26-E90B-266DA506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67599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Department of Criminal Justice Training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E4A8E8-829E-B64A-CC9C-60F58CC0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89" y="1604396"/>
            <a:ext cx="5198680" cy="3880773"/>
          </a:xfrm>
        </p:spPr>
        <p:txBody>
          <a:bodyPr/>
          <a:lstStyle/>
          <a:p>
            <a:r>
              <a:rPr lang="en-US" b="1" dirty="0"/>
              <a:t>Richmond Campus:</a:t>
            </a:r>
          </a:p>
          <a:p>
            <a:pPr lvl="1"/>
            <a:r>
              <a:rPr lang="en-US" sz="1800" b="1" dirty="0"/>
              <a:t>Flat Track Replacement</a:t>
            </a:r>
          </a:p>
          <a:p>
            <a:pPr lvl="1"/>
            <a:r>
              <a:rPr lang="en-US" sz="1800" b="1" dirty="0"/>
              <a:t>Campus Access Road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697AF8-8EF1-4BEB-FF6A-5DB9E2E85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10" y="2889040"/>
            <a:ext cx="7429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5902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35F484-0082-45F0-823F-15259CA0F3D6}" vid="{24918002-571E-47AB-B03B-33198DC241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81499F1977E4C81D2EFA9DFD41A24" ma:contentTypeVersion="5" ma:contentTypeDescription="Create a new document." ma:contentTypeScope="" ma:versionID="a00191c2efddab9daa9db0468588fdc3">
  <xsd:schema xmlns:xsd="http://www.w3.org/2001/XMLSchema" xmlns:xs="http://www.w3.org/2001/XMLSchema" xmlns:p="http://schemas.microsoft.com/office/2006/metadata/properties" xmlns:ns3="23b7f442-42c0-4f9b-afe8-d7a685bdf976" xmlns:ns4="6e8a6009-0441-4f53-abe4-545236ae25b6" targetNamespace="http://schemas.microsoft.com/office/2006/metadata/properties" ma:root="true" ma:fieldsID="7cb9926babbe535206f17209b04a1e49" ns3:_="" ns4:_="">
    <xsd:import namespace="23b7f442-42c0-4f9b-afe8-d7a685bdf976"/>
    <xsd:import namespace="6e8a6009-0441-4f53-abe4-545236ae25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7f442-42c0-4f9b-afe8-d7a685bdf9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a6009-0441-4f53-abe4-545236ae25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D2EBE7-9AB1-40C5-921A-6BAB19FE9BB8}">
  <ds:schemaRefs>
    <ds:schemaRef ds:uri="http://www.w3.org/XML/1998/namespace"/>
    <ds:schemaRef ds:uri="23b7f442-42c0-4f9b-afe8-d7a685bdf976"/>
    <ds:schemaRef ds:uri="http://schemas.microsoft.com/office/2006/documentManagement/types"/>
    <ds:schemaRef ds:uri="http://purl.org/dc/terms/"/>
    <ds:schemaRef ds:uri="6e8a6009-0441-4f53-abe4-545236ae25b6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0986A6-98E7-4F55-BB02-377C2D3EBD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b7f442-42c0-4f9b-afe8-d7a685bdf976"/>
    <ds:schemaRef ds:uri="6e8a6009-0441-4f53-abe4-545236ae25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002E3B-688D-4052-9C20-DA317CD8C2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JPSC Template</Template>
  <TotalTime>4026</TotalTime>
  <Words>459</Words>
  <Application>Microsoft Office PowerPoint</Application>
  <PresentationFormat>Widescreen</PresentationFormat>
  <Paragraphs>97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Century Gothic</vt:lpstr>
      <vt:lpstr>Wingdings 3</vt:lpstr>
      <vt:lpstr>Facet</vt:lpstr>
      <vt:lpstr>PowerPoint Presentation</vt:lpstr>
      <vt:lpstr>Justice and Public Safety Cabinet Overview</vt:lpstr>
      <vt:lpstr>2026-2028 Maintenance Pool Requests</vt:lpstr>
      <vt:lpstr>Cabinet and Department  Priority Projects</vt:lpstr>
      <vt:lpstr>Department of Juvenile Justice </vt:lpstr>
      <vt:lpstr>Department of Juvenile Justice </vt:lpstr>
      <vt:lpstr>Department of Corrections </vt:lpstr>
      <vt:lpstr>Department of Corrections </vt:lpstr>
      <vt:lpstr>Department of Criminal Justice Training </vt:lpstr>
      <vt:lpstr>Department of Criminal Justice Training </vt:lpstr>
      <vt:lpstr>Kentucky State Police </vt:lpstr>
      <vt:lpstr>Kentucky State Police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Norton, Rebecca A (Justice)</dc:creator>
  <cp:lastModifiedBy>Burikhanov, Natalie P (Justice)</cp:lastModifiedBy>
  <cp:revision>12</cp:revision>
  <dcterms:created xsi:type="dcterms:W3CDTF">2025-05-14T18:09:14Z</dcterms:created>
  <dcterms:modified xsi:type="dcterms:W3CDTF">2025-05-19T19:48:49Z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0x010100C1381499F1977E4C81D2EFA9DFD41A24</vt:lpwstr>
  </property>
</Properties>
</file>