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11"/>
  </p:notesMasterIdLst>
  <p:handoutMasterIdLst>
    <p:handoutMasterId r:id="rId12"/>
  </p:handoutMasterIdLst>
  <p:sldIdLst>
    <p:sldId id="2549" r:id="rId2"/>
    <p:sldId id="2562" r:id="rId3"/>
    <p:sldId id="2579" r:id="rId4"/>
    <p:sldId id="2584" r:id="rId5"/>
    <p:sldId id="2582" r:id="rId6"/>
    <p:sldId id="2583" r:id="rId7"/>
    <p:sldId id="2571" r:id="rId8"/>
    <p:sldId id="2578" r:id="rId9"/>
    <p:sldId id="2563" r:id="rId1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A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34" autoAdjust="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87ECDB-C552-42F6-9B52-6548A18B206B}">
      <dgm:prSet/>
      <dgm:spPr/>
      <dgm:t>
        <a:bodyPr/>
        <a:lstStyle/>
        <a:p>
          <a:r>
            <a:rPr lang="en-US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Offers of Assistance 2024-26: $40,000,000 </a:t>
          </a:r>
        </a:p>
        <a:p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SFCC is authorized to make an additional $40 million in offers of assistance during the 2024-26 fiscal biennium in anticipation of debt service availability during the 2026-28 fiscal biennium. </a:t>
          </a:r>
        </a:p>
        <a:p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- Operating Budget Impact - General Fund $3,210,000</a:t>
          </a:r>
        </a:p>
      </dgm:t>
    </dgm:pt>
    <dgm:pt modelId="{0DC560D9-C62C-41BA-8D68-CB78933BFF0C}" type="parTrans" cxnId="{91AFA996-5E3B-401C-B400-E70DBD4A4AB6}">
      <dgm:prSet/>
      <dgm:spPr/>
      <dgm:t>
        <a:bodyPr/>
        <a:lstStyle/>
        <a:p>
          <a:endParaRPr lang="en-US"/>
        </a:p>
      </dgm:t>
    </dgm:pt>
    <dgm:pt modelId="{80EFB54F-1AC8-40D9-981D-4C85160A5799}" type="sibTrans" cxnId="{91AFA996-5E3B-401C-B400-E70DBD4A4AB6}">
      <dgm:prSet/>
      <dgm:spPr/>
      <dgm:t>
        <a:bodyPr/>
        <a:lstStyle/>
        <a:p>
          <a:endParaRPr lang="en-US"/>
        </a:p>
      </dgm:t>
    </dgm:pt>
    <dgm:pt modelId="{F7CC95D3-F1B2-43BB-8D75-DF4DC2EE2ADF}" type="pres">
      <dgm:prSet presAssocID="{162F69A6-0780-49EA-A6A8-3965C12489B2}" presName="linear" presStyleCnt="0">
        <dgm:presLayoutVars>
          <dgm:animLvl val="lvl"/>
          <dgm:resizeHandles val="exact"/>
        </dgm:presLayoutVars>
      </dgm:prSet>
      <dgm:spPr/>
    </dgm:pt>
    <dgm:pt modelId="{CFD4E26F-4C47-4CE6-B694-892527384EE4}" type="pres">
      <dgm:prSet presAssocID="{2B87ECDB-C552-42F6-9B52-6548A18B206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FC60A23-D385-4E9E-9686-5DE125C005A8}" type="presOf" srcId="{162F69A6-0780-49EA-A6A8-3965C12489B2}" destId="{F7CC95D3-F1B2-43BB-8D75-DF4DC2EE2ADF}" srcOrd="0" destOrd="0" presId="urn:microsoft.com/office/officeart/2005/8/layout/vList2"/>
    <dgm:cxn modelId="{91AFA996-5E3B-401C-B400-E70DBD4A4AB6}" srcId="{162F69A6-0780-49EA-A6A8-3965C12489B2}" destId="{2B87ECDB-C552-42F6-9B52-6548A18B206B}" srcOrd="0" destOrd="0" parTransId="{0DC560D9-C62C-41BA-8D68-CB78933BFF0C}" sibTransId="{80EFB54F-1AC8-40D9-981D-4C85160A5799}"/>
    <dgm:cxn modelId="{16679CD3-2495-4784-B452-93598FE44DB1}" type="presOf" srcId="{2B87ECDB-C552-42F6-9B52-6548A18B206B}" destId="{CFD4E26F-4C47-4CE6-B694-892527384EE4}" srcOrd="0" destOrd="0" presId="urn:microsoft.com/office/officeart/2005/8/layout/vList2"/>
    <dgm:cxn modelId="{54EFEBF4-C2B2-400B-9862-EADEC9696719}" type="presParOf" srcId="{F7CC95D3-F1B2-43BB-8D75-DF4DC2EE2ADF}" destId="{CFD4E26F-4C47-4CE6-B694-892527384E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269CC2-8DD6-4402-82F3-18F164A732FF}">
      <dgm:prSet/>
      <dgm:spPr/>
      <dgm:t>
        <a:bodyPr/>
        <a:lstStyle/>
        <a:p>
          <a:r>
            <a:rPr lang="en-US" b="1" u="sng" dirty="0"/>
            <a:t>Potential Amendment $60,000,000 </a:t>
          </a:r>
        </a:p>
        <a:p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SFCC requests additional regular offer of assistance of $60</a:t>
          </a:r>
          <a:r>
            <a:rPr lang="en-US" b="1" u="none" dirty="0"/>
            <a:t> million 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during the 2026-28 fiscal biennium in anticipation of debt service availability during the 2026-28 fiscal biennium. </a:t>
          </a:r>
        </a:p>
        <a:p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- Operating Budget Impact – General Fund $4,800,000</a:t>
          </a:r>
          <a:endParaRPr lang="en-US" b="1" u="sng" dirty="0"/>
        </a:p>
      </dgm:t>
    </dgm:pt>
    <dgm:pt modelId="{4A8A3B18-A3DE-475C-8BF1-FB4B84DDA43B}" type="parTrans" cxnId="{813C1BD6-5A4A-43F4-8BF7-0645F72381AA}">
      <dgm:prSet/>
      <dgm:spPr/>
      <dgm:t>
        <a:bodyPr/>
        <a:lstStyle/>
        <a:p>
          <a:endParaRPr lang="en-US"/>
        </a:p>
      </dgm:t>
    </dgm:pt>
    <dgm:pt modelId="{2DAA2C1D-14F6-4BCA-B047-0B53ADD46F43}" type="sibTrans" cxnId="{813C1BD6-5A4A-43F4-8BF7-0645F72381AA}">
      <dgm:prSet/>
      <dgm:spPr/>
      <dgm:t>
        <a:bodyPr/>
        <a:lstStyle/>
        <a:p>
          <a:endParaRPr lang="en-US"/>
        </a:p>
      </dgm:t>
    </dgm:pt>
    <dgm:pt modelId="{2B87ECDB-C552-42F6-9B52-6548A18B206B}">
      <dgm:prSet/>
      <dgm:spPr/>
      <dgm:t>
        <a:bodyPr/>
        <a:lstStyle/>
        <a:p>
          <a:r>
            <a:rPr lang="en-US" b="1" i="0" u="sng" dirty="0">
              <a:latin typeface="Times New Roman" panose="02020603050405020304" pitchFamily="18" charset="0"/>
              <a:cs typeface="Times New Roman" panose="02020603050405020304" pitchFamily="18" charset="0"/>
            </a:rPr>
            <a:t>Secondary Area Technology Center Pool Facility Grants 2026-28: $167,000,000</a:t>
          </a:r>
        </a:p>
        <a:p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SFCC requests additional funding of $167 million to allocate to districts that applied for funding under HB 6 (2024 RS).</a:t>
          </a:r>
        </a:p>
        <a:p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- Operating Budget Impact – General Fund $13,321,000</a:t>
          </a:r>
        </a:p>
      </dgm:t>
    </dgm:pt>
    <dgm:pt modelId="{0DC560D9-C62C-41BA-8D68-CB78933BFF0C}" type="parTrans" cxnId="{91AFA996-5E3B-401C-B400-E70DBD4A4AB6}">
      <dgm:prSet/>
      <dgm:spPr/>
      <dgm:t>
        <a:bodyPr/>
        <a:lstStyle/>
        <a:p>
          <a:endParaRPr lang="en-US"/>
        </a:p>
      </dgm:t>
    </dgm:pt>
    <dgm:pt modelId="{80EFB54F-1AC8-40D9-981D-4C85160A5799}" type="sibTrans" cxnId="{91AFA996-5E3B-401C-B400-E70DBD4A4AB6}">
      <dgm:prSet/>
      <dgm:spPr/>
      <dgm:t>
        <a:bodyPr/>
        <a:lstStyle/>
        <a:p>
          <a:endParaRPr lang="en-US"/>
        </a:p>
      </dgm:t>
    </dgm:pt>
    <dgm:pt modelId="{F7CC95D3-F1B2-43BB-8D75-DF4DC2EE2ADF}" type="pres">
      <dgm:prSet presAssocID="{162F69A6-0780-49EA-A6A8-3965C12489B2}" presName="linear" presStyleCnt="0">
        <dgm:presLayoutVars>
          <dgm:animLvl val="lvl"/>
          <dgm:resizeHandles val="exact"/>
        </dgm:presLayoutVars>
      </dgm:prSet>
      <dgm:spPr/>
    </dgm:pt>
    <dgm:pt modelId="{CFD4E26F-4C47-4CE6-B694-892527384EE4}" type="pres">
      <dgm:prSet presAssocID="{2B87ECDB-C552-42F6-9B52-6548A18B206B}" presName="parentText" presStyleLbl="node1" presStyleIdx="0" presStyleCnt="2" custScaleY="107240">
        <dgm:presLayoutVars>
          <dgm:chMax val="0"/>
          <dgm:bulletEnabled val="1"/>
        </dgm:presLayoutVars>
      </dgm:prSet>
      <dgm:spPr/>
    </dgm:pt>
    <dgm:pt modelId="{40668A40-A970-4D20-8F60-C82A00F37285}" type="pres">
      <dgm:prSet presAssocID="{80EFB54F-1AC8-40D9-981D-4C85160A5799}" presName="spacer" presStyleCnt="0"/>
      <dgm:spPr/>
    </dgm:pt>
    <dgm:pt modelId="{88896001-EA55-428F-B9F6-D5D1E0E73059}" type="pres">
      <dgm:prSet presAssocID="{30269CC2-8DD6-4402-82F3-18F164A732FF}" presName="parentText" presStyleLbl="node1" presStyleIdx="1" presStyleCnt="2" custScaleY="110399">
        <dgm:presLayoutVars>
          <dgm:chMax val="0"/>
          <dgm:bulletEnabled val="1"/>
        </dgm:presLayoutVars>
      </dgm:prSet>
      <dgm:spPr/>
    </dgm:pt>
  </dgm:ptLst>
  <dgm:cxnLst>
    <dgm:cxn modelId="{3FC60A23-D385-4E9E-9686-5DE125C005A8}" type="presOf" srcId="{162F69A6-0780-49EA-A6A8-3965C12489B2}" destId="{F7CC95D3-F1B2-43BB-8D75-DF4DC2EE2ADF}" srcOrd="0" destOrd="0" presId="urn:microsoft.com/office/officeart/2005/8/layout/vList2"/>
    <dgm:cxn modelId="{91AFA996-5E3B-401C-B400-E70DBD4A4AB6}" srcId="{162F69A6-0780-49EA-A6A8-3965C12489B2}" destId="{2B87ECDB-C552-42F6-9B52-6548A18B206B}" srcOrd="0" destOrd="0" parTransId="{0DC560D9-C62C-41BA-8D68-CB78933BFF0C}" sibTransId="{80EFB54F-1AC8-40D9-981D-4C85160A5799}"/>
    <dgm:cxn modelId="{1ABC3ABA-8178-4128-95D1-1CCAD350A385}" type="presOf" srcId="{30269CC2-8DD6-4402-82F3-18F164A732FF}" destId="{88896001-EA55-428F-B9F6-D5D1E0E73059}" srcOrd="0" destOrd="0" presId="urn:microsoft.com/office/officeart/2005/8/layout/vList2"/>
    <dgm:cxn modelId="{16679CD3-2495-4784-B452-93598FE44DB1}" type="presOf" srcId="{2B87ECDB-C552-42F6-9B52-6548A18B206B}" destId="{CFD4E26F-4C47-4CE6-B694-892527384EE4}" srcOrd="0" destOrd="0" presId="urn:microsoft.com/office/officeart/2005/8/layout/vList2"/>
    <dgm:cxn modelId="{813C1BD6-5A4A-43F4-8BF7-0645F72381AA}" srcId="{162F69A6-0780-49EA-A6A8-3965C12489B2}" destId="{30269CC2-8DD6-4402-82F3-18F164A732FF}" srcOrd="1" destOrd="0" parTransId="{4A8A3B18-A3DE-475C-8BF1-FB4B84DDA43B}" sibTransId="{2DAA2C1D-14F6-4BCA-B047-0B53ADD46F43}"/>
    <dgm:cxn modelId="{54EFEBF4-C2B2-400B-9862-EADEC9696719}" type="presParOf" srcId="{F7CC95D3-F1B2-43BB-8D75-DF4DC2EE2ADF}" destId="{CFD4E26F-4C47-4CE6-B694-892527384EE4}" srcOrd="0" destOrd="0" presId="urn:microsoft.com/office/officeart/2005/8/layout/vList2"/>
    <dgm:cxn modelId="{A1848707-54F3-410B-8872-8DB066315084}" type="presParOf" srcId="{F7CC95D3-F1B2-43BB-8D75-DF4DC2EE2ADF}" destId="{40668A40-A970-4D20-8F60-C82A00F37285}" srcOrd="1" destOrd="0" presId="urn:microsoft.com/office/officeart/2005/8/layout/vList2"/>
    <dgm:cxn modelId="{FAA078CC-FA19-4D0A-BAA4-897C3E70C99D}" type="presParOf" srcId="{F7CC95D3-F1B2-43BB-8D75-DF4DC2EE2ADF}" destId="{88896001-EA55-428F-B9F6-D5D1E0E7305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269CC2-8DD6-4402-82F3-18F164A732FF}">
      <dgm:prSet/>
      <dgm:spPr/>
      <dgm:t>
        <a:bodyPr/>
        <a:lstStyle/>
        <a:p>
          <a:r>
            <a:rPr lang="en-US" b="1" u="sng" dirty="0"/>
            <a:t>SFCC Bonding Continued 2026 </a:t>
          </a:r>
        </a:p>
        <a:p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SFCC requests offer of assistance of $100</a:t>
          </a:r>
          <a:r>
            <a:rPr lang="en-US" b="1" u="none" dirty="0"/>
            <a:t> million 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during the 2026-28 fiscal biennium in anticipation of debt service availability during the 2028-30 fiscal biennium. </a:t>
          </a:r>
        </a:p>
        <a:p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- Operating Budget Impact – General Fund $8,024,000</a:t>
          </a:r>
          <a:r>
            <a:rPr lang="en-US" b="1" u="sng" dirty="0"/>
            <a:t> </a:t>
          </a:r>
        </a:p>
      </dgm:t>
    </dgm:pt>
    <dgm:pt modelId="{4A8A3B18-A3DE-475C-8BF1-FB4B84DDA43B}" type="parTrans" cxnId="{813C1BD6-5A4A-43F4-8BF7-0645F72381AA}">
      <dgm:prSet/>
      <dgm:spPr/>
      <dgm:t>
        <a:bodyPr/>
        <a:lstStyle/>
        <a:p>
          <a:endParaRPr lang="en-US"/>
        </a:p>
      </dgm:t>
    </dgm:pt>
    <dgm:pt modelId="{2DAA2C1D-14F6-4BCA-B047-0B53ADD46F43}" type="sibTrans" cxnId="{813C1BD6-5A4A-43F4-8BF7-0645F72381AA}">
      <dgm:prSet/>
      <dgm:spPr/>
      <dgm:t>
        <a:bodyPr/>
        <a:lstStyle/>
        <a:p>
          <a:endParaRPr lang="en-US"/>
        </a:p>
      </dgm:t>
    </dgm:pt>
    <dgm:pt modelId="{2B87ECDB-C552-42F6-9B52-6548A18B206B}">
      <dgm:prSet/>
      <dgm:spPr/>
      <dgm:t>
        <a:bodyPr/>
        <a:lstStyle/>
        <a:p>
          <a:r>
            <a:rPr lang="en-US" b="1" u="sng" dirty="0">
              <a:latin typeface="Times New Roman" panose="02020603050405020304" pitchFamily="18" charset="0"/>
              <a:cs typeface="Times New Roman" panose="02020603050405020304" pitchFamily="18" charset="0"/>
            </a:rPr>
            <a:t>Career &amp; Technical Education (CTE) Pool Facility Grants 2028-30: $100,000,000 </a:t>
          </a:r>
        </a:p>
        <a:p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SFCC request a funding pool of $100 million to assist K-12 school districts with five (5) or more CTE pathways that need to update, expand, or renovate their facilities to provide adequate technical education to their students. </a:t>
          </a:r>
        </a:p>
        <a:p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- Operating Budget Impact – General Fund $8,024,000</a:t>
          </a:r>
        </a:p>
      </dgm:t>
    </dgm:pt>
    <dgm:pt modelId="{0DC560D9-C62C-41BA-8D68-CB78933BFF0C}" type="parTrans" cxnId="{91AFA996-5E3B-401C-B400-E70DBD4A4AB6}">
      <dgm:prSet/>
      <dgm:spPr/>
      <dgm:t>
        <a:bodyPr/>
        <a:lstStyle/>
        <a:p>
          <a:endParaRPr lang="en-US"/>
        </a:p>
      </dgm:t>
    </dgm:pt>
    <dgm:pt modelId="{80EFB54F-1AC8-40D9-981D-4C85160A5799}" type="sibTrans" cxnId="{91AFA996-5E3B-401C-B400-E70DBD4A4AB6}">
      <dgm:prSet/>
      <dgm:spPr/>
      <dgm:t>
        <a:bodyPr/>
        <a:lstStyle/>
        <a:p>
          <a:endParaRPr lang="en-US"/>
        </a:p>
      </dgm:t>
    </dgm:pt>
    <dgm:pt modelId="{F7CC95D3-F1B2-43BB-8D75-DF4DC2EE2ADF}" type="pres">
      <dgm:prSet presAssocID="{162F69A6-0780-49EA-A6A8-3965C12489B2}" presName="linear" presStyleCnt="0">
        <dgm:presLayoutVars>
          <dgm:animLvl val="lvl"/>
          <dgm:resizeHandles val="exact"/>
        </dgm:presLayoutVars>
      </dgm:prSet>
      <dgm:spPr/>
    </dgm:pt>
    <dgm:pt modelId="{CFD4E26F-4C47-4CE6-B694-892527384EE4}" type="pres">
      <dgm:prSet presAssocID="{2B87ECDB-C552-42F6-9B52-6548A18B206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0668A40-A970-4D20-8F60-C82A00F37285}" type="pres">
      <dgm:prSet presAssocID="{80EFB54F-1AC8-40D9-981D-4C85160A5799}" presName="spacer" presStyleCnt="0"/>
      <dgm:spPr/>
    </dgm:pt>
    <dgm:pt modelId="{88896001-EA55-428F-B9F6-D5D1E0E73059}" type="pres">
      <dgm:prSet presAssocID="{30269CC2-8DD6-4402-82F3-18F164A732F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FC60A23-D385-4E9E-9686-5DE125C005A8}" type="presOf" srcId="{162F69A6-0780-49EA-A6A8-3965C12489B2}" destId="{F7CC95D3-F1B2-43BB-8D75-DF4DC2EE2ADF}" srcOrd="0" destOrd="0" presId="urn:microsoft.com/office/officeart/2005/8/layout/vList2"/>
    <dgm:cxn modelId="{91AFA996-5E3B-401C-B400-E70DBD4A4AB6}" srcId="{162F69A6-0780-49EA-A6A8-3965C12489B2}" destId="{2B87ECDB-C552-42F6-9B52-6548A18B206B}" srcOrd="0" destOrd="0" parTransId="{0DC560D9-C62C-41BA-8D68-CB78933BFF0C}" sibTransId="{80EFB54F-1AC8-40D9-981D-4C85160A5799}"/>
    <dgm:cxn modelId="{1ABC3ABA-8178-4128-95D1-1CCAD350A385}" type="presOf" srcId="{30269CC2-8DD6-4402-82F3-18F164A732FF}" destId="{88896001-EA55-428F-B9F6-D5D1E0E73059}" srcOrd="0" destOrd="0" presId="urn:microsoft.com/office/officeart/2005/8/layout/vList2"/>
    <dgm:cxn modelId="{16679CD3-2495-4784-B452-93598FE44DB1}" type="presOf" srcId="{2B87ECDB-C552-42F6-9B52-6548A18B206B}" destId="{CFD4E26F-4C47-4CE6-B694-892527384EE4}" srcOrd="0" destOrd="0" presId="urn:microsoft.com/office/officeart/2005/8/layout/vList2"/>
    <dgm:cxn modelId="{813C1BD6-5A4A-43F4-8BF7-0645F72381AA}" srcId="{162F69A6-0780-49EA-A6A8-3965C12489B2}" destId="{30269CC2-8DD6-4402-82F3-18F164A732FF}" srcOrd="1" destOrd="0" parTransId="{4A8A3B18-A3DE-475C-8BF1-FB4B84DDA43B}" sibTransId="{2DAA2C1D-14F6-4BCA-B047-0B53ADD46F43}"/>
    <dgm:cxn modelId="{54EFEBF4-C2B2-400B-9862-EADEC9696719}" type="presParOf" srcId="{F7CC95D3-F1B2-43BB-8D75-DF4DC2EE2ADF}" destId="{CFD4E26F-4C47-4CE6-B694-892527384EE4}" srcOrd="0" destOrd="0" presId="urn:microsoft.com/office/officeart/2005/8/layout/vList2"/>
    <dgm:cxn modelId="{A1848707-54F3-410B-8872-8DB066315084}" type="presParOf" srcId="{F7CC95D3-F1B2-43BB-8D75-DF4DC2EE2ADF}" destId="{40668A40-A970-4D20-8F60-C82A00F37285}" srcOrd="1" destOrd="0" presId="urn:microsoft.com/office/officeart/2005/8/layout/vList2"/>
    <dgm:cxn modelId="{FAA078CC-FA19-4D0A-BAA4-897C3E70C99D}" type="presParOf" srcId="{F7CC95D3-F1B2-43BB-8D75-DF4DC2EE2ADF}" destId="{88896001-EA55-428F-B9F6-D5D1E0E7305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87ECDB-C552-42F6-9B52-6548A18B206B}">
      <dgm:prSet/>
      <dgm:spPr/>
      <dgm:t>
        <a:bodyPr/>
        <a:lstStyle/>
        <a:p>
          <a:r>
            <a:rPr lang="en-US" b="1" u="sng" dirty="0"/>
            <a:t>SFCC Bonding Continued 2028 </a:t>
          </a:r>
        </a:p>
        <a:p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SFCC requests offer of assistance of $100</a:t>
          </a:r>
          <a:r>
            <a:rPr lang="en-US" b="1" u="none" dirty="0"/>
            <a:t> million </a:t>
          </a:r>
          <a:r>
            <a:rPr lang="en-US" b="0" dirty="0">
              <a:latin typeface="Times New Roman" panose="02020603050405020304" pitchFamily="18" charset="0"/>
              <a:cs typeface="Times New Roman" panose="02020603050405020304" pitchFamily="18" charset="0"/>
            </a:rPr>
            <a:t>during the 2028-30 fiscal biennium in anticipation of debt service availability during the 2030-32 fiscal biennium. </a:t>
          </a:r>
        </a:p>
        <a:p>
          <a:r>
            <a:rPr lang="en-US" u="none" dirty="0">
              <a:latin typeface="Times New Roman" panose="02020603050405020304" pitchFamily="18" charset="0"/>
              <a:cs typeface="Times New Roman" panose="02020603050405020304" pitchFamily="18" charset="0"/>
            </a:rPr>
            <a:t>- Operating Budget Impact – General Fund $8,024,000</a:t>
          </a:r>
          <a:r>
            <a:rPr lang="en-US" b="1" u="sng" dirty="0"/>
            <a:t> </a:t>
          </a:r>
          <a:endParaRPr lang="en-US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C560D9-C62C-41BA-8D68-CB78933BFF0C}" type="parTrans" cxnId="{91AFA996-5E3B-401C-B400-E70DBD4A4AB6}">
      <dgm:prSet/>
      <dgm:spPr/>
      <dgm:t>
        <a:bodyPr/>
        <a:lstStyle/>
        <a:p>
          <a:endParaRPr lang="en-US"/>
        </a:p>
      </dgm:t>
    </dgm:pt>
    <dgm:pt modelId="{80EFB54F-1AC8-40D9-981D-4C85160A5799}" type="sibTrans" cxnId="{91AFA996-5E3B-401C-B400-E70DBD4A4AB6}">
      <dgm:prSet/>
      <dgm:spPr/>
      <dgm:t>
        <a:bodyPr/>
        <a:lstStyle/>
        <a:p>
          <a:endParaRPr lang="en-US"/>
        </a:p>
      </dgm:t>
    </dgm:pt>
    <dgm:pt modelId="{F7CC95D3-F1B2-43BB-8D75-DF4DC2EE2ADF}" type="pres">
      <dgm:prSet presAssocID="{162F69A6-0780-49EA-A6A8-3965C12489B2}" presName="linear" presStyleCnt="0">
        <dgm:presLayoutVars>
          <dgm:animLvl val="lvl"/>
          <dgm:resizeHandles val="exact"/>
        </dgm:presLayoutVars>
      </dgm:prSet>
      <dgm:spPr/>
    </dgm:pt>
    <dgm:pt modelId="{CFD4E26F-4C47-4CE6-B694-892527384EE4}" type="pres">
      <dgm:prSet presAssocID="{2B87ECDB-C552-42F6-9B52-6548A18B206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FC60A23-D385-4E9E-9686-5DE125C005A8}" type="presOf" srcId="{162F69A6-0780-49EA-A6A8-3965C12489B2}" destId="{F7CC95D3-F1B2-43BB-8D75-DF4DC2EE2ADF}" srcOrd="0" destOrd="0" presId="urn:microsoft.com/office/officeart/2005/8/layout/vList2"/>
    <dgm:cxn modelId="{91AFA996-5E3B-401C-B400-E70DBD4A4AB6}" srcId="{162F69A6-0780-49EA-A6A8-3965C12489B2}" destId="{2B87ECDB-C552-42F6-9B52-6548A18B206B}" srcOrd="0" destOrd="0" parTransId="{0DC560D9-C62C-41BA-8D68-CB78933BFF0C}" sibTransId="{80EFB54F-1AC8-40D9-981D-4C85160A5799}"/>
    <dgm:cxn modelId="{16679CD3-2495-4784-B452-93598FE44DB1}" type="presOf" srcId="{2B87ECDB-C552-42F6-9B52-6548A18B206B}" destId="{CFD4E26F-4C47-4CE6-B694-892527384EE4}" srcOrd="0" destOrd="0" presId="urn:microsoft.com/office/officeart/2005/8/layout/vList2"/>
    <dgm:cxn modelId="{54EFEBF4-C2B2-400B-9862-EADEC9696719}" type="presParOf" srcId="{F7CC95D3-F1B2-43BB-8D75-DF4DC2EE2ADF}" destId="{CFD4E26F-4C47-4CE6-B694-892527384E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4E26F-4C47-4CE6-B694-892527384EE4}">
      <dsp:nvSpPr>
        <dsp:cNvPr id="0" name=""/>
        <dsp:cNvSpPr/>
      </dsp:nvSpPr>
      <dsp:spPr>
        <a:xfrm>
          <a:off x="0" y="82875"/>
          <a:ext cx="10452848" cy="3767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Offers of Assistance 2024-26: $40,000,000 </a:t>
          </a:r>
        </a:p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SFCC is authorized to make an additional $40 million in offers of assistance during the 2024-26 fiscal biennium in anticipation of debt service availability during the 2026-28 fiscal biennium. </a:t>
          </a:r>
        </a:p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Operating Budget Impact - General Fund $3,210,000</a:t>
          </a:r>
        </a:p>
      </dsp:txBody>
      <dsp:txXfrm>
        <a:off x="183909" y="266784"/>
        <a:ext cx="10085030" cy="33995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4E26F-4C47-4CE6-B694-892527384EE4}">
      <dsp:nvSpPr>
        <dsp:cNvPr id="0" name=""/>
        <dsp:cNvSpPr/>
      </dsp:nvSpPr>
      <dsp:spPr>
        <a:xfrm>
          <a:off x="0" y="118222"/>
          <a:ext cx="10452848" cy="17917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Secondary Area Technology Center Pool Facility Grants 2026-28: $167,000,000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SFCC requests additional funding of $167 million to allocate to districts that applied for funding under HB 6 (2024 RS).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Operating Budget Impact – General Fund $13,321,000</a:t>
          </a:r>
        </a:p>
      </dsp:txBody>
      <dsp:txXfrm>
        <a:off x="87465" y="205687"/>
        <a:ext cx="10277918" cy="1616793"/>
      </dsp:txXfrm>
    </dsp:sp>
    <dsp:sp modelId="{88896001-EA55-428F-B9F6-D5D1E0E73059}">
      <dsp:nvSpPr>
        <dsp:cNvPr id="0" name=""/>
        <dsp:cNvSpPr/>
      </dsp:nvSpPr>
      <dsp:spPr>
        <a:xfrm>
          <a:off x="0" y="1970425"/>
          <a:ext cx="10452848" cy="1844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u="sng" kern="1200" dirty="0"/>
            <a:t>Potential Amendment $60,000,000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SFCC requests additional regular offer of assistance of $60</a:t>
          </a:r>
          <a:r>
            <a:rPr lang="en-US" sz="2100" b="1" u="none" kern="1200" dirty="0"/>
            <a:t> million </a:t>
          </a:r>
          <a:r>
            <a:rPr lang="en-US" sz="21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during the 2026-28 fiscal biennium in anticipation of debt service availability during the 2026-28 fiscal biennium. 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Operating Budget Impact – General Fund $4,800,000</a:t>
          </a:r>
          <a:endParaRPr lang="en-US" sz="2100" b="1" u="sng" kern="1200" dirty="0"/>
        </a:p>
      </dsp:txBody>
      <dsp:txXfrm>
        <a:off x="90041" y="2060466"/>
        <a:ext cx="10272766" cy="16644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4E26F-4C47-4CE6-B694-892527384EE4}">
      <dsp:nvSpPr>
        <dsp:cNvPr id="0" name=""/>
        <dsp:cNvSpPr/>
      </dsp:nvSpPr>
      <dsp:spPr>
        <a:xfrm>
          <a:off x="0" y="78299"/>
          <a:ext cx="10452848" cy="187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Career &amp; Technical Education (CTE) Pool Facility Grants 2028-30: $100,000,000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SFCC request a funding pool of $100 million to assist K-12 school districts with five (5) or more CTE pathways that need to update, expand, or renovate their facilities to provide adequate technical education to their students.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Operating Budget Impact – General Fund $8,024,000</a:t>
          </a:r>
        </a:p>
      </dsp:txBody>
      <dsp:txXfrm>
        <a:off x="91384" y="169683"/>
        <a:ext cx="10270080" cy="1689232"/>
      </dsp:txXfrm>
    </dsp:sp>
    <dsp:sp modelId="{88896001-EA55-428F-B9F6-D5D1E0E73059}">
      <dsp:nvSpPr>
        <dsp:cNvPr id="0" name=""/>
        <dsp:cNvSpPr/>
      </dsp:nvSpPr>
      <dsp:spPr>
        <a:xfrm>
          <a:off x="0" y="2007899"/>
          <a:ext cx="10452848" cy="187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SFCC Bonding Continued 2026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SFCC requests offer of assistance of $100</a:t>
          </a:r>
          <a:r>
            <a:rPr lang="en-US" sz="2000" b="1" u="none" kern="1200" dirty="0"/>
            <a:t> million </a:t>
          </a:r>
          <a:r>
            <a:rPr lang="en-US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during the 2026-28 fiscal biennium in anticipation of debt service availability during the 2028-30 fiscal biennium.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Operating Budget Impact – General Fund $8,024,000</a:t>
          </a:r>
          <a:r>
            <a:rPr lang="en-US" sz="2000" b="1" u="sng" kern="1200" dirty="0"/>
            <a:t> </a:t>
          </a:r>
        </a:p>
      </dsp:txBody>
      <dsp:txXfrm>
        <a:off x="91384" y="2099283"/>
        <a:ext cx="10270080" cy="16892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4E26F-4C47-4CE6-B694-892527384EE4}">
      <dsp:nvSpPr>
        <dsp:cNvPr id="0" name=""/>
        <dsp:cNvSpPr/>
      </dsp:nvSpPr>
      <dsp:spPr>
        <a:xfrm>
          <a:off x="0" y="41925"/>
          <a:ext cx="10452848" cy="3849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1" u="sng" kern="1200" dirty="0"/>
            <a:t>SFCC Bonding Continued 2028 </a:t>
          </a:r>
        </a:p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SFCC requests offer of assistance of $100</a:t>
          </a:r>
          <a:r>
            <a:rPr lang="en-US" sz="3500" b="1" u="none" kern="1200" dirty="0"/>
            <a:t> million </a:t>
          </a:r>
          <a:r>
            <a:rPr lang="en-US" sz="35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during the 2028-30 fiscal biennium in anticipation of debt service availability during the 2030-32 fiscal biennium. </a:t>
          </a:r>
        </a:p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Operating Budget Impact – General Fund $8,024,000</a:t>
          </a:r>
          <a:r>
            <a:rPr lang="en-US" sz="3500" b="1" u="sng" kern="1200" dirty="0"/>
            <a:t> </a:t>
          </a:r>
          <a:endParaRPr lang="en-US" sz="3500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907" y="229832"/>
        <a:ext cx="10077034" cy="3473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8FA38E-9F41-1A45-879F-0B93BA5093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016A96-BC72-0640-9AEE-870574F38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0B091C-A27C-3C4B-82F1-DDBD9A0282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801FC8B-EC93-C64D-BBD2-37E30DAF45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7D4734-4CAE-4B5B-A5BF-2204F73025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B15A48E-F7AD-43EC-AC50-8729FE3865BE}" type="datetimeFigureOut">
              <a:rPr lang="en-US" smtClean="0"/>
              <a:t>5/13/2025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11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955F854-E2CE-6F4E-A0CF-CB175674CF4C}" type="datetimeFigureOut">
              <a:rPr lang="en-US" smtClean="0"/>
              <a:t>5/13/2025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7D111EE-B1CE-3F40-8B0E-AB6A92B854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4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2025 Version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111EE-B1CE-3F40-8B0E-AB6A92B854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44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111EE-B1CE-3F40-8B0E-AB6A92B8545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56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111EE-B1CE-3F40-8B0E-AB6A92B8545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09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111EE-B1CE-3F40-8B0E-AB6A92B8545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47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111EE-B1CE-3F40-8B0E-AB6A92B8545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85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111EE-B1CE-3F40-8B0E-AB6A92B8545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03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111EE-B1CE-3F40-8B0E-AB6A92B8545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98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111EE-B1CE-3F40-8B0E-AB6A92B8545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304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8669" y="854538"/>
            <a:ext cx="4567608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5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1440" y="4429842"/>
            <a:ext cx="4567608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6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28A7DB8-FEA5-5A4A-85DF-FA1ADFB3EF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33721" y="-19458"/>
            <a:ext cx="7261837" cy="6877457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993491 w 8464509"/>
              <a:gd name="connsiteY6" fmla="*/ 19455 h 6858000"/>
              <a:gd name="connsiteX0" fmla="*/ 3993491 w 8464509"/>
              <a:gd name="connsiteY0" fmla="*/ 19455 h 6858000"/>
              <a:gd name="connsiteX1" fmla="*/ 3440072 w 8464509"/>
              <a:gd name="connsiteY1" fmla="*/ 37000 h 6858000"/>
              <a:gd name="connsiteX2" fmla="*/ 8464509 w 8464509"/>
              <a:gd name="connsiteY2" fmla="*/ 0 h 6858000"/>
              <a:gd name="connsiteX3" fmla="*/ 8464509 w 8464509"/>
              <a:gd name="connsiteY3" fmla="*/ 6858000 h 6858000"/>
              <a:gd name="connsiteX4" fmla="*/ 0 w 8464509"/>
              <a:gd name="connsiteY4" fmla="*/ 6858000 h 6858000"/>
              <a:gd name="connsiteX5" fmla="*/ 3993491 w 8464509"/>
              <a:gd name="connsiteY5" fmla="*/ 19455 h 6858000"/>
              <a:gd name="connsiteX0" fmla="*/ 3993491 w 8464509"/>
              <a:gd name="connsiteY0" fmla="*/ 19455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3993491 w 8464509"/>
              <a:gd name="connsiteY4" fmla="*/ 19455 h 6858000"/>
              <a:gd name="connsiteX0" fmla="*/ 4061557 w 8464509"/>
              <a:gd name="connsiteY0" fmla="*/ 0 h 6858001"/>
              <a:gd name="connsiteX1" fmla="*/ 8464509 w 8464509"/>
              <a:gd name="connsiteY1" fmla="*/ 1 h 6858001"/>
              <a:gd name="connsiteX2" fmla="*/ 8464509 w 8464509"/>
              <a:gd name="connsiteY2" fmla="*/ 6858001 h 6858001"/>
              <a:gd name="connsiteX3" fmla="*/ 0 w 8464509"/>
              <a:gd name="connsiteY3" fmla="*/ 6858001 h 6858001"/>
              <a:gd name="connsiteX4" fmla="*/ 4061557 w 8464509"/>
              <a:gd name="connsiteY4" fmla="*/ 0 h 6858001"/>
              <a:gd name="connsiteX0" fmla="*/ 5059852 w 8464509"/>
              <a:gd name="connsiteY0" fmla="*/ 19454 h 6858000"/>
              <a:gd name="connsiteX1" fmla="*/ 8464509 w 8464509"/>
              <a:gd name="connsiteY1" fmla="*/ 0 h 6858000"/>
              <a:gd name="connsiteX2" fmla="*/ 8464509 w 8464509"/>
              <a:gd name="connsiteY2" fmla="*/ 6858000 h 6858000"/>
              <a:gd name="connsiteX3" fmla="*/ 0 w 8464509"/>
              <a:gd name="connsiteY3" fmla="*/ 6858000 h 6858000"/>
              <a:gd name="connsiteX4" fmla="*/ 5059852 w 8464509"/>
              <a:gd name="connsiteY4" fmla="*/ 19454 h 6858000"/>
              <a:gd name="connsiteX0" fmla="*/ 4061557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61557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9457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4509"/>
              <a:gd name="connsiteY0" fmla="*/ 0 h 6877457"/>
              <a:gd name="connsiteX1" fmla="*/ 8464509 w 8464509"/>
              <a:gd name="connsiteY1" fmla="*/ 143986 h 6877457"/>
              <a:gd name="connsiteX2" fmla="*/ 8464509 w 8464509"/>
              <a:gd name="connsiteY2" fmla="*/ 6877457 h 6877457"/>
              <a:gd name="connsiteX3" fmla="*/ 0 w 8464509"/>
              <a:gd name="connsiteY3" fmla="*/ 6877457 h 6877457"/>
              <a:gd name="connsiteX4" fmla="*/ 4040810 w 8464509"/>
              <a:gd name="connsiteY4" fmla="*/ 0 h 6877457"/>
              <a:gd name="connsiteX0" fmla="*/ 4040810 w 8468658"/>
              <a:gd name="connsiteY0" fmla="*/ 0 h 6877457"/>
              <a:gd name="connsiteX1" fmla="*/ 8468658 w 8468658"/>
              <a:gd name="connsiteY1" fmla="*/ 12341 h 6877457"/>
              <a:gd name="connsiteX2" fmla="*/ 8464509 w 8468658"/>
              <a:gd name="connsiteY2" fmla="*/ 6877457 h 6877457"/>
              <a:gd name="connsiteX3" fmla="*/ 0 w 8468658"/>
              <a:gd name="connsiteY3" fmla="*/ 6877457 h 6877457"/>
              <a:gd name="connsiteX4" fmla="*/ 4040810 w 8468658"/>
              <a:gd name="connsiteY4" fmla="*/ 0 h 6877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8658" h="6877457">
                <a:moveTo>
                  <a:pt x="4040810" y="0"/>
                </a:moveTo>
                <a:lnTo>
                  <a:pt x="8468658" y="12341"/>
                </a:lnTo>
                <a:lnTo>
                  <a:pt x="8464509" y="6877457"/>
                </a:lnTo>
                <a:lnTo>
                  <a:pt x="0" y="6877457"/>
                </a:lnTo>
                <a:lnTo>
                  <a:pt x="4040810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6A021AF7-4044-A644-8DB8-495F263390D0}"/>
              </a:ext>
            </a:extLst>
          </p:cNvPr>
          <p:cNvSpPr/>
          <p:nvPr userDrawn="1"/>
        </p:nvSpPr>
        <p:spPr>
          <a:xfrm rot="10800000">
            <a:off x="4933721" y="267867"/>
            <a:ext cx="3031755" cy="3031755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D2DFDB14-A8D5-F944-A91C-960A5C2F22AF}"/>
              </a:ext>
            </a:extLst>
          </p:cNvPr>
          <p:cNvSpPr/>
          <p:nvPr userDrawn="1"/>
        </p:nvSpPr>
        <p:spPr>
          <a:xfrm>
            <a:off x="-22175" y="5596959"/>
            <a:ext cx="1261040" cy="1261040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riangle 15">
            <a:extLst>
              <a:ext uri="{FF2B5EF4-FFF2-40B4-BE49-F238E27FC236}">
                <a16:creationId xmlns:a16="http://schemas.microsoft.com/office/drawing/2014/main" id="{B7735FBC-8FBF-9947-B380-14D44D2206B1}"/>
              </a:ext>
            </a:extLst>
          </p:cNvPr>
          <p:cNvSpPr/>
          <p:nvPr userDrawn="1"/>
        </p:nvSpPr>
        <p:spPr>
          <a:xfrm rot="10800000">
            <a:off x="184302" y="236698"/>
            <a:ext cx="519337" cy="519337"/>
          </a:xfrm>
          <a:prstGeom prst="triangle">
            <a:avLst/>
          </a:prstGeom>
          <a:pattFill prst="dk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17B7C303-8734-B141-AF0D-2945DA349FBD}"/>
              </a:ext>
            </a:extLst>
          </p:cNvPr>
          <p:cNvSpPr/>
          <p:nvPr userDrawn="1"/>
        </p:nvSpPr>
        <p:spPr>
          <a:xfrm>
            <a:off x="4414384" y="5795386"/>
            <a:ext cx="519337" cy="519337"/>
          </a:xfrm>
          <a:prstGeom prst="triangle">
            <a:avLst/>
          </a:prstGeom>
          <a:pattFill prst="wdUpDiag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67914AE0-93F2-8346-B885-5734D2B694B2}"/>
              </a:ext>
            </a:extLst>
          </p:cNvPr>
          <p:cNvSpPr/>
          <p:nvPr userDrawn="1"/>
        </p:nvSpPr>
        <p:spPr>
          <a:xfrm rot="5400000">
            <a:off x="-48606" y="3035784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6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72A5F6-5449-2840-B48F-2AA85FE272A3}"/>
              </a:ext>
            </a:extLst>
          </p:cNvPr>
          <p:cNvSpPr/>
          <p:nvPr userDrawn="1"/>
        </p:nvSpPr>
        <p:spPr>
          <a:xfrm>
            <a:off x="0" y="0"/>
            <a:ext cx="35025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2B3A8339-6DA4-E549-AEA2-9512C53F064F}"/>
              </a:ext>
            </a:extLst>
          </p:cNvPr>
          <p:cNvSpPr/>
          <p:nvPr userDrawn="1"/>
        </p:nvSpPr>
        <p:spPr>
          <a:xfrm>
            <a:off x="3591475" y="5273069"/>
            <a:ext cx="1486666" cy="1486666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752EA775-82B0-BA48-8CA2-7A09D72EC958}"/>
              </a:ext>
            </a:extLst>
          </p:cNvPr>
          <p:cNvSpPr/>
          <p:nvPr userDrawn="1"/>
        </p:nvSpPr>
        <p:spPr>
          <a:xfrm>
            <a:off x="76559" y="597553"/>
            <a:ext cx="562863" cy="562863"/>
          </a:xfrm>
          <a:prstGeom prst="triangle">
            <a:avLst/>
          </a:prstGeom>
          <a:pattFill prst="ltVert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2C6B50B5-10C1-4A40-9531-4F8DC16892F8}"/>
              </a:ext>
            </a:extLst>
          </p:cNvPr>
          <p:cNvSpPr/>
          <p:nvPr userDrawn="1"/>
        </p:nvSpPr>
        <p:spPr>
          <a:xfrm>
            <a:off x="357990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CAF18EC0-3F9F-6449-A2B2-A792B70BEA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44819" y="597553"/>
            <a:ext cx="6063915" cy="6063915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8357860-E91C-1745-A5D1-921689BF47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6994" y="1535397"/>
            <a:ext cx="4845068" cy="1858617"/>
          </a:xfrm>
        </p:spPr>
        <p:txBody>
          <a:bodyPr anchor="b">
            <a:normAutofit/>
          </a:bodyPr>
          <a:lstStyle>
            <a:lvl1pPr algn="l">
              <a:defRPr sz="4800" i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94A3FA1-7F3F-2D41-ABE1-512FA9FC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996" y="3401899"/>
            <a:ext cx="4845066" cy="2107095"/>
          </a:xfrm>
        </p:spPr>
        <p:txBody>
          <a:bodyPr/>
          <a:lstStyle>
            <a:lvl1pPr marL="182880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1pPr>
            <a:lvl2pPr marL="38404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2pPr>
            <a:lvl3pPr marL="56692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3pPr>
            <a:lvl4pPr marL="74980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4pPr>
            <a:lvl5pPr marL="932688" indent="-182880" algn="l">
              <a:buClr>
                <a:srgbClr val="C5AE76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rrow 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4D4881A-F72E-2D4F-BC41-5D2839D87000}"/>
              </a:ext>
            </a:extLst>
          </p:cNvPr>
          <p:cNvSpPr/>
          <p:nvPr userDrawn="1"/>
        </p:nvSpPr>
        <p:spPr>
          <a:xfrm>
            <a:off x="4997302" y="0"/>
            <a:ext cx="7194698" cy="6879265"/>
          </a:xfrm>
          <a:custGeom>
            <a:avLst/>
            <a:gdLst>
              <a:gd name="connsiteX0" fmla="*/ 0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0 w 5004391"/>
              <a:gd name="connsiteY4" fmla="*/ 0 h 6858000"/>
              <a:gd name="connsiteX0" fmla="*/ 1424763 w 5004391"/>
              <a:gd name="connsiteY0" fmla="*/ 0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424763 w 5004391"/>
              <a:gd name="connsiteY4" fmla="*/ 0 h 6858000"/>
              <a:gd name="connsiteX0" fmla="*/ 1275907 w 5004391"/>
              <a:gd name="connsiteY0" fmla="*/ 21265 h 6858000"/>
              <a:gd name="connsiteX1" fmla="*/ 5004391 w 5004391"/>
              <a:gd name="connsiteY1" fmla="*/ 0 h 6858000"/>
              <a:gd name="connsiteX2" fmla="*/ 5004391 w 5004391"/>
              <a:gd name="connsiteY2" fmla="*/ 6858000 h 6858000"/>
              <a:gd name="connsiteX3" fmla="*/ 0 w 5004391"/>
              <a:gd name="connsiteY3" fmla="*/ 6858000 h 6858000"/>
              <a:gd name="connsiteX4" fmla="*/ 1275907 w 5004391"/>
              <a:gd name="connsiteY4" fmla="*/ 21265 h 6858000"/>
              <a:gd name="connsiteX0" fmla="*/ 3466214 w 7194698"/>
              <a:gd name="connsiteY0" fmla="*/ 21265 h 6879265"/>
              <a:gd name="connsiteX1" fmla="*/ 7194698 w 7194698"/>
              <a:gd name="connsiteY1" fmla="*/ 0 h 6879265"/>
              <a:gd name="connsiteX2" fmla="*/ 7194698 w 7194698"/>
              <a:gd name="connsiteY2" fmla="*/ 6858000 h 6879265"/>
              <a:gd name="connsiteX3" fmla="*/ 0 w 7194698"/>
              <a:gd name="connsiteY3" fmla="*/ 6879265 h 6879265"/>
              <a:gd name="connsiteX4" fmla="*/ 3466214 w 7194698"/>
              <a:gd name="connsiteY4" fmla="*/ 21265 h 6879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4698" h="6879265">
                <a:moveTo>
                  <a:pt x="3466214" y="21265"/>
                </a:moveTo>
                <a:lnTo>
                  <a:pt x="7194698" y="0"/>
                </a:lnTo>
                <a:lnTo>
                  <a:pt x="7194698" y="6858000"/>
                </a:lnTo>
                <a:lnTo>
                  <a:pt x="0" y="6879265"/>
                </a:lnTo>
                <a:lnTo>
                  <a:pt x="3466214" y="212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214CA4B6-21BC-234A-9FAD-E362D7F194C4}"/>
              </a:ext>
            </a:extLst>
          </p:cNvPr>
          <p:cNvSpPr/>
          <p:nvPr userDrawn="1"/>
        </p:nvSpPr>
        <p:spPr>
          <a:xfrm>
            <a:off x="2571311" y="3814571"/>
            <a:ext cx="2960808" cy="2960808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815F04B4-E3C0-0845-8DEC-98C63E21B466}"/>
              </a:ext>
            </a:extLst>
          </p:cNvPr>
          <p:cNvSpPr/>
          <p:nvPr userDrawn="1"/>
        </p:nvSpPr>
        <p:spPr>
          <a:xfrm rot="10800000">
            <a:off x="2277396" y="3814571"/>
            <a:ext cx="1360968" cy="1360968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850A90A-EBB3-314C-9D98-A4220E2739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2569281" y="330912"/>
            <a:ext cx="6217440" cy="6217440"/>
          </a:xfrm>
          <a:custGeom>
            <a:avLst/>
            <a:gdLst>
              <a:gd name="connsiteX0" fmla="*/ 0 w 6063915"/>
              <a:gd name="connsiteY0" fmla="*/ 0 h 6063915"/>
              <a:gd name="connsiteX1" fmla="*/ 6063915 w 6063915"/>
              <a:gd name="connsiteY1" fmla="*/ 0 h 6063915"/>
              <a:gd name="connsiteX2" fmla="*/ 3031957 w 6063915"/>
              <a:gd name="connsiteY2" fmla="*/ 6063915 h 606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63915" h="6063915">
                <a:moveTo>
                  <a:pt x="0" y="0"/>
                </a:moveTo>
                <a:lnTo>
                  <a:pt x="6063915" y="0"/>
                </a:lnTo>
                <a:lnTo>
                  <a:pt x="3031957" y="606391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001923-8460-C64B-A54B-3221B8A6B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8108" y="1957888"/>
            <a:ext cx="3815484" cy="1858617"/>
          </a:xfrm>
        </p:spPr>
        <p:txBody>
          <a:bodyPr anchor="b">
            <a:normAutofit/>
          </a:bodyPr>
          <a:lstStyle>
            <a:lvl1pPr algn="ctr">
              <a:defRPr sz="480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E64A275-2629-244A-A66F-FC140850C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8110" y="3824390"/>
            <a:ext cx="3815482" cy="2107095"/>
          </a:xfrm>
        </p:spPr>
        <p:txBody>
          <a:bodyPr/>
          <a:lstStyle>
            <a:lvl1pPr marL="182880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2pPr marL="38404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  <a:lvl3pPr marL="56692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3pPr>
            <a:lvl4pPr marL="74980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4pPr>
            <a:lvl5pPr marL="932688" indent="-182880" algn="ctr">
              <a:buClr>
                <a:srgbClr val="C5AE76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520102B5-5695-C743-B30E-C92897B48D8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220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Narrow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0D84E6-6DEA-1D4E-92C3-A360785A027B}"/>
              </a:ext>
            </a:extLst>
          </p:cNvPr>
          <p:cNvSpPr/>
          <p:nvPr userDrawn="1"/>
        </p:nvSpPr>
        <p:spPr>
          <a:xfrm>
            <a:off x="0" y="1730829"/>
            <a:ext cx="8229600" cy="34779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C28500E9-800B-C94A-B6F9-F73D37B2D301}"/>
              </a:ext>
            </a:extLst>
          </p:cNvPr>
          <p:cNvSpPr/>
          <p:nvPr userDrawn="1"/>
        </p:nvSpPr>
        <p:spPr>
          <a:xfrm rot="10800000">
            <a:off x="8749091" y="0"/>
            <a:ext cx="3442907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EAD70A4-7AF0-7E4D-ABBC-34DD61D7B01E}"/>
              </a:ext>
            </a:extLst>
          </p:cNvPr>
          <p:cNvSpPr/>
          <p:nvPr userDrawn="1"/>
        </p:nvSpPr>
        <p:spPr>
          <a:xfrm rot="10800000">
            <a:off x="3727215" y="5551712"/>
            <a:ext cx="1424687" cy="1306288"/>
          </a:xfrm>
          <a:prstGeom prst="triangle">
            <a:avLst/>
          </a:prstGeom>
          <a:pattFill prst="lgGrid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14C43A8B-650C-3B4B-9F8C-592CE9F2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25" y="2464270"/>
            <a:ext cx="5227376" cy="7277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345C704-9538-984E-8D14-D6AEC9A4C4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68623" y="3265903"/>
            <a:ext cx="5227377" cy="1642386"/>
          </a:xfrm>
        </p:spPr>
        <p:txBody>
          <a:bodyPr lIns="91440" rIns="91440" anchor="t">
            <a:normAutofit/>
          </a:bodyPr>
          <a:lstStyle>
            <a:lvl1pPr marL="0" indent="0">
              <a:buNone/>
              <a:defRPr sz="20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47B5AD0-4AD4-9843-9C08-DEF894490A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4593262" y="0"/>
            <a:ext cx="7598736" cy="685800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8795BE2D-99B1-FE49-84B1-C41E44A8AC0B}"/>
              </a:ext>
            </a:extLst>
          </p:cNvPr>
          <p:cNvSpPr/>
          <p:nvPr userDrawn="1"/>
        </p:nvSpPr>
        <p:spPr>
          <a:xfrm rot="5400000">
            <a:off x="-48606" y="252453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55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and Author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34F14FD9-9995-BE48-8C0E-B1454B9F23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6012" y="0"/>
            <a:ext cx="7598735" cy="6858000"/>
          </a:xfrm>
          <a:custGeom>
            <a:avLst/>
            <a:gdLst>
              <a:gd name="connsiteX0" fmla="*/ 0 w 7598735"/>
              <a:gd name="connsiteY0" fmla="*/ 0 h 6858000"/>
              <a:gd name="connsiteX1" fmla="*/ 7598735 w 7598735"/>
              <a:gd name="connsiteY1" fmla="*/ 0 h 6858000"/>
              <a:gd name="connsiteX2" fmla="*/ 7598735 w 7598735"/>
              <a:gd name="connsiteY2" fmla="*/ 6858000 h 6858000"/>
              <a:gd name="connsiteX3" fmla="*/ 0 w 7598735"/>
              <a:gd name="connsiteY3" fmla="*/ 6858000 h 6858000"/>
              <a:gd name="connsiteX4" fmla="*/ 0 w 7598735"/>
              <a:gd name="connsiteY4" fmla="*/ 6378840 h 6858000"/>
              <a:gd name="connsiteX5" fmla="*/ 140333 w 7598735"/>
              <a:gd name="connsiteY5" fmla="*/ 6379536 h 6858000"/>
              <a:gd name="connsiteX6" fmla="*/ 3074919 w 7598735"/>
              <a:gd name="connsiteY6" fmla="*/ 489098 h 6858000"/>
              <a:gd name="connsiteX7" fmla="*/ 0 w 7598735"/>
              <a:gd name="connsiteY7" fmla="*/ 480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8735" h="6858000">
                <a:moveTo>
                  <a:pt x="0" y="0"/>
                </a:moveTo>
                <a:lnTo>
                  <a:pt x="7598735" y="0"/>
                </a:lnTo>
                <a:lnTo>
                  <a:pt x="7598735" y="6858000"/>
                </a:lnTo>
                <a:lnTo>
                  <a:pt x="0" y="6858000"/>
                </a:lnTo>
                <a:lnTo>
                  <a:pt x="0" y="6378840"/>
                </a:lnTo>
                <a:lnTo>
                  <a:pt x="140333" y="6379536"/>
                </a:lnTo>
                <a:lnTo>
                  <a:pt x="3074919" y="489098"/>
                </a:lnTo>
                <a:lnTo>
                  <a:pt x="0" y="48004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BFAE6FFB-F37C-7040-87B6-654B2F44CE7A}"/>
              </a:ext>
            </a:extLst>
          </p:cNvPr>
          <p:cNvSpPr/>
          <p:nvPr userDrawn="1"/>
        </p:nvSpPr>
        <p:spPr>
          <a:xfrm>
            <a:off x="413825" y="463261"/>
            <a:ext cx="7347125" cy="5911703"/>
          </a:xfrm>
          <a:custGeom>
            <a:avLst/>
            <a:gdLst>
              <a:gd name="connsiteX0" fmla="*/ 125507 w 7347125"/>
              <a:gd name="connsiteY0" fmla="*/ 0 h 5911703"/>
              <a:gd name="connsiteX1" fmla="*/ 7347125 w 7347125"/>
              <a:gd name="connsiteY1" fmla="*/ 21265 h 5911703"/>
              <a:gd name="connsiteX2" fmla="*/ 4412539 w 7347125"/>
              <a:gd name="connsiteY2" fmla="*/ 5911703 h 5911703"/>
              <a:gd name="connsiteX3" fmla="*/ 1007798 w 7347125"/>
              <a:gd name="connsiteY3" fmla="*/ 5894815 h 5911703"/>
              <a:gd name="connsiteX4" fmla="*/ 1007798 w 7347125"/>
              <a:gd name="connsiteY4" fmla="*/ 5901070 h 5911703"/>
              <a:gd name="connsiteX5" fmla="*/ 0 w 7347125"/>
              <a:gd name="connsiteY5" fmla="*/ 5901070 h 5911703"/>
              <a:gd name="connsiteX6" fmla="*/ 0 w 7347125"/>
              <a:gd name="connsiteY6" fmla="*/ 10632 h 5911703"/>
              <a:gd name="connsiteX7" fmla="*/ 125507 w 7347125"/>
              <a:gd name="connsiteY7" fmla="*/ 10632 h 591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7125" h="5911703">
                <a:moveTo>
                  <a:pt x="125507" y="0"/>
                </a:moveTo>
                <a:lnTo>
                  <a:pt x="7347125" y="21265"/>
                </a:lnTo>
                <a:lnTo>
                  <a:pt x="4412539" y="5911703"/>
                </a:lnTo>
                <a:lnTo>
                  <a:pt x="1007798" y="5894815"/>
                </a:lnTo>
                <a:lnTo>
                  <a:pt x="1007798" y="5901070"/>
                </a:lnTo>
                <a:lnTo>
                  <a:pt x="0" y="5901070"/>
                </a:lnTo>
                <a:lnTo>
                  <a:pt x="0" y="10632"/>
                </a:lnTo>
                <a:lnTo>
                  <a:pt x="125507" y="106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8AB73D1-1AA1-4E44-A7DA-8C00D8E10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1501" y="1609159"/>
            <a:ext cx="4253334" cy="3639682"/>
          </a:xfrm>
        </p:spPr>
        <p:txBody>
          <a:bodyPr anchor="t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Goes Here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611FC0D0-E6E4-7645-B0C7-97FB2012039D}"/>
              </a:ext>
            </a:extLst>
          </p:cNvPr>
          <p:cNvSpPr/>
          <p:nvPr userDrawn="1"/>
        </p:nvSpPr>
        <p:spPr>
          <a:xfrm rot="5400000">
            <a:off x="-48606" y="1669422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24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F11B56-403C-AA43-BA54-5CD9A60BDDC5}"/>
              </a:ext>
            </a:extLst>
          </p:cNvPr>
          <p:cNvGrpSpPr/>
          <p:nvPr userDrawn="1"/>
        </p:nvGrpSpPr>
        <p:grpSpPr>
          <a:xfrm>
            <a:off x="0" y="-4353"/>
            <a:ext cx="6884691" cy="6862353"/>
            <a:chOff x="0" y="-4353"/>
            <a:chExt cx="6884691" cy="6862353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8BAD61D-F455-9240-A0C6-DE4F40E47C29}"/>
                </a:ext>
              </a:extLst>
            </p:cNvPr>
            <p:cNvSpPr/>
            <p:nvPr userDrawn="1"/>
          </p:nvSpPr>
          <p:spPr>
            <a:xfrm>
              <a:off x="0" y="-4353"/>
              <a:ext cx="6884691" cy="6862353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  <a:gd name="connsiteX0" fmla="*/ 9234 w 6880863"/>
                <a:gd name="connsiteY0" fmla="*/ 0 h 6866017"/>
                <a:gd name="connsiteX1" fmla="*/ 6880863 w 6880863"/>
                <a:gd name="connsiteY1" fmla="*/ 1567 h 6866017"/>
                <a:gd name="connsiteX2" fmla="*/ 3445205 w 6880863"/>
                <a:gd name="connsiteY2" fmla="*/ 6866017 h 6866017"/>
                <a:gd name="connsiteX3" fmla="*/ 705 w 6880863"/>
                <a:gd name="connsiteY3" fmla="*/ 6864138 h 6866017"/>
                <a:gd name="connsiteX4" fmla="*/ 9234 w 6880863"/>
                <a:gd name="connsiteY4" fmla="*/ 0 h 6866017"/>
                <a:gd name="connsiteX0" fmla="*/ 0 w 6884692"/>
                <a:gd name="connsiteY0" fmla="*/ 0 h 6883465"/>
                <a:gd name="connsiteX1" fmla="*/ 6884692 w 6884692"/>
                <a:gd name="connsiteY1" fmla="*/ 19015 h 6883465"/>
                <a:gd name="connsiteX2" fmla="*/ 3449034 w 6884692"/>
                <a:gd name="connsiteY2" fmla="*/ 6883465 h 6883465"/>
                <a:gd name="connsiteX3" fmla="*/ 4534 w 6884692"/>
                <a:gd name="connsiteY3" fmla="*/ 6881586 h 6883465"/>
                <a:gd name="connsiteX4" fmla="*/ 0 w 6884692"/>
                <a:gd name="connsiteY4" fmla="*/ 0 h 6883465"/>
                <a:gd name="connsiteX0" fmla="*/ 9234 w 6880863"/>
                <a:gd name="connsiteY0" fmla="*/ 0 h 6879102"/>
                <a:gd name="connsiteX1" fmla="*/ 6880863 w 6880863"/>
                <a:gd name="connsiteY1" fmla="*/ 14652 h 6879102"/>
                <a:gd name="connsiteX2" fmla="*/ 3445205 w 6880863"/>
                <a:gd name="connsiteY2" fmla="*/ 6879102 h 6879102"/>
                <a:gd name="connsiteX3" fmla="*/ 705 w 6880863"/>
                <a:gd name="connsiteY3" fmla="*/ 6877223 h 6879102"/>
                <a:gd name="connsiteX4" fmla="*/ 9234 w 6880863"/>
                <a:gd name="connsiteY4" fmla="*/ 0 h 6879102"/>
                <a:gd name="connsiteX0" fmla="*/ 0 w 6884691"/>
                <a:gd name="connsiteY0" fmla="*/ 0 h 6874740"/>
                <a:gd name="connsiteX1" fmla="*/ 6884691 w 6884691"/>
                <a:gd name="connsiteY1" fmla="*/ 10290 h 6874740"/>
                <a:gd name="connsiteX2" fmla="*/ 3449033 w 6884691"/>
                <a:gd name="connsiteY2" fmla="*/ 6874740 h 6874740"/>
                <a:gd name="connsiteX3" fmla="*/ 4533 w 6884691"/>
                <a:gd name="connsiteY3" fmla="*/ 6872861 h 6874740"/>
                <a:gd name="connsiteX4" fmla="*/ 0 w 6884691"/>
                <a:gd name="connsiteY4" fmla="*/ 0 h 6874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4691" h="6874740">
                  <a:moveTo>
                    <a:pt x="0" y="0"/>
                  </a:moveTo>
                  <a:lnTo>
                    <a:pt x="6884691" y="10290"/>
                  </a:lnTo>
                  <a:lnTo>
                    <a:pt x="3449033" y="6874740"/>
                  </a:lnTo>
                  <a:lnTo>
                    <a:pt x="4533" y="6872861"/>
                  </a:lnTo>
                  <a:cubicBezTo>
                    <a:pt x="207" y="458797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riangle 6">
              <a:extLst>
                <a:ext uri="{FF2B5EF4-FFF2-40B4-BE49-F238E27FC236}">
                  <a16:creationId xmlns:a16="http://schemas.microsoft.com/office/drawing/2014/main" id="{75004ACB-4E38-6449-B733-0C6A6BC40ADD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6A52034F-1EDC-3040-A1B3-B572FC286C20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988" y="1954400"/>
            <a:ext cx="4393415" cy="300235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FD910B80-BD19-CF49-AB0B-1C5DEECEDED5}"/>
              </a:ext>
            </a:extLst>
          </p:cNvPr>
          <p:cNvSpPr/>
          <p:nvPr userDrawn="1"/>
        </p:nvSpPr>
        <p:spPr>
          <a:xfrm rot="5400000">
            <a:off x="-48606" y="31651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32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15DFD37-81D5-5742-B09A-5D4CBF48B7EA}"/>
              </a:ext>
            </a:extLst>
          </p:cNvPr>
          <p:cNvGrpSpPr/>
          <p:nvPr userDrawn="1"/>
        </p:nvGrpSpPr>
        <p:grpSpPr>
          <a:xfrm rot="10800000">
            <a:off x="5294245" y="0"/>
            <a:ext cx="6897755" cy="6858000"/>
            <a:chOff x="-17598" y="0"/>
            <a:chExt cx="6897755" cy="685800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0CF4E43-4A68-664C-B973-2FE49DC7733D}"/>
                </a:ext>
              </a:extLst>
            </p:cNvPr>
            <p:cNvSpPr/>
            <p:nvPr userDrawn="1"/>
          </p:nvSpPr>
          <p:spPr>
            <a:xfrm>
              <a:off x="-17598" y="0"/>
              <a:ext cx="6897755" cy="6858000"/>
            </a:xfrm>
            <a:custGeom>
              <a:avLst/>
              <a:gdLst>
                <a:gd name="connsiteX0" fmla="*/ 0 w 6838726"/>
                <a:gd name="connsiteY0" fmla="*/ 0 h 6853468"/>
                <a:gd name="connsiteX1" fmla="*/ 6838726 w 6838726"/>
                <a:gd name="connsiteY1" fmla="*/ 20138 h 6853468"/>
                <a:gd name="connsiteX2" fmla="*/ 3434396 w 6838726"/>
                <a:gd name="connsiteY2" fmla="*/ 6853468 h 6853468"/>
                <a:gd name="connsiteX3" fmla="*/ 0 w 6838726"/>
                <a:gd name="connsiteY3" fmla="*/ 6836433 h 6853468"/>
                <a:gd name="connsiteX4" fmla="*/ 0 w 6838726"/>
                <a:gd name="connsiteY4" fmla="*/ 0 h 6853468"/>
                <a:gd name="connsiteX0" fmla="*/ 15156 w 6853882"/>
                <a:gd name="connsiteY0" fmla="*/ 0 h 6861693"/>
                <a:gd name="connsiteX1" fmla="*/ 6853882 w 6853882"/>
                <a:gd name="connsiteY1" fmla="*/ 20138 h 6861693"/>
                <a:gd name="connsiteX2" fmla="*/ 3449552 w 6853882"/>
                <a:gd name="connsiteY2" fmla="*/ 6853468 h 6861693"/>
                <a:gd name="connsiteX3" fmla="*/ 0 w 6853882"/>
                <a:gd name="connsiteY3" fmla="*/ 6861693 h 6861693"/>
                <a:gd name="connsiteX4" fmla="*/ 15156 w 6853882"/>
                <a:gd name="connsiteY4" fmla="*/ 0 h 6861693"/>
                <a:gd name="connsiteX0" fmla="*/ 15156 w 6853882"/>
                <a:gd name="connsiteY0" fmla="*/ 0 h 6863572"/>
                <a:gd name="connsiteX1" fmla="*/ 6853882 w 6853882"/>
                <a:gd name="connsiteY1" fmla="*/ 20138 h 6863572"/>
                <a:gd name="connsiteX2" fmla="*/ 3444500 w 6853882"/>
                <a:gd name="connsiteY2" fmla="*/ 6863572 h 6863572"/>
                <a:gd name="connsiteX3" fmla="*/ 0 w 6853882"/>
                <a:gd name="connsiteY3" fmla="*/ 6861693 h 6863572"/>
                <a:gd name="connsiteX4" fmla="*/ 15156 w 6853882"/>
                <a:gd name="connsiteY4" fmla="*/ 0 h 6863572"/>
                <a:gd name="connsiteX0" fmla="*/ 0 w 6866861"/>
                <a:gd name="connsiteY0" fmla="*/ 0 h 6856528"/>
                <a:gd name="connsiteX1" fmla="*/ 6866861 w 6866861"/>
                <a:gd name="connsiteY1" fmla="*/ 13094 h 6856528"/>
                <a:gd name="connsiteX2" fmla="*/ 3457479 w 6866861"/>
                <a:gd name="connsiteY2" fmla="*/ 6856528 h 6856528"/>
                <a:gd name="connsiteX3" fmla="*/ 12979 w 6866861"/>
                <a:gd name="connsiteY3" fmla="*/ 6854649 h 6856528"/>
                <a:gd name="connsiteX4" fmla="*/ 0 w 6866861"/>
                <a:gd name="connsiteY4" fmla="*/ 0 h 6856528"/>
                <a:gd name="connsiteX0" fmla="*/ 0 w 6893137"/>
                <a:gd name="connsiteY0" fmla="*/ 7922 h 6864450"/>
                <a:gd name="connsiteX1" fmla="*/ 6893137 w 6893137"/>
                <a:gd name="connsiteY1" fmla="*/ 0 h 6864450"/>
                <a:gd name="connsiteX2" fmla="*/ 3457479 w 6893137"/>
                <a:gd name="connsiteY2" fmla="*/ 6864450 h 6864450"/>
                <a:gd name="connsiteX3" fmla="*/ 12979 w 6893137"/>
                <a:gd name="connsiteY3" fmla="*/ 6862571 h 6864450"/>
                <a:gd name="connsiteX4" fmla="*/ 0 w 6893137"/>
                <a:gd name="connsiteY4" fmla="*/ 7922 h 6864450"/>
                <a:gd name="connsiteX0" fmla="*/ 0 w 6897755"/>
                <a:gd name="connsiteY0" fmla="*/ 0 h 6870380"/>
                <a:gd name="connsiteX1" fmla="*/ 6897755 w 6897755"/>
                <a:gd name="connsiteY1" fmla="*/ 5930 h 6870380"/>
                <a:gd name="connsiteX2" fmla="*/ 3462097 w 6897755"/>
                <a:gd name="connsiteY2" fmla="*/ 6870380 h 6870380"/>
                <a:gd name="connsiteX3" fmla="*/ 17597 w 6897755"/>
                <a:gd name="connsiteY3" fmla="*/ 6868501 h 6870380"/>
                <a:gd name="connsiteX4" fmla="*/ 0 w 6897755"/>
                <a:gd name="connsiteY4" fmla="*/ 0 h 687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97755" h="6870380">
                  <a:moveTo>
                    <a:pt x="0" y="0"/>
                  </a:moveTo>
                  <a:lnTo>
                    <a:pt x="6897755" y="5930"/>
                  </a:lnTo>
                  <a:lnTo>
                    <a:pt x="3462097" y="6870380"/>
                  </a:lnTo>
                  <a:lnTo>
                    <a:pt x="17597" y="6868501"/>
                  </a:lnTo>
                  <a:cubicBezTo>
                    <a:pt x="13271" y="4583618"/>
                    <a:pt x="4326" y="22848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AFAD3D76-9126-CC42-90B0-5BF85DC91E3E}"/>
                </a:ext>
              </a:extLst>
            </p:cNvPr>
            <p:cNvSpPr/>
            <p:nvPr userDrawn="1"/>
          </p:nvSpPr>
          <p:spPr>
            <a:xfrm>
              <a:off x="3641197" y="5941716"/>
              <a:ext cx="911753" cy="911753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9D011AB3-8218-AE4F-9DF7-810A1B45C453}"/>
                </a:ext>
              </a:extLst>
            </p:cNvPr>
            <p:cNvSpPr/>
            <p:nvPr userDrawn="1"/>
          </p:nvSpPr>
          <p:spPr>
            <a:xfrm rot="10800000">
              <a:off x="4944403" y="174432"/>
              <a:ext cx="1590022" cy="1590022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877EC85-9CA1-EB4F-A9AC-2C02CB520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5272" y="1954400"/>
            <a:ext cx="3889053" cy="300235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D84320FE-42A3-294B-AAE0-3D16A63E3599}"/>
              </a:ext>
            </a:extLst>
          </p:cNvPr>
          <p:cNvSpPr/>
          <p:nvPr userDrawn="1"/>
        </p:nvSpPr>
        <p:spPr>
          <a:xfrm rot="16200000">
            <a:off x="11604063" y="316289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37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175206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Horizont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FFCAC17-2511-3D4F-A318-B241447A2C02}"/>
              </a:ext>
            </a:extLst>
          </p:cNvPr>
          <p:cNvSpPr/>
          <p:nvPr userDrawn="1"/>
        </p:nvSpPr>
        <p:spPr>
          <a:xfrm>
            <a:off x="413825" y="2941613"/>
            <a:ext cx="11364350" cy="34326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13F5538-7999-A74B-BCB7-A96C8DBC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4280546"/>
            <a:ext cx="10452848" cy="1791071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6">
            <a:extLst>
              <a:ext uri="{FF2B5EF4-FFF2-40B4-BE49-F238E27FC236}">
                <a16:creationId xmlns:a16="http://schemas.microsoft.com/office/drawing/2014/main" id="{DE5056B4-56A3-6E40-92E1-FA33B5C8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fld id="{4BE1D723-8F53-4F53-90B0-1982A396982E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A47DE6D7-793F-C846-8A00-3061847B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4C61174-2D39-E640-8A16-DCE65554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itle 9">
            <a:extLst>
              <a:ext uri="{FF2B5EF4-FFF2-40B4-BE49-F238E27FC236}">
                <a16:creationId xmlns:a16="http://schemas.microsoft.com/office/drawing/2014/main" id="{13596EE0-A679-3B49-BA9A-D5C79B0C8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3143154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3E931B03-E301-6D48-8377-B08DA6C95F0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249401AC-F116-8B4C-A1A0-CF88B63E549B}"/>
              </a:ext>
            </a:extLst>
          </p:cNvPr>
          <p:cNvSpPr/>
          <p:nvPr userDrawn="1"/>
        </p:nvSpPr>
        <p:spPr>
          <a:xfrm rot="5400000">
            <a:off x="-48606" y="3334563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A3226FF-244B-B540-ABAC-5C0E3DE310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3824" y="483782"/>
            <a:ext cx="11365992" cy="2457856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7644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29" y="2031121"/>
            <a:ext cx="4534616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4534616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rgbClr val="C5A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5D5DA7E-149B-BB4E-918D-C5FF23087F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27491" y="0"/>
            <a:ext cx="8464509" cy="6858000"/>
          </a:xfrm>
          <a:custGeom>
            <a:avLst/>
            <a:gdLst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3440072 w 8464509"/>
              <a:gd name="connsiteY6" fmla="*/ 6839148 h 6858000"/>
              <a:gd name="connsiteX7" fmla="*/ 0 w 8464509"/>
              <a:gd name="connsiteY7" fmla="*/ 685800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3440072 w 8464509"/>
              <a:gd name="connsiteY5" fmla="*/ 6858000 h 6858000"/>
              <a:gd name="connsiteX6" fmla="*/ 0 w 8464509"/>
              <a:gd name="connsiteY6" fmla="*/ 6858000 h 6858000"/>
              <a:gd name="connsiteX7" fmla="*/ 3426278 w 8464509"/>
              <a:gd name="connsiteY7" fmla="*/ 0 h 6858000"/>
              <a:gd name="connsiteX0" fmla="*/ 3426278 w 8464509"/>
              <a:gd name="connsiteY0" fmla="*/ 0 h 6858000"/>
              <a:gd name="connsiteX1" fmla="*/ 3440072 w 8464509"/>
              <a:gd name="connsiteY1" fmla="*/ 37000 h 6858000"/>
              <a:gd name="connsiteX2" fmla="*/ 3440072 w 8464509"/>
              <a:gd name="connsiteY2" fmla="*/ 0 h 6858000"/>
              <a:gd name="connsiteX3" fmla="*/ 8464509 w 8464509"/>
              <a:gd name="connsiteY3" fmla="*/ 0 h 6858000"/>
              <a:gd name="connsiteX4" fmla="*/ 8464509 w 8464509"/>
              <a:gd name="connsiteY4" fmla="*/ 6858000 h 6858000"/>
              <a:gd name="connsiteX5" fmla="*/ 0 w 8464509"/>
              <a:gd name="connsiteY5" fmla="*/ 6858000 h 6858000"/>
              <a:gd name="connsiteX6" fmla="*/ 3426278 w 8464509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64509" h="6858000">
                <a:moveTo>
                  <a:pt x="3426278" y="0"/>
                </a:moveTo>
                <a:lnTo>
                  <a:pt x="3440072" y="37000"/>
                </a:lnTo>
                <a:lnTo>
                  <a:pt x="3440072" y="0"/>
                </a:lnTo>
                <a:lnTo>
                  <a:pt x="8464509" y="0"/>
                </a:lnTo>
                <a:lnTo>
                  <a:pt x="8464509" y="6858000"/>
                </a:lnTo>
                <a:lnTo>
                  <a:pt x="0" y="6858000"/>
                </a:lnTo>
                <a:lnTo>
                  <a:pt x="3426278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BEBB0DCE-DD71-FF40-B471-A617514321E6}"/>
              </a:ext>
            </a:extLst>
          </p:cNvPr>
          <p:cNvSpPr/>
          <p:nvPr userDrawn="1"/>
        </p:nvSpPr>
        <p:spPr>
          <a:xfrm rot="10800000">
            <a:off x="5869115" y="4530"/>
            <a:ext cx="911753" cy="91175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37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3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885CA99-382D-3E4B-9C4E-B250026E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8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3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3F7CD6-7F0D-1C4F-AE97-8E76514E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2031121"/>
            <a:ext cx="10452848" cy="393315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48691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6979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85267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035558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7418687-D621-0443-9593-F546524940B3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6FFCA020-4282-7D4F-AD59-3DEA5E91ADAB}"/>
              </a:ext>
            </a:extLst>
          </p:cNvPr>
          <p:cNvSpPr/>
          <p:nvPr userDrawn="1"/>
        </p:nvSpPr>
        <p:spPr>
          <a:xfrm>
            <a:off x="10459099" y="5309445"/>
            <a:ext cx="1465933" cy="1465933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653A8DFA-7BAB-7F45-AC35-E4D26BDBC78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9">
            <a:extLst>
              <a:ext uri="{FF2B5EF4-FFF2-40B4-BE49-F238E27FC236}">
                <a16:creationId xmlns:a16="http://schemas.microsoft.com/office/drawing/2014/main" id="{FC3934F6-C727-0048-AD31-76E16E779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893729"/>
            <a:ext cx="10452849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3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98B14A3-A5A4-2F4A-95D8-651E4818BB24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FA21A50F-6662-5046-B75A-1261DC14ABFA}"/>
              </a:ext>
            </a:extLst>
          </p:cNvPr>
          <p:cNvSpPr/>
          <p:nvPr userDrawn="1"/>
        </p:nvSpPr>
        <p:spPr>
          <a:xfrm rot="5400000">
            <a:off x="-48606" y="1085137"/>
            <a:ext cx="648200" cy="52767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FDC47F2-EE1F-4644-989A-72996AC94A96}"/>
              </a:ext>
            </a:extLst>
          </p:cNvPr>
          <p:cNvGrpSpPr/>
          <p:nvPr userDrawn="1"/>
        </p:nvGrpSpPr>
        <p:grpSpPr>
          <a:xfrm>
            <a:off x="401408" y="1983214"/>
            <a:ext cx="5127171" cy="979022"/>
            <a:chOff x="417597" y="1992086"/>
            <a:chExt cx="5127171" cy="9790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6ED203-5311-5B45-870D-8D058E718B91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DE2C0F56-426C-5F4D-AAFD-DF53CA60DB1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1824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125" y="1984781"/>
            <a:ext cx="4639736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125" y="3154858"/>
            <a:ext cx="4639736" cy="2870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C9B82D-42A0-2549-AF1A-BB955578D14E}"/>
              </a:ext>
            </a:extLst>
          </p:cNvPr>
          <p:cNvGrpSpPr/>
          <p:nvPr userDrawn="1"/>
        </p:nvGrpSpPr>
        <p:grpSpPr>
          <a:xfrm>
            <a:off x="6663674" y="1983214"/>
            <a:ext cx="5127171" cy="979022"/>
            <a:chOff x="417597" y="1992086"/>
            <a:chExt cx="5127171" cy="97902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F986011-7709-A448-BC93-37507571BAF8}"/>
                </a:ext>
              </a:extLst>
            </p:cNvPr>
            <p:cNvSpPr/>
            <p:nvPr/>
          </p:nvSpPr>
          <p:spPr>
            <a:xfrm>
              <a:off x="417597" y="1992086"/>
              <a:ext cx="5127171" cy="7047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97EFE62B-D2C4-6147-8593-BDB17D7FB78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822076" y="2696788"/>
              <a:ext cx="318212" cy="27432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</p:grp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343E295-0EB5-2B45-8B07-FB33A0D549D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907391" y="1984781"/>
            <a:ext cx="4639736" cy="703135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86411A82-4B2C-2345-940D-003FAE95661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907391" y="3154858"/>
            <a:ext cx="4639736" cy="2870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1638DF-1560-0147-9FCE-648610243627}"/>
              </a:ext>
            </a:extLst>
          </p:cNvPr>
          <p:cNvCxnSpPr/>
          <p:nvPr userDrawn="1"/>
        </p:nvCxnSpPr>
        <p:spPr>
          <a:xfrm>
            <a:off x="6096000" y="2055833"/>
            <a:ext cx="0" cy="381326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itle 9">
            <a:extLst>
              <a:ext uri="{FF2B5EF4-FFF2-40B4-BE49-F238E27FC236}">
                <a16:creationId xmlns:a16="http://schemas.microsoft.com/office/drawing/2014/main" id="{6500C466-2C7C-0F41-ADF8-F36158F8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30" y="893729"/>
            <a:ext cx="10205573" cy="910492"/>
          </a:xfr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73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5791F-3F71-BF44-BA4E-0B7D386184DC}"/>
              </a:ext>
            </a:extLst>
          </p:cNvPr>
          <p:cNvSpPr/>
          <p:nvPr userDrawn="1"/>
        </p:nvSpPr>
        <p:spPr>
          <a:xfrm>
            <a:off x="0" y="467833"/>
            <a:ext cx="11729822" cy="5890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19AE2E01-52D8-994A-80AC-622260011952}"/>
              </a:ext>
            </a:extLst>
          </p:cNvPr>
          <p:cNvSpPr/>
          <p:nvPr userDrawn="1"/>
        </p:nvSpPr>
        <p:spPr>
          <a:xfrm>
            <a:off x="1915754" y="3684257"/>
            <a:ext cx="3112470" cy="3112470"/>
          </a:xfrm>
          <a:prstGeom prst="triangl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8F16C36-FC88-9044-8303-4AAB2C148BA5}"/>
              </a:ext>
            </a:extLst>
          </p:cNvPr>
          <p:cNvSpPr/>
          <p:nvPr userDrawn="1"/>
        </p:nvSpPr>
        <p:spPr>
          <a:xfrm>
            <a:off x="4668946" y="522786"/>
            <a:ext cx="718556" cy="718556"/>
          </a:xfrm>
          <a:prstGeom prst="triangle">
            <a:avLst/>
          </a:prstGeom>
          <a:pattFill prst="dkHorz">
            <a:fgClr>
              <a:schemeClr val="accent1"/>
            </a:fgClr>
            <a:bgClr>
              <a:schemeClr val="tx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7DA0D001-BFE9-164E-A088-53FE53ABF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123378" cy="6864485"/>
          </a:xfrm>
          <a:custGeom>
            <a:avLst/>
            <a:gdLst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1612869 w 6096000"/>
              <a:gd name="connsiteY2" fmla="*/ 6841445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58000"/>
              <a:gd name="connsiteX1" fmla="*/ 6096000 w 6096000"/>
              <a:gd name="connsiteY1" fmla="*/ 0 h 6858000"/>
              <a:gd name="connsiteX2" fmla="*/ 2014112 w 6096000"/>
              <a:gd name="connsiteY2" fmla="*/ 6857657 h 6858000"/>
              <a:gd name="connsiteX3" fmla="*/ 1612869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6" fmla="*/ 1602021 w 6096000"/>
              <a:gd name="connsiteY6" fmla="*/ 0 h 6858000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33403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  <a:gd name="connsiteX0" fmla="*/ 1602021 w 6096000"/>
              <a:gd name="connsiteY0" fmla="*/ 0 h 6864485"/>
              <a:gd name="connsiteX1" fmla="*/ 6096000 w 6096000"/>
              <a:gd name="connsiteY1" fmla="*/ 0 h 6864485"/>
              <a:gd name="connsiteX2" fmla="*/ 2014112 w 6096000"/>
              <a:gd name="connsiteY2" fmla="*/ 6857657 h 6864485"/>
              <a:gd name="connsiteX3" fmla="*/ 2002538 w 6096000"/>
              <a:gd name="connsiteY3" fmla="*/ 6864485 h 6864485"/>
              <a:gd name="connsiteX4" fmla="*/ 0 w 6096000"/>
              <a:gd name="connsiteY4" fmla="*/ 6858000 h 6864485"/>
              <a:gd name="connsiteX5" fmla="*/ 0 w 6096000"/>
              <a:gd name="connsiteY5" fmla="*/ 0 h 6864485"/>
              <a:gd name="connsiteX6" fmla="*/ 1602021 w 6096000"/>
              <a:gd name="connsiteY6" fmla="*/ 0 h 686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4485">
                <a:moveTo>
                  <a:pt x="1602021" y="0"/>
                </a:moveTo>
                <a:lnTo>
                  <a:pt x="6096000" y="0"/>
                </a:lnTo>
                <a:lnTo>
                  <a:pt x="2014112" y="6857657"/>
                </a:lnTo>
                <a:lnTo>
                  <a:pt x="2002538" y="6864485"/>
                </a:lnTo>
                <a:lnTo>
                  <a:pt x="0" y="6858000"/>
                </a:lnTo>
                <a:lnTo>
                  <a:pt x="0" y="0"/>
                </a:lnTo>
                <a:lnTo>
                  <a:pt x="1602021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10C3D4C-012F-184D-B7D5-E89B7B9A72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06410" y="2679259"/>
            <a:ext cx="2988860" cy="1395208"/>
          </a:xfrm>
        </p:spPr>
        <p:txBody>
          <a:bodyPr lIns="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16862ED-2F5E-FE49-AB49-49CEC0EA33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18426" y="793580"/>
            <a:ext cx="3304279" cy="5270839"/>
          </a:xfrm>
        </p:spPr>
        <p:txBody>
          <a:bodyPr lIns="0" anchor="ctr">
            <a:norm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spc="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15982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31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85" r:id="rId2"/>
    <p:sldLayoutId id="2147483783" r:id="rId3"/>
    <p:sldLayoutId id="2147483765" r:id="rId4"/>
    <p:sldLayoutId id="2147483787" r:id="rId5"/>
    <p:sldLayoutId id="2147483784" r:id="rId6"/>
    <p:sldLayoutId id="2147483786" r:id="rId7"/>
    <p:sldLayoutId id="2147483774" r:id="rId8"/>
    <p:sldLayoutId id="2147483781" r:id="rId9"/>
    <p:sldLayoutId id="2147483779" r:id="rId10"/>
    <p:sldLayoutId id="2147483780" r:id="rId11"/>
    <p:sldLayoutId id="2147483778" r:id="rId12"/>
    <p:sldLayoutId id="2147483777" r:id="rId13"/>
    <p:sldLayoutId id="2147483776" r:id="rId14"/>
    <p:sldLayoutId id="2147483782" r:id="rId15"/>
    <p:sldLayoutId id="2147483788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Krystal.Smith@ky.gov" TargetMode="External"/><Relationship Id="rId5" Type="http://schemas.openxmlformats.org/officeDocument/2006/relationships/hyperlink" Target="mailto:Kristi.Russell@ky.gov" TargetMode="External"/><Relationship Id="rId4" Type="http://schemas.openxmlformats.org/officeDocument/2006/relationships/hyperlink" Target="https://sfcc.ky.gov/Pages/default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7C09F3-1BE8-0445-A3C4-9C100D32B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54538"/>
            <a:ext cx="6096000" cy="197095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Facilities Construction Commission (SFCC)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2026-2032 Six-Year Capital Plan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770EE27-FD77-894D-9D88-F5A548E1D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533" y="3887975"/>
            <a:ext cx="5401734" cy="160689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Kristi Russell, executive Director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Krystal Smith, Executive advisor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Mero Street, Frankfort, KY 40601</a:t>
            </a:r>
          </a:p>
          <a:p>
            <a:endParaRPr lang="en-US" dirty="0"/>
          </a:p>
        </p:txBody>
      </p:sp>
      <p:pic>
        <p:nvPicPr>
          <p:cNvPr id="16" name="Picture Placeholder 15" descr="people looking at floorplan">
            <a:extLst>
              <a:ext uri="{FF2B5EF4-FFF2-40B4-BE49-F238E27FC236}">
                <a16:creationId xmlns:a16="http://schemas.microsoft.com/office/drawing/2014/main" id="{DAC60D5D-D287-9B45-9F54-93A410AFF1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411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6B59285-5763-BC28-D466-EAFF9F378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4053646"/>
            <a:ext cx="10452848" cy="201797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School Facilities Construction Commission was established in 1985 as an independent corporate agency. SFCC provides an equitable distribution of state fundi​ng for school construction and technology based on the unmet needs of Kentucky’s 171 school districts.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618FF8D-45F7-AD32-4664-807EB4602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3143154"/>
            <a:ext cx="10452849" cy="910492"/>
          </a:xfrm>
        </p:spPr>
        <p:txBody>
          <a:bodyPr/>
          <a:lstStyle/>
          <a:p>
            <a:pPr algn="ctr"/>
            <a:r>
              <a:rPr lang="en-US" b="1" dirty="0"/>
              <a:t>SFCC</a:t>
            </a:r>
          </a:p>
        </p:txBody>
      </p:sp>
      <p:pic>
        <p:nvPicPr>
          <p:cNvPr id="6" name="Picture Placeholder 5" descr="Book open on a deck with a blackboard in the background">
            <a:extLst>
              <a:ext uri="{FF2B5EF4-FFF2-40B4-BE49-F238E27FC236}">
                <a16:creationId xmlns:a16="http://schemas.microsoft.com/office/drawing/2014/main" id="{9482FDF3-7990-7B8F-36BD-03187D1291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03"/>
          <a:stretch/>
        </p:blipFill>
        <p:spPr>
          <a:xfrm>
            <a:off x="413824" y="483782"/>
            <a:ext cx="11365992" cy="2457856"/>
          </a:xfrm>
          <a:noFill/>
        </p:spPr>
      </p:pic>
    </p:spTree>
    <p:extLst>
      <p:ext uri="{BB962C8B-B14F-4D97-AF65-F5344CB8AC3E}">
        <p14:creationId xmlns:p14="http://schemas.microsoft.com/office/powerpoint/2010/main" val="179441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1097279"/>
            <a:ext cx="10250783" cy="630937"/>
          </a:xfrm>
        </p:spPr>
        <p:txBody>
          <a:bodyPr anchor="ctr">
            <a:noAutofit/>
          </a:bodyPr>
          <a:lstStyle/>
          <a:p>
            <a:pPr algn="ctr"/>
            <a:r>
              <a:rPr lang="en-US" sz="3600" b="1" dirty="0"/>
              <a:t>Background </a:t>
            </a:r>
            <a:br>
              <a:rPr lang="en-US" sz="3600" b="1" dirty="0"/>
            </a:br>
            <a:r>
              <a:rPr lang="en-US" sz="3600" b="1" dirty="0"/>
              <a:t>Status of Recently Completed &amp; On-Going Projects</a:t>
            </a:r>
          </a:p>
        </p:txBody>
      </p:sp>
      <p:sp>
        <p:nvSpPr>
          <p:cNvPr id="20" name="Slide Number Placeholder 19" hidden="1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PAGE </a:t>
            </a:r>
            <a:fld id="{4A9B5881-4007-4345-955A-79C2656F0C49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6247213"/>
              </p:ext>
            </p:extLst>
          </p:nvPr>
        </p:nvGraphicFramePr>
        <p:xfrm>
          <a:off x="932329" y="2031121"/>
          <a:ext cx="10452848" cy="393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717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1097279"/>
            <a:ext cx="10250783" cy="630937"/>
          </a:xfrm>
        </p:spPr>
        <p:txBody>
          <a:bodyPr anchor="ctr">
            <a:noAutofit/>
          </a:bodyPr>
          <a:lstStyle/>
          <a:p>
            <a:pPr algn="ctr"/>
            <a:r>
              <a:rPr lang="en-US" sz="3600" b="1" dirty="0"/>
              <a:t>New Request Of Funding – 2026-28 Biennium </a:t>
            </a:r>
            <a:br>
              <a:rPr lang="en-US" sz="3600" b="1" dirty="0"/>
            </a:br>
            <a:r>
              <a:rPr lang="en-US" sz="3600" b="1" dirty="0"/>
              <a:t>Status of Recently Completed &amp; On-Going Projects</a:t>
            </a:r>
          </a:p>
        </p:txBody>
      </p:sp>
      <p:sp>
        <p:nvSpPr>
          <p:cNvPr id="20" name="Slide Number Placeholder 19" hidden="1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PAGE </a:t>
            </a:r>
            <a:fld id="{4A9B5881-4007-4345-955A-79C2656F0C49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071298"/>
              </p:ext>
            </p:extLst>
          </p:nvPr>
        </p:nvGraphicFramePr>
        <p:xfrm>
          <a:off x="932329" y="2031121"/>
          <a:ext cx="10452848" cy="393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6328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1097279"/>
            <a:ext cx="10250783" cy="630937"/>
          </a:xfrm>
        </p:spPr>
        <p:txBody>
          <a:bodyPr anchor="ctr">
            <a:noAutofit/>
          </a:bodyPr>
          <a:lstStyle/>
          <a:p>
            <a:pPr algn="ctr"/>
            <a:r>
              <a:rPr lang="en-US" sz="3600" b="1" dirty="0"/>
              <a:t>New Request Of Funding – 2028-30 Biennium </a:t>
            </a:r>
            <a:br>
              <a:rPr lang="en-US" sz="3600" b="1" dirty="0"/>
            </a:br>
            <a:r>
              <a:rPr lang="en-US" sz="3600" b="1" dirty="0"/>
              <a:t>Status of Recently Completed &amp; On-Going Projects</a:t>
            </a:r>
          </a:p>
        </p:txBody>
      </p:sp>
      <p:sp>
        <p:nvSpPr>
          <p:cNvPr id="20" name="Slide Number Placeholder 19" hidden="1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PAGE </a:t>
            </a:r>
            <a:fld id="{4A9B5881-4007-4345-955A-79C2656F0C49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955731"/>
              </p:ext>
            </p:extLst>
          </p:nvPr>
        </p:nvGraphicFramePr>
        <p:xfrm>
          <a:off x="932329" y="2031120"/>
          <a:ext cx="10452848" cy="395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2336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329" y="1097279"/>
            <a:ext cx="10250783" cy="630937"/>
          </a:xfrm>
        </p:spPr>
        <p:txBody>
          <a:bodyPr anchor="ctr">
            <a:noAutofit/>
          </a:bodyPr>
          <a:lstStyle/>
          <a:p>
            <a:pPr algn="ctr"/>
            <a:r>
              <a:rPr lang="en-US" sz="3600" b="1" dirty="0"/>
              <a:t>New Request Of Funding – 2030-32 Biennium </a:t>
            </a:r>
            <a:br>
              <a:rPr lang="en-US" sz="3600" b="1" dirty="0"/>
            </a:br>
            <a:r>
              <a:rPr lang="en-US" sz="3600" b="1" dirty="0"/>
              <a:t>Status of Recently Completed &amp; On-Going Projects</a:t>
            </a:r>
          </a:p>
        </p:txBody>
      </p:sp>
      <p:sp>
        <p:nvSpPr>
          <p:cNvPr id="20" name="Slide Number Placeholder 19" hidden="1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93582" y="6446838"/>
            <a:ext cx="78001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PAGE </a:t>
            </a:r>
            <a:fld id="{4A9B5881-4007-4345-955A-79C2656F0C49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651849"/>
              </p:ext>
            </p:extLst>
          </p:nvPr>
        </p:nvGraphicFramePr>
        <p:xfrm>
          <a:off x="932329" y="2031121"/>
          <a:ext cx="10452848" cy="393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2700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bstract blurred public library with bookshelves">
            <a:extLst>
              <a:ext uri="{FF2B5EF4-FFF2-40B4-BE49-F238E27FC236}">
                <a16:creationId xmlns:a16="http://schemas.microsoft.com/office/drawing/2014/main" id="{B84F9BC6-C976-2EB7-008E-2A1A836457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" r="24186" b="-1"/>
          <a:stretch/>
        </p:blipFill>
        <p:spPr>
          <a:xfrm>
            <a:off x="4576012" y="10"/>
            <a:ext cx="7598735" cy="6857990"/>
          </a:xfr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C46A55C-63C7-80A9-E065-54BF2D6AA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416" y="1609159"/>
            <a:ext cx="5871066" cy="3639682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SFCC’s appropriation takes the form of general funds supported bond funds, which the SFCC converts to a commitment of debt service participation for school districts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Assembly authorizes the SFCC to make offers     of assistance in each fiscal biennium &amp; then funds the  offers of assistance in the next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Assembly has never failed to fund           previously authorized offers of assistance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D58A07-91DD-BDDF-453C-BEBD86F73B87}"/>
              </a:ext>
            </a:extLst>
          </p:cNvPr>
          <p:cNvSpPr txBox="1"/>
          <p:nvPr/>
        </p:nvSpPr>
        <p:spPr>
          <a:xfrm>
            <a:off x="610415" y="766074"/>
            <a:ext cx="6543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SFCC Construction Offers of Assistance</a:t>
            </a:r>
          </a:p>
        </p:txBody>
      </p:sp>
    </p:spTree>
    <p:extLst>
      <p:ext uri="{BB962C8B-B14F-4D97-AF65-F5344CB8AC3E}">
        <p14:creationId xmlns:p14="http://schemas.microsoft.com/office/powerpoint/2010/main" val="4246170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7B097-20CB-A195-B093-E0D5C7D54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anchor="b">
            <a:normAutofit/>
          </a:bodyPr>
          <a:lstStyle/>
          <a:p>
            <a:pPr algn="ctr"/>
            <a:r>
              <a:rPr lang="en-US" sz="5600" b="1" dirty="0"/>
              <a:t>Offers of Assistance Over the Years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696173-55CC-063D-7614-9EB35C3FE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21" y="0"/>
            <a:ext cx="6553557" cy="6727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280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hool desk with books and pencils with chalkboard in background">
            <a:extLst>
              <a:ext uri="{FF2B5EF4-FFF2-40B4-BE49-F238E27FC236}">
                <a16:creationId xmlns:a16="http://schemas.microsoft.com/office/drawing/2014/main" id="{082A89B7-0FBC-F2C1-A13E-E09515C101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3" r="13053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4EAEA9-DB69-394B-7E79-B03E9601B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500" y="482600"/>
            <a:ext cx="4526611" cy="54440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us!</a:t>
            </a:r>
            <a:br>
              <a:rPr lang="en-US" dirty="0"/>
            </a:br>
            <a:br>
              <a:rPr lang="en-US" dirty="0"/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SFCC Website</a:t>
            </a:r>
            <a:br>
              <a:rPr lang="en-US" dirty="0"/>
            </a:br>
            <a:br>
              <a:rPr lang="en-US" dirty="0"/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(502) 564-5582</a:t>
            </a:r>
            <a:br>
              <a:rPr lang="en-US" dirty="0"/>
            </a:br>
            <a:br>
              <a:rPr lang="en-US" dirty="0"/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Kristi Russell,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Director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Kristi.Russell@ky.gov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Krystal Smith,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Advisor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Krystal.Smith@ky.gov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809195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GOLD AND SILVE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C4AE75"/>
      </a:accent1>
      <a:accent2>
        <a:srgbClr val="A9A9A9"/>
      </a:accent2>
      <a:accent3>
        <a:srgbClr val="5E5E5E"/>
      </a:accent3>
      <a:accent4>
        <a:srgbClr val="424242"/>
      </a:accent4>
      <a:accent5>
        <a:srgbClr val="212121"/>
      </a:accent5>
      <a:accent6>
        <a:srgbClr val="D5D5D5"/>
      </a:accent6>
      <a:hlink>
        <a:srgbClr val="C1AA73"/>
      </a:hlink>
      <a:folHlink>
        <a:srgbClr val="797979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rence" id="{B1388269-6A25-4F35-91BE-E59A597AB25F}" vid="{EA621A8F-389C-4766-B7E5-1B2B7E9ADD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 conference presentation</Template>
  <TotalTime>5280</TotalTime>
  <Words>543</Words>
  <Application>Microsoft Office PowerPoint</Application>
  <PresentationFormat>Widescreen</PresentationFormat>
  <Paragraphs>46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Times New Roman</vt:lpstr>
      <vt:lpstr>RetrospectVTI</vt:lpstr>
      <vt:lpstr>School Facilities Construction Commission (SFCC)  2026-2032 Six-Year Capital Plan</vt:lpstr>
      <vt:lpstr>SFCC</vt:lpstr>
      <vt:lpstr>Background  Status of Recently Completed &amp; On-Going Projects</vt:lpstr>
      <vt:lpstr>New Request Of Funding – 2026-28 Biennium  Status of Recently Completed &amp; On-Going Projects</vt:lpstr>
      <vt:lpstr>New Request Of Funding – 2028-30 Biennium  Status of Recently Completed &amp; On-Going Projects</vt:lpstr>
      <vt:lpstr>New Request Of Funding – 2030-32 Biennium  Status of Recently Completed &amp; On-Going Projects</vt:lpstr>
      <vt:lpstr>SFCC’s appropriation takes the form of general funds supported bond funds, which the SFCC converts to a commitment of debt service participation for school districts  General Assembly authorizes the SFCC to make offers     of assistance in each fiscal biennium &amp; then funds the  offers of assistance in the next  General Assembly has never failed to fund           previously authorized offers of assistance  </vt:lpstr>
      <vt:lpstr>Offers of Assistance Over the Years</vt:lpstr>
      <vt:lpstr>Contact us!  SFCC Website  (502) 564-5582  Kristi Russell, Executive Director at Kristi.Russell@ky.gov or  Krystal Smith, Executive Advisor at Krystal.Smith@ky.gov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Facilities Construction Commission (SFCC)</dc:title>
  <dc:creator>Smith, Krystal (SFCC)</dc:creator>
  <cp:lastModifiedBy>Smith, Krystal (SFCC)</cp:lastModifiedBy>
  <cp:revision>71</cp:revision>
  <cp:lastPrinted>2025-05-13T17:32:47Z</cp:lastPrinted>
  <dcterms:created xsi:type="dcterms:W3CDTF">2025-01-15T16:39:58Z</dcterms:created>
  <dcterms:modified xsi:type="dcterms:W3CDTF">2025-05-13T17:49:41Z</dcterms:modified>
</cp:coreProperties>
</file>