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57" r:id="rId4"/>
    <p:sldId id="275" r:id="rId5"/>
    <p:sldId id="276" r:id="rId6"/>
    <p:sldId id="261" r:id="rId7"/>
    <p:sldId id="271" r:id="rId8"/>
    <p:sldId id="270" r:id="rId9"/>
    <p:sldId id="265" r:id="rId10"/>
    <p:sldId id="259" r:id="rId11"/>
    <p:sldId id="267" r:id="rId12"/>
    <p:sldId id="268" r:id="rId13"/>
    <p:sldId id="269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Total Title</a:t>
            </a:r>
            <a:r>
              <a:rPr lang="en-US" sz="1600" b="1" baseline="0" dirty="0"/>
              <a:t> </a:t>
            </a:r>
            <a:r>
              <a:rPr lang="en-US" sz="1600" b="1" dirty="0"/>
              <a:t>Applications Received, 2017</a:t>
            </a:r>
          </a:p>
        </c:rich>
      </c:tx>
      <c:layout>
        <c:manualLayout>
          <c:xMode val="edge"/>
          <c:yMode val="edge"/>
          <c:x val="0.330796362833211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73897789629451"/>
          <c:y val="0.10841001499008203"/>
          <c:w val="0.87421132717197458"/>
          <c:h val="0.81374032468293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'Chart_Data (Received)'!$B$1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[1]Chart_Data!$A$2:$A$13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'Chart_Data (Received)'!$B$2:$B$13</c:f>
              <c:numCache>
                <c:formatCode>#,##0</c:formatCode>
                <c:ptCount val="12"/>
                <c:pt idx="0">
                  <c:v>75635</c:v>
                </c:pt>
                <c:pt idx="1">
                  <c:v>79146</c:v>
                </c:pt>
                <c:pt idx="2">
                  <c:v>104329</c:v>
                </c:pt>
                <c:pt idx="3">
                  <c:v>83451</c:v>
                </c:pt>
                <c:pt idx="4">
                  <c:v>92862</c:v>
                </c:pt>
                <c:pt idx="5">
                  <c:v>95896</c:v>
                </c:pt>
                <c:pt idx="6">
                  <c:v>88683</c:v>
                </c:pt>
                <c:pt idx="7">
                  <c:v>101293</c:v>
                </c:pt>
                <c:pt idx="8">
                  <c:v>89360</c:v>
                </c:pt>
                <c:pt idx="9">
                  <c:v>94446</c:v>
                </c:pt>
                <c:pt idx="10">
                  <c:v>86022</c:v>
                </c:pt>
                <c:pt idx="11">
                  <c:v>82555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52-4754-A769-F80DA3850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907160"/>
        <c:axId val="3689091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'U:\Documents\[Copy of Days to Complete Titles (004)_do not use.xlsx]Chart_Data'!$C$1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D6DCE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[1]Chart_Data!$A$2:$A$13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[1]Chart_Data!$C$2:$C$13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86504</c:v>
                      </c:pt>
                      <c:pt idx="1">
                        <c:v>96895</c:v>
                      </c:pt>
                      <c:pt idx="2">
                        <c:v>125038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8552-4754-A769-F80DA3850660}"/>
                  </c:ext>
                </c:extLst>
              </c15:ser>
            </c15:filteredBarSeries>
          </c:ext>
        </c:extLst>
      </c:barChart>
      <c:dateAx>
        <c:axId val="36890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909120"/>
        <c:crosses val="autoZero"/>
        <c:auto val="0"/>
        <c:lblOffset val="100"/>
        <c:baseTimeUnit val="days"/>
      </c:dateAx>
      <c:valAx>
        <c:axId val="36890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Applications Received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907160"/>
        <c:crossesAt val="1"/>
        <c:crossBetween val="between"/>
      </c:valAx>
      <c:spPr>
        <a:noFill/>
        <a:ln w="12700">
          <a:solidFill>
            <a:schemeClr val="bg2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Total Title</a:t>
            </a:r>
            <a:r>
              <a:rPr lang="en-US" sz="1600" b="1" baseline="0" dirty="0"/>
              <a:t> </a:t>
            </a:r>
            <a:r>
              <a:rPr lang="en-US" sz="1600" b="1" dirty="0"/>
              <a:t>Applications Received, 2018</a:t>
            </a:r>
          </a:p>
        </c:rich>
      </c:tx>
      <c:layout>
        <c:manualLayout>
          <c:xMode val="edge"/>
          <c:yMode val="edge"/>
          <c:x val="0.338472228380810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0250332601483"/>
          <c:y val="0.11447530864197532"/>
          <c:w val="0.87421132717197458"/>
          <c:h val="0.813925099640322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'Chart_Data (Received)'!$C$1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38100" cap="rnd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c:spPr>
            <c:trendlineType val="log"/>
            <c:dispRSqr val="0"/>
            <c:dispEq val="0"/>
          </c:trendline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</c:strLit>
          </c:cat>
          <c:val>
            <c:numRef>
              <c:f>'Chart_Data (Received)'!$C$2:$C$13</c:f>
              <c:numCache>
                <c:formatCode>#,##0</c:formatCode>
                <c:ptCount val="12"/>
                <c:pt idx="0">
                  <c:v>91446</c:v>
                </c:pt>
                <c:pt idx="1">
                  <c:v>102610</c:v>
                </c:pt>
                <c:pt idx="2">
                  <c:v>135715</c:v>
                </c:pt>
                <c:pt idx="3">
                  <c:v>137135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20-4B0B-9A9C-D67A09A17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900496"/>
        <c:axId val="3688989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2017</c:v>
                </c:tx>
                <c:spPr>
                  <a:solidFill>
                    <a:srgbClr val="FFD966"/>
                  </a:solidFill>
                  <a:ln>
                    <a:noFill/>
                  </a:ln>
                  <a:effectLst/>
                </c:spPr>
                <c:invertIfNegative val="0"/>
                <c:cat>
                  <c:strLit>
                    <c:ptCount val="12"/>
                    <c:pt idx="0">
                      <c:v>January</c:v>
                    </c:pt>
                    <c:pt idx="1">
                      <c:v>February</c:v>
                    </c:pt>
                    <c:pt idx="2">
                      <c:v>March</c:v>
                    </c:pt>
                    <c:pt idx="3">
                      <c:v>April</c:v>
                    </c:pt>
                    <c:pt idx="4">
                      <c:v>May</c:v>
                    </c:pt>
                    <c:pt idx="5">
                      <c:v>June</c:v>
                    </c:pt>
                    <c:pt idx="6">
                      <c:v>July</c:v>
                    </c:pt>
                    <c:pt idx="7">
                      <c:v>August</c:v>
                    </c:pt>
                    <c:pt idx="8">
                      <c:v>September</c:v>
                    </c:pt>
                    <c:pt idx="9">
                      <c:v>October</c:v>
                    </c:pt>
                    <c:pt idx="10">
                      <c:v>November</c:v>
                    </c:pt>
                    <c:pt idx="11">
                      <c:v>December</c:v>
                    </c:pt>
                  </c:strLit>
                </c:cat>
                <c:val>
                  <c:numLit>
                    <c:formatCode>General</c:formatCode>
                    <c:ptCount val="12"/>
                    <c:pt idx="0">
                      <c:v>73135</c:v>
                    </c:pt>
                    <c:pt idx="1">
                      <c:v>76866</c:v>
                    </c:pt>
                    <c:pt idx="2">
                      <c:v>101410</c:v>
                    </c:pt>
                    <c:pt idx="3">
                      <c:v>80992</c:v>
                    </c:pt>
                    <c:pt idx="4">
                      <c:v>90050</c:v>
                    </c:pt>
                    <c:pt idx="5">
                      <c:v>92949</c:v>
                    </c:pt>
                    <c:pt idx="6">
                      <c:v>85852</c:v>
                    </c:pt>
                    <c:pt idx="7">
                      <c:v>97904</c:v>
                    </c:pt>
                    <c:pt idx="8">
                      <c:v>86096</c:v>
                    </c:pt>
                    <c:pt idx="9">
                      <c:v>90833</c:v>
                    </c:pt>
                    <c:pt idx="10">
                      <c:v>82240</c:v>
                    </c:pt>
                    <c:pt idx="11">
                      <c:v>78037</c:v>
                    </c:pt>
                  </c:numLit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F020-4B0B-9A9C-D67A09A17E31}"/>
                  </c:ext>
                </c:extLst>
              </c15:ser>
            </c15:filteredBarSeries>
          </c:ext>
        </c:extLst>
      </c:barChart>
      <c:dateAx>
        <c:axId val="36890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98928"/>
        <c:crosses val="autoZero"/>
        <c:auto val="0"/>
        <c:lblOffset val="100"/>
        <c:baseTimeUnit val="days"/>
      </c:dateAx>
      <c:valAx>
        <c:axId val="36889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Applications Received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900496"/>
        <c:crossesAt val="1"/>
        <c:crossBetween val="between"/>
      </c:valAx>
      <c:spPr>
        <a:noFill/>
        <a:ln w="12700"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Total Title</a:t>
            </a:r>
            <a:r>
              <a:rPr lang="en-US" sz="1600" b="1" baseline="0" dirty="0"/>
              <a:t> </a:t>
            </a:r>
            <a:r>
              <a:rPr lang="en-US" sz="1600" b="1" dirty="0"/>
              <a:t>Applications Completed, 2017</a:t>
            </a:r>
          </a:p>
        </c:rich>
      </c:tx>
      <c:layout>
        <c:manualLayout>
          <c:xMode val="edge"/>
          <c:yMode val="edge"/>
          <c:x val="0.32311100924259561"/>
          <c:y val="7.639030172223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'[Days to Complete Titles (004).xlsx]Chart_Data'!$B$1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>
                    <a:shade val="76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[1]Chart_Data!$A$2:$A$13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[1]Chart_Data!$B$2:$B$13</c:f>
              <c:numCache>
                <c:formatCode>#,##0</c:formatCode>
                <c:ptCount val="12"/>
                <c:pt idx="0">
                  <c:v>73135</c:v>
                </c:pt>
                <c:pt idx="1">
                  <c:v>76866</c:v>
                </c:pt>
                <c:pt idx="2">
                  <c:v>101410</c:v>
                </c:pt>
                <c:pt idx="3">
                  <c:v>80992</c:v>
                </c:pt>
                <c:pt idx="4">
                  <c:v>90050</c:v>
                </c:pt>
                <c:pt idx="5">
                  <c:v>92949</c:v>
                </c:pt>
                <c:pt idx="6">
                  <c:v>85852</c:v>
                </c:pt>
                <c:pt idx="7">
                  <c:v>97904</c:v>
                </c:pt>
                <c:pt idx="8">
                  <c:v>86096</c:v>
                </c:pt>
                <c:pt idx="9">
                  <c:v>90833</c:v>
                </c:pt>
                <c:pt idx="10">
                  <c:v>82240</c:v>
                </c:pt>
                <c:pt idx="11">
                  <c:v>78037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AE-4030-803F-72C5A5774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509976"/>
        <c:axId val="4245111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'[Days to Complete Titles (004).xlsx]Chart_Data'!$C$1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[1]Chart_Data!$A$2:$A$13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[1]Chart_Data!$C$2:$C$13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86504</c:v>
                      </c:pt>
                      <c:pt idx="1">
                        <c:v>96895</c:v>
                      </c:pt>
                      <c:pt idx="2">
                        <c:v>125038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56AE-4030-803F-72C5A5774EA6}"/>
                  </c:ext>
                </c:extLst>
              </c15:ser>
            </c15:filteredBarSeries>
          </c:ext>
        </c:extLst>
      </c:barChart>
      <c:dateAx>
        <c:axId val="42450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511152"/>
        <c:crosses val="autoZero"/>
        <c:auto val="0"/>
        <c:lblOffset val="100"/>
        <c:baseTimeUnit val="days"/>
      </c:dateAx>
      <c:valAx>
        <c:axId val="42451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Applications Completed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509976"/>
        <c:crossesAt val="1"/>
        <c:crossBetween val="between"/>
      </c:valAx>
      <c:spPr>
        <a:noFill/>
        <a:ln w="12700"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Total Title</a:t>
            </a:r>
            <a:r>
              <a:rPr lang="en-US" sz="1600" b="1" baseline="0" dirty="0"/>
              <a:t> </a:t>
            </a:r>
            <a:r>
              <a:rPr lang="en-US" sz="1600" b="1" dirty="0"/>
              <a:t>Applications Completed, 2018</a:t>
            </a:r>
          </a:p>
        </c:rich>
      </c:tx>
      <c:layout>
        <c:manualLayout>
          <c:xMode val="edge"/>
          <c:yMode val="edge"/>
          <c:x val="0.32622274039438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5078151202106"/>
          <c:y val="9.4786850407297465E-2"/>
          <c:w val="0.87789517042103338"/>
          <c:h val="0.82215850231110488"/>
        </c:manualLayout>
      </c:layout>
      <c:barChart>
        <c:barDir val="col"/>
        <c:grouping val="clustered"/>
        <c:varyColors val="0"/>
        <c:ser>
          <c:idx val="1"/>
          <c:order val="1"/>
          <c:tx>
            <c:v>2018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</c:strLit>
          </c:cat>
          <c:val>
            <c:numLit>
              <c:formatCode>General</c:formatCode>
              <c:ptCount val="12"/>
              <c:pt idx="0">
                <c:v>86504</c:v>
              </c:pt>
              <c:pt idx="1">
                <c:v>96895</c:v>
              </c:pt>
              <c:pt idx="2">
                <c:v>125038</c:v>
              </c:pt>
              <c:pt idx="3">
                <c:v>43724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1D-47B5-95DA-F0EA16A19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491800"/>
        <c:axId val="4904933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2017</c:v>
                </c:tx>
                <c:spPr>
                  <a:solidFill>
                    <a:srgbClr val="FFD966"/>
                  </a:solidFill>
                  <a:ln>
                    <a:noFill/>
                  </a:ln>
                  <a:effectLst/>
                </c:spPr>
                <c:invertIfNegative val="0"/>
                <c:cat>
                  <c:strLit>
                    <c:ptCount val="12"/>
                    <c:pt idx="0">
                      <c:v>January</c:v>
                    </c:pt>
                    <c:pt idx="1">
                      <c:v>February</c:v>
                    </c:pt>
                    <c:pt idx="2">
                      <c:v>March</c:v>
                    </c:pt>
                    <c:pt idx="3">
                      <c:v>April</c:v>
                    </c:pt>
                    <c:pt idx="4">
                      <c:v>May</c:v>
                    </c:pt>
                    <c:pt idx="5">
                      <c:v>June</c:v>
                    </c:pt>
                    <c:pt idx="6">
                      <c:v>July</c:v>
                    </c:pt>
                    <c:pt idx="7">
                      <c:v>August</c:v>
                    </c:pt>
                    <c:pt idx="8">
                      <c:v>September</c:v>
                    </c:pt>
                    <c:pt idx="9">
                      <c:v>October</c:v>
                    </c:pt>
                    <c:pt idx="10">
                      <c:v>November</c:v>
                    </c:pt>
                    <c:pt idx="11">
                      <c:v>December</c:v>
                    </c:pt>
                  </c:strLit>
                </c:cat>
                <c:val>
                  <c:numLit>
                    <c:formatCode>General</c:formatCode>
                    <c:ptCount val="12"/>
                    <c:pt idx="0">
                      <c:v>73135</c:v>
                    </c:pt>
                    <c:pt idx="1">
                      <c:v>76866</c:v>
                    </c:pt>
                    <c:pt idx="2">
                      <c:v>101410</c:v>
                    </c:pt>
                    <c:pt idx="3">
                      <c:v>80992</c:v>
                    </c:pt>
                    <c:pt idx="4">
                      <c:v>90050</c:v>
                    </c:pt>
                    <c:pt idx="5">
                      <c:v>92949</c:v>
                    </c:pt>
                    <c:pt idx="6">
                      <c:v>85852</c:v>
                    </c:pt>
                    <c:pt idx="7">
                      <c:v>97904</c:v>
                    </c:pt>
                    <c:pt idx="8">
                      <c:v>86096</c:v>
                    </c:pt>
                    <c:pt idx="9">
                      <c:v>90833</c:v>
                    </c:pt>
                    <c:pt idx="10">
                      <c:v>82240</c:v>
                    </c:pt>
                    <c:pt idx="11">
                      <c:v>78037</c:v>
                    </c:pt>
                  </c:numLit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9C1D-47B5-95DA-F0EA16A1947C}"/>
                  </c:ext>
                </c:extLst>
              </c15:ser>
            </c15:filteredBarSeries>
          </c:ext>
        </c:extLst>
      </c:barChart>
      <c:dateAx>
        <c:axId val="49049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93368"/>
        <c:crosses val="autoZero"/>
        <c:auto val="0"/>
        <c:lblOffset val="100"/>
        <c:baseTimeUnit val="days"/>
      </c:dateAx>
      <c:valAx>
        <c:axId val="490493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Applications Completed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91800"/>
        <c:crossesAt val="1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C9CD-D307-4C8E-B242-823A89958F9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31222-12FD-4167-BCF8-53AAD0055711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County Clerk</a:t>
          </a:r>
          <a:endParaRPr lang="en-US" dirty="0"/>
        </a:p>
      </dgm:t>
    </dgm:pt>
    <dgm:pt modelId="{719EC8E1-A43A-42BD-BFA8-2CA8ED009F84}" type="parTrans" cxnId="{B223C8F2-3914-4101-81E1-5A524628A1BC}">
      <dgm:prSet/>
      <dgm:spPr/>
      <dgm:t>
        <a:bodyPr/>
        <a:lstStyle/>
        <a:p>
          <a:endParaRPr lang="en-US"/>
        </a:p>
      </dgm:t>
    </dgm:pt>
    <dgm:pt modelId="{0736D995-EAB5-4F4E-8833-05AC9F7CA4CA}" type="sibTrans" cxnId="{B223C8F2-3914-4101-81E1-5A524628A1BC}">
      <dgm:prSet/>
      <dgm:spPr/>
      <dgm:t>
        <a:bodyPr/>
        <a:lstStyle/>
        <a:p>
          <a:endParaRPr lang="en-US"/>
        </a:p>
      </dgm:t>
    </dgm:pt>
    <dgm:pt modelId="{7A59ABE4-17C3-4880-8554-312B9B8CB2BF}">
      <dgm:prSet phldrT="[Text]" custT="1"/>
      <dgm:spPr/>
      <dgm:t>
        <a:bodyPr/>
        <a:lstStyle/>
        <a:p>
          <a:r>
            <a:rPr lang="en-US" sz="2400" b="1" dirty="0" smtClean="0"/>
            <a:t>Customer/Dealer presents title documentation to </a:t>
          </a:r>
          <a:r>
            <a:rPr lang="en-US" sz="2400" b="1" dirty="0" smtClean="0"/>
            <a:t>County Clerk</a:t>
          </a:r>
          <a:r>
            <a:rPr lang="en-US" sz="2400" b="1" dirty="0" smtClean="0"/>
            <a:t>. It is scanned and emailed to KYTC</a:t>
          </a:r>
          <a:endParaRPr lang="en-US" sz="2400" b="1" dirty="0"/>
        </a:p>
      </dgm:t>
    </dgm:pt>
    <dgm:pt modelId="{177AE9F8-402B-4EBA-9751-E73BD9E96805}" type="parTrans" cxnId="{8A66943E-E8C3-42B4-927C-4CA0860C1137}">
      <dgm:prSet/>
      <dgm:spPr/>
      <dgm:t>
        <a:bodyPr/>
        <a:lstStyle/>
        <a:p>
          <a:endParaRPr lang="en-US"/>
        </a:p>
      </dgm:t>
    </dgm:pt>
    <dgm:pt modelId="{DC829AB7-0AB7-4506-98BC-7C1BF28FECA0}" type="sibTrans" cxnId="{8A66943E-E8C3-42B4-927C-4CA0860C1137}">
      <dgm:prSet/>
      <dgm:spPr/>
      <dgm:t>
        <a:bodyPr/>
        <a:lstStyle/>
        <a:p>
          <a:endParaRPr lang="en-US"/>
        </a:p>
      </dgm:t>
    </dgm:pt>
    <dgm:pt modelId="{D8362C36-D29C-467D-B83A-0B7163ED4446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KYTC</a:t>
          </a:r>
          <a:endParaRPr lang="en-US" dirty="0"/>
        </a:p>
      </dgm:t>
    </dgm:pt>
    <dgm:pt modelId="{F9FECD68-AD87-4BF8-AA52-6A5F9FC2B574}" type="parTrans" cxnId="{DDF3665E-1186-47B7-BB19-37E7F2E60CF0}">
      <dgm:prSet/>
      <dgm:spPr/>
      <dgm:t>
        <a:bodyPr/>
        <a:lstStyle/>
        <a:p>
          <a:endParaRPr lang="en-US"/>
        </a:p>
      </dgm:t>
    </dgm:pt>
    <dgm:pt modelId="{15A9AD5F-0804-4916-A128-32AA2DEAB132}" type="sibTrans" cxnId="{DDF3665E-1186-47B7-BB19-37E7F2E60CF0}">
      <dgm:prSet/>
      <dgm:spPr/>
      <dgm:t>
        <a:bodyPr/>
        <a:lstStyle/>
        <a:p>
          <a:endParaRPr lang="en-US"/>
        </a:p>
      </dgm:t>
    </dgm:pt>
    <dgm:pt modelId="{B162D5B0-4210-4CB4-A46A-44A12AD22968}">
      <dgm:prSet phldrT="[Text]" custT="1"/>
      <dgm:spPr/>
      <dgm:t>
        <a:bodyPr/>
        <a:lstStyle/>
        <a:p>
          <a:pPr algn="l"/>
          <a:r>
            <a:rPr lang="en-US" sz="2400" b="1" dirty="0" smtClean="0"/>
            <a:t>Title documentation is received and reviewed by Vehicle Regulation and is sent to ABN</a:t>
          </a:r>
          <a:endParaRPr lang="en-US" sz="2400" b="1" dirty="0"/>
        </a:p>
      </dgm:t>
    </dgm:pt>
    <dgm:pt modelId="{149EC561-A678-4536-AD88-44E69F262056}" type="parTrans" cxnId="{55C2A497-50B3-48C0-8407-FB443110693C}">
      <dgm:prSet/>
      <dgm:spPr/>
      <dgm:t>
        <a:bodyPr/>
        <a:lstStyle/>
        <a:p>
          <a:endParaRPr lang="en-US"/>
        </a:p>
      </dgm:t>
    </dgm:pt>
    <dgm:pt modelId="{9DA8A554-30B0-4A35-8914-3B3F3F97EBF2}" type="sibTrans" cxnId="{55C2A497-50B3-48C0-8407-FB443110693C}">
      <dgm:prSet/>
      <dgm:spPr/>
      <dgm:t>
        <a:bodyPr/>
        <a:lstStyle/>
        <a:p>
          <a:endParaRPr lang="en-US"/>
        </a:p>
      </dgm:t>
    </dgm:pt>
    <dgm:pt modelId="{04FCEABC-94C0-41E3-9426-ACD92047D38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American Bank Note</a:t>
          </a:r>
          <a:endParaRPr lang="en-US" dirty="0"/>
        </a:p>
      </dgm:t>
    </dgm:pt>
    <dgm:pt modelId="{10EDE062-635B-4525-AA4E-6DF5F46D8FC3}" type="parTrans" cxnId="{6F5EBE3A-51B8-4BCD-A647-F856466D1FB5}">
      <dgm:prSet/>
      <dgm:spPr/>
      <dgm:t>
        <a:bodyPr/>
        <a:lstStyle/>
        <a:p>
          <a:endParaRPr lang="en-US"/>
        </a:p>
      </dgm:t>
    </dgm:pt>
    <dgm:pt modelId="{45564A50-ACDF-4F1D-9641-4413FD68030F}" type="sibTrans" cxnId="{6F5EBE3A-51B8-4BCD-A647-F856466D1FB5}">
      <dgm:prSet/>
      <dgm:spPr/>
      <dgm:t>
        <a:bodyPr/>
        <a:lstStyle/>
        <a:p>
          <a:endParaRPr lang="en-US"/>
        </a:p>
      </dgm:t>
    </dgm:pt>
    <dgm:pt modelId="{E3DC9BC7-4A7A-4249-9F13-34F85330BB93}">
      <dgm:prSet phldrT="[Text]" custT="1"/>
      <dgm:spPr/>
      <dgm:t>
        <a:bodyPr/>
        <a:lstStyle/>
        <a:p>
          <a:r>
            <a:rPr lang="en-US" sz="2400" b="1" dirty="0" smtClean="0"/>
            <a:t>Prints title and mails to customer</a:t>
          </a:r>
          <a:endParaRPr lang="en-US" sz="2400" b="1" dirty="0"/>
        </a:p>
      </dgm:t>
    </dgm:pt>
    <dgm:pt modelId="{F955AE54-56FE-4664-8AF0-C8A350FA9084}" type="parTrans" cxnId="{0DE231E8-02A2-49B2-911A-5E25CE8261A7}">
      <dgm:prSet/>
      <dgm:spPr/>
      <dgm:t>
        <a:bodyPr/>
        <a:lstStyle/>
        <a:p>
          <a:endParaRPr lang="en-US"/>
        </a:p>
      </dgm:t>
    </dgm:pt>
    <dgm:pt modelId="{EBC9DFF5-39F1-47CC-812D-E697FDFBB43F}" type="sibTrans" cxnId="{0DE231E8-02A2-49B2-911A-5E25CE8261A7}">
      <dgm:prSet/>
      <dgm:spPr/>
      <dgm:t>
        <a:bodyPr/>
        <a:lstStyle/>
        <a:p>
          <a:endParaRPr lang="en-US"/>
        </a:p>
      </dgm:t>
    </dgm:pt>
    <dgm:pt modelId="{4E7ED7BE-30AC-4CF8-A7DB-C465C266E91E}" type="pres">
      <dgm:prSet presAssocID="{822AC9CD-D307-4C8E-B242-823A89958F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593481-C525-4A57-9A36-0ADE7EBD655B}" type="pres">
      <dgm:prSet presAssocID="{6E531222-12FD-4167-BCF8-53AAD0055711}" presName="composite" presStyleCnt="0"/>
      <dgm:spPr/>
    </dgm:pt>
    <dgm:pt modelId="{1A856FC4-4F5B-43FF-855A-6306DA1C03ED}" type="pres">
      <dgm:prSet presAssocID="{6E531222-12FD-4167-BCF8-53AAD0055711}" presName="bentUpArrow1" presStyleLbl="alignImgPlace1" presStyleIdx="0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9B4C401-48AA-4FBE-8469-AB958FA7DBE6}" type="pres">
      <dgm:prSet presAssocID="{6E531222-12FD-4167-BCF8-53AAD005571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443ED-5427-471B-9220-66A52B3171B9}" type="pres">
      <dgm:prSet presAssocID="{6E531222-12FD-4167-BCF8-53AAD0055711}" presName="ChildText" presStyleLbl="revTx" presStyleIdx="0" presStyleCnt="3" custScaleX="368271" custLinFactX="52730" custLinFactNeighborX="100000" custLinFactNeighborY="-1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2E645-8F67-45A9-8574-71EDEAAE3E25}" type="pres">
      <dgm:prSet presAssocID="{0736D995-EAB5-4F4E-8833-05AC9F7CA4CA}" presName="sibTrans" presStyleCnt="0"/>
      <dgm:spPr/>
    </dgm:pt>
    <dgm:pt modelId="{D92E1A5E-7E2C-4C1D-B3A7-1BD5A3216DB8}" type="pres">
      <dgm:prSet presAssocID="{D8362C36-D29C-467D-B83A-0B7163ED4446}" presName="composite" presStyleCnt="0"/>
      <dgm:spPr/>
    </dgm:pt>
    <dgm:pt modelId="{642A67DC-8243-49B7-B45D-C15578F95178}" type="pres">
      <dgm:prSet presAssocID="{D8362C36-D29C-467D-B83A-0B7163ED4446}" presName="bentUpArrow1" presStyleLbl="alignImgPlace1" presStyleIdx="1" presStyleCnt="2"/>
      <dgm:spPr>
        <a:solidFill>
          <a:schemeClr val="accent1">
            <a:lumMod val="75000"/>
          </a:schemeClr>
        </a:solidFill>
      </dgm:spPr>
    </dgm:pt>
    <dgm:pt modelId="{00E80223-1A07-43A7-AFEF-827DD7CCEBCC}" type="pres">
      <dgm:prSet presAssocID="{D8362C36-D29C-467D-B83A-0B7163ED444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D0958-AEFE-41FB-A8FD-78308F626024}" type="pres">
      <dgm:prSet presAssocID="{D8362C36-D29C-467D-B83A-0B7163ED4446}" presName="ChildText" presStyleLbl="revTx" presStyleIdx="1" presStyleCnt="3" custScaleX="345928" custLinFactX="37161" custLinFactNeighborX="100000" custLinFactNeighborY="-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B0FE3-05D7-4E0C-A289-12DD74CD7471}" type="pres">
      <dgm:prSet presAssocID="{15A9AD5F-0804-4916-A128-32AA2DEAB132}" presName="sibTrans" presStyleCnt="0"/>
      <dgm:spPr/>
    </dgm:pt>
    <dgm:pt modelId="{18B32602-ADEA-47D9-B122-B68757124DA9}" type="pres">
      <dgm:prSet presAssocID="{04FCEABC-94C0-41E3-9426-ACD92047D382}" presName="composite" presStyleCnt="0"/>
      <dgm:spPr/>
    </dgm:pt>
    <dgm:pt modelId="{B92921CC-DACB-4CAF-9AA3-FB4FE212EAB5}" type="pres">
      <dgm:prSet presAssocID="{04FCEABC-94C0-41E3-9426-ACD92047D38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1ECB3-3CBD-4005-BBDC-583B6E85CAA0}" type="pres">
      <dgm:prSet presAssocID="{04FCEABC-94C0-41E3-9426-ACD92047D382}" presName="FinalChildText" presStyleLbl="revTx" presStyleIdx="2" presStyleCnt="3" custScaleX="208416" custLinFactNeighborX="70947" custLinFactNeighborY="-4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3665E-1186-47B7-BB19-37E7F2E60CF0}" srcId="{822AC9CD-D307-4C8E-B242-823A89958F92}" destId="{D8362C36-D29C-467D-B83A-0B7163ED4446}" srcOrd="1" destOrd="0" parTransId="{F9FECD68-AD87-4BF8-AA52-6A5F9FC2B574}" sibTransId="{15A9AD5F-0804-4916-A128-32AA2DEAB132}"/>
    <dgm:cxn modelId="{496A0DB8-4093-4C09-A639-A516D090FE8E}" type="presOf" srcId="{B162D5B0-4210-4CB4-A46A-44A12AD22968}" destId="{AA4D0958-AEFE-41FB-A8FD-78308F626024}" srcOrd="0" destOrd="0" presId="urn:microsoft.com/office/officeart/2005/8/layout/StepDownProcess"/>
    <dgm:cxn modelId="{B9196FEC-E4DA-41A3-B591-ECB7CF8851DD}" type="presOf" srcId="{6E531222-12FD-4167-BCF8-53AAD0055711}" destId="{79B4C401-48AA-4FBE-8469-AB958FA7DBE6}" srcOrd="0" destOrd="0" presId="urn:microsoft.com/office/officeart/2005/8/layout/StepDownProcess"/>
    <dgm:cxn modelId="{FA9776AD-C5B5-4515-90E3-33438DB147C3}" type="presOf" srcId="{D8362C36-D29C-467D-B83A-0B7163ED4446}" destId="{00E80223-1A07-43A7-AFEF-827DD7CCEBCC}" srcOrd="0" destOrd="0" presId="urn:microsoft.com/office/officeart/2005/8/layout/StepDownProcess"/>
    <dgm:cxn modelId="{55C2A497-50B3-48C0-8407-FB443110693C}" srcId="{D8362C36-D29C-467D-B83A-0B7163ED4446}" destId="{B162D5B0-4210-4CB4-A46A-44A12AD22968}" srcOrd="0" destOrd="0" parTransId="{149EC561-A678-4536-AD88-44E69F262056}" sibTransId="{9DA8A554-30B0-4A35-8914-3B3F3F97EBF2}"/>
    <dgm:cxn modelId="{2D44AE3F-CE0E-4F5E-BFD2-484D91867007}" type="presOf" srcId="{04FCEABC-94C0-41E3-9426-ACD92047D382}" destId="{B92921CC-DACB-4CAF-9AA3-FB4FE212EAB5}" srcOrd="0" destOrd="0" presId="urn:microsoft.com/office/officeart/2005/8/layout/StepDownProcess"/>
    <dgm:cxn modelId="{0DE231E8-02A2-49B2-911A-5E25CE8261A7}" srcId="{04FCEABC-94C0-41E3-9426-ACD92047D382}" destId="{E3DC9BC7-4A7A-4249-9F13-34F85330BB93}" srcOrd="0" destOrd="0" parTransId="{F955AE54-56FE-4664-8AF0-C8A350FA9084}" sibTransId="{EBC9DFF5-39F1-47CC-812D-E697FDFBB43F}"/>
    <dgm:cxn modelId="{4B7FAE5B-9FD0-441A-900C-03FAA81E5110}" type="presOf" srcId="{822AC9CD-D307-4C8E-B242-823A89958F92}" destId="{4E7ED7BE-30AC-4CF8-A7DB-C465C266E91E}" srcOrd="0" destOrd="0" presId="urn:microsoft.com/office/officeart/2005/8/layout/StepDownProcess"/>
    <dgm:cxn modelId="{6F5EBE3A-51B8-4BCD-A647-F856466D1FB5}" srcId="{822AC9CD-D307-4C8E-B242-823A89958F92}" destId="{04FCEABC-94C0-41E3-9426-ACD92047D382}" srcOrd="2" destOrd="0" parTransId="{10EDE062-635B-4525-AA4E-6DF5F46D8FC3}" sibTransId="{45564A50-ACDF-4F1D-9641-4413FD68030F}"/>
    <dgm:cxn modelId="{3DB7BCD6-181B-4387-9136-E6B46ED587DA}" type="presOf" srcId="{7A59ABE4-17C3-4880-8554-312B9B8CB2BF}" destId="{EE2443ED-5427-471B-9220-66A52B3171B9}" srcOrd="0" destOrd="0" presId="urn:microsoft.com/office/officeart/2005/8/layout/StepDownProcess"/>
    <dgm:cxn modelId="{B223C8F2-3914-4101-81E1-5A524628A1BC}" srcId="{822AC9CD-D307-4C8E-B242-823A89958F92}" destId="{6E531222-12FD-4167-BCF8-53AAD0055711}" srcOrd="0" destOrd="0" parTransId="{719EC8E1-A43A-42BD-BFA8-2CA8ED009F84}" sibTransId="{0736D995-EAB5-4F4E-8833-05AC9F7CA4CA}"/>
    <dgm:cxn modelId="{8A66943E-E8C3-42B4-927C-4CA0860C1137}" srcId="{6E531222-12FD-4167-BCF8-53AAD0055711}" destId="{7A59ABE4-17C3-4880-8554-312B9B8CB2BF}" srcOrd="0" destOrd="0" parTransId="{177AE9F8-402B-4EBA-9751-E73BD9E96805}" sibTransId="{DC829AB7-0AB7-4506-98BC-7C1BF28FECA0}"/>
    <dgm:cxn modelId="{F3BFCDE0-50BF-45A5-B594-9C9D96F60AA5}" type="presOf" srcId="{E3DC9BC7-4A7A-4249-9F13-34F85330BB93}" destId="{EAE1ECB3-3CBD-4005-BBDC-583B6E85CAA0}" srcOrd="0" destOrd="0" presId="urn:microsoft.com/office/officeart/2005/8/layout/StepDownProcess"/>
    <dgm:cxn modelId="{38208E39-16F3-4883-B0B3-7E6CDBACAD13}" type="presParOf" srcId="{4E7ED7BE-30AC-4CF8-A7DB-C465C266E91E}" destId="{B4593481-C525-4A57-9A36-0ADE7EBD655B}" srcOrd="0" destOrd="0" presId="urn:microsoft.com/office/officeart/2005/8/layout/StepDownProcess"/>
    <dgm:cxn modelId="{2DB52B06-49D4-49C9-999E-1B02EC17913D}" type="presParOf" srcId="{B4593481-C525-4A57-9A36-0ADE7EBD655B}" destId="{1A856FC4-4F5B-43FF-855A-6306DA1C03ED}" srcOrd="0" destOrd="0" presId="urn:microsoft.com/office/officeart/2005/8/layout/StepDownProcess"/>
    <dgm:cxn modelId="{352B7E16-7C12-41BC-9317-788E92CA41B1}" type="presParOf" srcId="{B4593481-C525-4A57-9A36-0ADE7EBD655B}" destId="{79B4C401-48AA-4FBE-8469-AB958FA7DBE6}" srcOrd="1" destOrd="0" presId="urn:microsoft.com/office/officeart/2005/8/layout/StepDownProcess"/>
    <dgm:cxn modelId="{1C72AB99-807A-4420-A212-03E01FFE6D65}" type="presParOf" srcId="{B4593481-C525-4A57-9A36-0ADE7EBD655B}" destId="{EE2443ED-5427-471B-9220-66A52B3171B9}" srcOrd="2" destOrd="0" presId="urn:microsoft.com/office/officeart/2005/8/layout/StepDownProcess"/>
    <dgm:cxn modelId="{1AC94D02-9DC0-4E24-B4D3-10FEF74C8DEA}" type="presParOf" srcId="{4E7ED7BE-30AC-4CF8-A7DB-C465C266E91E}" destId="{F962E645-8F67-45A9-8574-71EDEAAE3E25}" srcOrd="1" destOrd="0" presId="urn:microsoft.com/office/officeart/2005/8/layout/StepDownProcess"/>
    <dgm:cxn modelId="{CE605D28-B37A-4552-A30F-871BC506D583}" type="presParOf" srcId="{4E7ED7BE-30AC-4CF8-A7DB-C465C266E91E}" destId="{D92E1A5E-7E2C-4C1D-B3A7-1BD5A3216DB8}" srcOrd="2" destOrd="0" presId="urn:microsoft.com/office/officeart/2005/8/layout/StepDownProcess"/>
    <dgm:cxn modelId="{9DE38116-9E73-4EA9-935E-ADC157782EA0}" type="presParOf" srcId="{D92E1A5E-7E2C-4C1D-B3A7-1BD5A3216DB8}" destId="{642A67DC-8243-49B7-B45D-C15578F95178}" srcOrd="0" destOrd="0" presId="urn:microsoft.com/office/officeart/2005/8/layout/StepDownProcess"/>
    <dgm:cxn modelId="{61EA89EC-1C37-471C-94F0-527DA7539185}" type="presParOf" srcId="{D92E1A5E-7E2C-4C1D-B3A7-1BD5A3216DB8}" destId="{00E80223-1A07-43A7-AFEF-827DD7CCEBCC}" srcOrd="1" destOrd="0" presId="urn:microsoft.com/office/officeart/2005/8/layout/StepDownProcess"/>
    <dgm:cxn modelId="{1F432773-5C70-48C9-A29B-5A4B1EF1B0AF}" type="presParOf" srcId="{D92E1A5E-7E2C-4C1D-B3A7-1BD5A3216DB8}" destId="{AA4D0958-AEFE-41FB-A8FD-78308F626024}" srcOrd="2" destOrd="0" presId="urn:microsoft.com/office/officeart/2005/8/layout/StepDownProcess"/>
    <dgm:cxn modelId="{25374011-AD10-4B21-86BA-06335553EE05}" type="presParOf" srcId="{4E7ED7BE-30AC-4CF8-A7DB-C465C266E91E}" destId="{304B0FE3-05D7-4E0C-A289-12DD74CD7471}" srcOrd="3" destOrd="0" presId="urn:microsoft.com/office/officeart/2005/8/layout/StepDownProcess"/>
    <dgm:cxn modelId="{B29162F0-63F3-419F-8167-A3E6BFC61EF7}" type="presParOf" srcId="{4E7ED7BE-30AC-4CF8-A7DB-C465C266E91E}" destId="{18B32602-ADEA-47D9-B122-B68757124DA9}" srcOrd="4" destOrd="0" presId="urn:microsoft.com/office/officeart/2005/8/layout/StepDownProcess"/>
    <dgm:cxn modelId="{DE53E15E-4CCF-42C7-8449-DA4ADCFFA74C}" type="presParOf" srcId="{18B32602-ADEA-47D9-B122-B68757124DA9}" destId="{B92921CC-DACB-4CAF-9AA3-FB4FE212EAB5}" srcOrd="0" destOrd="0" presId="urn:microsoft.com/office/officeart/2005/8/layout/StepDownProcess"/>
    <dgm:cxn modelId="{78ED3817-126D-4601-893E-E1B1F2AC7C7D}" type="presParOf" srcId="{18B32602-ADEA-47D9-B122-B68757124DA9}" destId="{EAE1ECB3-3CBD-4005-BBDC-583B6E85CAA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56FC4-4F5B-43FF-855A-6306DA1C03ED}">
      <dsp:nvSpPr>
        <dsp:cNvPr id="0" name=""/>
        <dsp:cNvSpPr/>
      </dsp:nvSpPr>
      <dsp:spPr>
        <a:xfrm rot="5400000">
          <a:off x="1249595" y="1198926"/>
          <a:ext cx="1060347" cy="12071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4C401-48AA-4FBE-8469-AB958FA7DBE6}">
      <dsp:nvSpPr>
        <dsp:cNvPr id="0" name=""/>
        <dsp:cNvSpPr/>
      </dsp:nvSpPr>
      <dsp:spPr>
        <a:xfrm>
          <a:off x="968667" y="23510"/>
          <a:ext cx="1785001" cy="12494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County Clerk</a:t>
          </a:r>
          <a:endParaRPr lang="en-US" sz="2700" kern="1200" dirty="0"/>
        </a:p>
      </dsp:txBody>
      <dsp:txXfrm>
        <a:off x="1029671" y="84514"/>
        <a:ext cx="1662993" cy="1127434"/>
      </dsp:txXfrm>
    </dsp:sp>
    <dsp:sp modelId="{EE2443ED-5427-471B-9220-66A52B3171B9}">
      <dsp:nvSpPr>
        <dsp:cNvPr id="0" name=""/>
        <dsp:cNvSpPr/>
      </dsp:nvSpPr>
      <dsp:spPr>
        <a:xfrm>
          <a:off x="2995070" y="123425"/>
          <a:ext cx="4781040" cy="100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Customer/Dealer presents title documentation to </a:t>
          </a:r>
          <a:r>
            <a:rPr lang="en-US" sz="2400" b="1" kern="1200" dirty="0" smtClean="0"/>
            <a:t>County Clerk</a:t>
          </a:r>
          <a:r>
            <a:rPr lang="en-US" sz="2400" b="1" kern="1200" dirty="0" smtClean="0"/>
            <a:t>. It is scanned and emailed to KYTC</a:t>
          </a:r>
          <a:endParaRPr lang="en-US" sz="2400" b="1" kern="1200" dirty="0"/>
        </a:p>
      </dsp:txBody>
      <dsp:txXfrm>
        <a:off x="2995070" y="123425"/>
        <a:ext cx="4781040" cy="1009854"/>
      </dsp:txXfrm>
    </dsp:sp>
    <dsp:sp modelId="{642A67DC-8243-49B7-B45D-C15578F95178}">
      <dsp:nvSpPr>
        <dsp:cNvPr id="0" name=""/>
        <dsp:cNvSpPr/>
      </dsp:nvSpPr>
      <dsp:spPr>
        <a:xfrm rot="5400000">
          <a:off x="3565423" y="2602463"/>
          <a:ext cx="1060347" cy="12071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80223-1A07-43A7-AFEF-827DD7CCEBCC}">
      <dsp:nvSpPr>
        <dsp:cNvPr id="0" name=""/>
        <dsp:cNvSpPr/>
      </dsp:nvSpPr>
      <dsp:spPr>
        <a:xfrm>
          <a:off x="3284495" y="1427047"/>
          <a:ext cx="1785001" cy="12494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KYTC</a:t>
          </a:r>
          <a:endParaRPr lang="en-US" sz="2700" kern="1200" dirty="0"/>
        </a:p>
      </dsp:txBody>
      <dsp:txXfrm>
        <a:off x="3345499" y="1488051"/>
        <a:ext cx="1662993" cy="1127434"/>
      </dsp:txXfrm>
    </dsp:sp>
    <dsp:sp modelId="{AA4D0958-AEFE-41FB-A8FD-78308F626024}">
      <dsp:nvSpPr>
        <dsp:cNvPr id="0" name=""/>
        <dsp:cNvSpPr/>
      </dsp:nvSpPr>
      <dsp:spPr>
        <a:xfrm>
          <a:off x="5253807" y="1536586"/>
          <a:ext cx="4490974" cy="100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Title documentation is received and reviewed by Vehicle Regulation and is sent to ABN</a:t>
          </a:r>
          <a:endParaRPr lang="en-US" sz="2400" b="1" kern="1200" dirty="0"/>
        </a:p>
      </dsp:txBody>
      <dsp:txXfrm>
        <a:off x="5253807" y="1536586"/>
        <a:ext cx="4490974" cy="1009854"/>
      </dsp:txXfrm>
    </dsp:sp>
    <dsp:sp modelId="{B92921CC-DACB-4CAF-9AA3-FB4FE212EAB5}">
      <dsp:nvSpPr>
        <dsp:cNvPr id="0" name=""/>
        <dsp:cNvSpPr/>
      </dsp:nvSpPr>
      <dsp:spPr>
        <a:xfrm>
          <a:off x="5600323" y="2830583"/>
          <a:ext cx="1785001" cy="12494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American Bank Note</a:t>
          </a:r>
          <a:endParaRPr lang="en-US" sz="2700" kern="1200" dirty="0"/>
        </a:p>
      </dsp:txBody>
      <dsp:txXfrm>
        <a:off x="5661327" y="2891587"/>
        <a:ext cx="1662993" cy="1127434"/>
      </dsp:txXfrm>
    </dsp:sp>
    <dsp:sp modelId="{EAE1ECB3-3CBD-4005-BBDC-583B6E85CAA0}">
      <dsp:nvSpPr>
        <dsp:cNvPr id="0" name=""/>
        <dsp:cNvSpPr/>
      </dsp:nvSpPr>
      <dsp:spPr>
        <a:xfrm>
          <a:off x="7602636" y="2901616"/>
          <a:ext cx="2705739" cy="100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Prints title and mails to customer</a:t>
          </a:r>
          <a:endParaRPr lang="en-US" sz="2400" b="1" kern="1200" dirty="0"/>
        </a:p>
      </dsp:txBody>
      <dsp:txXfrm>
        <a:off x="7602636" y="2901616"/>
        <a:ext cx="2705739" cy="100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0.1041</cdr:x>
      <cdr:y>0.1</cdr:y>
    </cdr:from>
    <cdr:to>
      <cdr:x>0.94183</cdr:x>
      <cdr:y>0.51676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895818" y="279131"/>
          <a:ext cx="7208654" cy="1163322"/>
        </a:xfrm>
        <a:custGeom xmlns:a="http://schemas.openxmlformats.org/drawingml/2006/main">
          <a:avLst/>
          <a:gdLst>
            <a:gd name="connsiteX0" fmla="*/ 0 w 6929943"/>
            <a:gd name="connsiteY0" fmla="*/ 1626973 h 1626973"/>
            <a:gd name="connsiteX1" fmla="*/ 1074420 w 6929943"/>
            <a:gd name="connsiteY1" fmla="*/ 163933 h 1626973"/>
            <a:gd name="connsiteX2" fmla="*/ 2019300 w 6929943"/>
            <a:gd name="connsiteY2" fmla="*/ 1017373 h 1626973"/>
            <a:gd name="connsiteX3" fmla="*/ 6233160 w 6929943"/>
            <a:gd name="connsiteY3" fmla="*/ 133453 h 1626973"/>
            <a:gd name="connsiteX4" fmla="*/ 6880860 w 6929943"/>
            <a:gd name="connsiteY4" fmla="*/ 19153 h 1626973"/>
            <a:gd name="connsiteX0" fmla="*/ 0 w 6915403"/>
            <a:gd name="connsiteY0" fmla="*/ 1631505 h 1631505"/>
            <a:gd name="connsiteX1" fmla="*/ 1074420 w 6915403"/>
            <a:gd name="connsiteY1" fmla="*/ 168465 h 1631505"/>
            <a:gd name="connsiteX2" fmla="*/ 2552714 w 6915403"/>
            <a:gd name="connsiteY2" fmla="*/ 1120972 h 1631505"/>
            <a:gd name="connsiteX3" fmla="*/ 6233160 w 6915403"/>
            <a:gd name="connsiteY3" fmla="*/ 137985 h 1631505"/>
            <a:gd name="connsiteX4" fmla="*/ 6880860 w 6915403"/>
            <a:gd name="connsiteY4" fmla="*/ 23685 h 1631505"/>
            <a:gd name="connsiteX0" fmla="*/ 0 w 6854441"/>
            <a:gd name="connsiteY0" fmla="*/ 1052318 h 1120992"/>
            <a:gd name="connsiteX1" fmla="*/ 1013458 w 6854441"/>
            <a:gd name="connsiteY1" fmla="*/ 168465 h 1120992"/>
            <a:gd name="connsiteX2" fmla="*/ 2491752 w 6854441"/>
            <a:gd name="connsiteY2" fmla="*/ 1120972 h 1120992"/>
            <a:gd name="connsiteX3" fmla="*/ 6172198 w 6854441"/>
            <a:gd name="connsiteY3" fmla="*/ 137985 h 1120992"/>
            <a:gd name="connsiteX4" fmla="*/ 6819898 w 6854441"/>
            <a:gd name="connsiteY4" fmla="*/ 23685 h 1120992"/>
            <a:gd name="connsiteX0" fmla="*/ 0 w 6828179"/>
            <a:gd name="connsiteY0" fmla="*/ 1052318 h 1120992"/>
            <a:gd name="connsiteX1" fmla="*/ 1013458 w 6828179"/>
            <a:gd name="connsiteY1" fmla="*/ 168465 h 1120992"/>
            <a:gd name="connsiteX2" fmla="*/ 2491752 w 6828179"/>
            <a:gd name="connsiteY2" fmla="*/ 1120972 h 1120992"/>
            <a:gd name="connsiteX3" fmla="*/ 6172198 w 6828179"/>
            <a:gd name="connsiteY3" fmla="*/ 137985 h 1120992"/>
            <a:gd name="connsiteX4" fmla="*/ 6789418 w 6828179"/>
            <a:gd name="connsiteY4" fmla="*/ 23685 h 1120992"/>
            <a:gd name="connsiteX0" fmla="*/ 0 w 6802348"/>
            <a:gd name="connsiteY0" fmla="*/ 1052318 h 1120992"/>
            <a:gd name="connsiteX1" fmla="*/ 1013458 w 6802348"/>
            <a:gd name="connsiteY1" fmla="*/ 168465 h 1120992"/>
            <a:gd name="connsiteX2" fmla="*/ 2491752 w 6802348"/>
            <a:gd name="connsiteY2" fmla="*/ 1120972 h 1120992"/>
            <a:gd name="connsiteX3" fmla="*/ 6172198 w 6802348"/>
            <a:gd name="connsiteY3" fmla="*/ 137985 h 1120992"/>
            <a:gd name="connsiteX4" fmla="*/ 6789418 w 6802348"/>
            <a:gd name="connsiteY4" fmla="*/ 23685 h 1120992"/>
            <a:gd name="connsiteX0" fmla="*/ 0 w 6802348"/>
            <a:gd name="connsiteY0" fmla="*/ 1052318 h 1121068"/>
            <a:gd name="connsiteX1" fmla="*/ 1713169 w 6802348"/>
            <a:gd name="connsiteY1" fmla="*/ 76329 h 1121068"/>
            <a:gd name="connsiteX2" fmla="*/ 2491752 w 6802348"/>
            <a:gd name="connsiteY2" fmla="*/ 1120972 h 1121068"/>
            <a:gd name="connsiteX3" fmla="*/ 6172198 w 6802348"/>
            <a:gd name="connsiteY3" fmla="*/ 137985 h 1121068"/>
            <a:gd name="connsiteX4" fmla="*/ 6789418 w 6802348"/>
            <a:gd name="connsiteY4" fmla="*/ 23685 h 1121068"/>
            <a:gd name="connsiteX0" fmla="*/ 0 w 6802660"/>
            <a:gd name="connsiteY0" fmla="*/ 1069638 h 1453186"/>
            <a:gd name="connsiteX1" fmla="*/ 1713169 w 6802660"/>
            <a:gd name="connsiteY1" fmla="*/ 93649 h 1453186"/>
            <a:gd name="connsiteX2" fmla="*/ 2477325 w 6802660"/>
            <a:gd name="connsiteY2" fmla="*/ 1453113 h 1453186"/>
            <a:gd name="connsiteX3" fmla="*/ 6172198 w 6802660"/>
            <a:gd name="connsiteY3" fmla="*/ 155305 h 1453186"/>
            <a:gd name="connsiteX4" fmla="*/ 6789418 w 6802660"/>
            <a:gd name="connsiteY4" fmla="*/ 41005 h 145318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6802660" h="1453186">
              <a:moveTo>
                <a:pt x="0" y="1069638"/>
              </a:moveTo>
              <a:cubicBezTo>
                <a:pt x="368935" y="388918"/>
                <a:pt x="1300282" y="29737"/>
                <a:pt x="1713169" y="93649"/>
              </a:cubicBezTo>
              <a:cubicBezTo>
                <a:pt x="2126056" y="157561"/>
                <a:pt x="1734154" y="1442837"/>
                <a:pt x="2477325" y="1453113"/>
              </a:cubicBezTo>
              <a:cubicBezTo>
                <a:pt x="3220496" y="1463389"/>
                <a:pt x="5453516" y="390656"/>
                <a:pt x="6172198" y="155305"/>
              </a:cubicBezTo>
              <a:cubicBezTo>
                <a:pt x="6890880" y="-80046"/>
                <a:pt x="6809738" y="14970"/>
                <a:pt x="6789418" y="41005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chemeClr val="bg2">
              <a:lumMod val="75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86F3B7-6A5E-4B86-AFFE-02AA3C97C155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D4280-AA3A-4C3C-89C8-0283D4FA7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2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07A2FFC-86AD-41D7-B5EA-57EF702C76EC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5453FB-0F17-4A4D-91DE-F3DFB9DD2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5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453FB-0F17-4A4D-91DE-F3DFB9DD2A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4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453FB-0F17-4A4D-91DE-F3DFB9DD2A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53FB-0F17-4A4D-91DE-F3DFB9DD2A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7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453FB-0F17-4A4D-91DE-F3DFB9DD2A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1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3F29-1BA9-4E2A-9FD2-C62CF13B0975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8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790E-9758-4F41-9A1E-285931C2BA8F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6E9F-8672-4095-B037-2C6EF7EBC28D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1DBF-6965-457F-8080-9C2F6F99655C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79-C1F3-465C-8AEA-A532048E7A29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0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9912-0FD1-4841-AF83-EE3348B0D1DA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3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F306-6883-4BDF-B457-373F7BDC6606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DFA-F64B-4D5C-AC97-AB0121B5F77A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8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94FA-C28D-499C-9516-F347616AFBD8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E05-7788-4446-BF8E-947668BB8E67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0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72D-7D75-4993-BECF-ED74CC9B8FB8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30AB-E2B6-4A43-BC5A-BE41C5D0583B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8E1C-2333-4FA0-B631-43F47379C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rive.ky.gov/motor-vehicle-licensing/Pages/default.asp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3F8D6.874322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668" y="922640"/>
            <a:ext cx="9144000" cy="119491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Kentucky Department of </a:t>
            </a:r>
            <a:br>
              <a:rPr lang="en-US" sz="4400" b="1" dirty="0" smtClean="0"/>
            </a:br>
            <a:r>
              <a:rPr lang="en-US" sz="4400" b="1" dirty="0" smtClean="0"/>
              <a:t>Vehicle Regulation</a:t>
            </a:r>
            <a:endParaRPr lang="en-US" sz="4400" b="1" dirty="0"/>
          </a:p>
        </p:txBody>
      </p:sp>
      <p:pic>
        <p:nvPicPr>
          <p:cNvPr id="4" name="Picture 3" descr="\\KYTCD00T11\Data\EVERYONE\drive.ky.gov\drive.ky.gov images\Homepage-Search-Backgrou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0" y="3218514"/>
            <a:ext cx="10424160" cy="313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624668" y="2194559"/>
            <a:ext cx="9144000" cy="8759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sz="6400" dirty="0">
              <a:latin typeface="Georgia" panose="02040502050405020303" pitchFamily="18" charset="0"/>
            </a:endParaRPr>
          </a:p>
          <a:p>
            <a:r>
              <a:rPr lang="en-US" sz="6400" i="1" dirty="0" smtClean="0">
                <a:latin typeface="Georgia" panose="02040502050405020303" pitchFamily="18" charset="0"/>
              </a:rPr>
              <a:t>June 5, 2018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9351" y="5838964"/>
            <a:ext cx="23703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Drive.ky.gov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97" y="29567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Special License Plates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1724628"/>
            <a:ext cx="10197297" cy="4560425"/>
          </a:xfrm>
        </p:spPr>
        <p:txBody>
          <a:bodyPr>
            <a:normAutofit/>
          </a:bodyPr>
          <a:lstStyle/>
          <a:p>
            <a:r>
              <a:rPr lang="en-US" dirty="0" smtClean="0"/>
              <a:t>June 1, 2016—Moratorium placed on special license plates due to production costs</a:t>
            </a:r>
          </a:p>
          <a:p>
            <a:r>
              <a:rPr lang="en-US" dirty="0" smtClean="0"/>
              <a:t>Kentucky spends approximately $36,000 to  plate/replate/redesign an organization’s plate.</a:t>
            </a:r>
          </a:p>
          <a:p>
            <a:pPr lvl="1"/>
            <a:r>
              <a:rPr lang="en-US" b="1" dirty="0" smtClean="0"/>
              <a:t>Process includes:</a:t>
            </a:r>
          </a:p>
          <a:p>
            <a:pPr lvl="2"/>
            <a:r>
              <a:rPr lang="en-US" sz="2400" b="1" dirty="0" smtClean="0"/>
              <a:t>Plate sheeting:   </a:t>
            </a:r>
            <a:r>
              <a:rPr lang="en-US" sz="2400" dirty="0" smtClean="0"/>
              <a:t>A roll generally produces 1750 plates </a:t>
            </a:r>
          </a:p>
          <a:p>
            <a:pPr lvl="3"/>
            <a:r>
              <a:rPr lang="en-US" sz="2400" dirty="0" smtClean="0"/>
              <a:t>Cost;   $2.96 x 1750 plates = $5,180</a:t>
            </a:r>
          </a:p>
          <a:p>
            <a:pPr lvl="2"/>
            <a:r>
              <a:rPr lang="en-US" sz="2400" b="1" dirty="0" smtClean="0"/>
              <a:t>AVIS Programming:    </a:t>
            </a:r>
            <a:r>
              <a:rPr lang="en-US" sz="2400" dirty="0" smtClean="0"/>
              <a:t>Approximately 296 hours</a:t>
            </a:r>
          </a:p>
          <a:p>
            <a:pPr lvl="3"/>
            <a:r>
              <a:rPr lang="en-US" sz="2400" dirty="0" smtClean="0"/>
              <a:t>Cost:  296 hours X $85/hour = $25,160</a:t>
            </a:r>
          </a:p>
          <a:p>
            <a:pPr lvl="2"/>
            <a:r>
              <a:rPr lang="en-US" sz="2400" b="1" dirty="0" smtClean="0"/>
              <a:t>User Acceptance Testing and Analyst Support</a:t>
            </a:r>
            <a:r>
              <a:rPr lang="en-US" sz="2400" dirty="0" smtClean="0"/>
              <a:t>:  Approximately 80 hours</a:t>
            </a:r>
          </a:p>
          <a:p>
            <a:pPr lvl="3"/>
            <a:r>
              <a:rPr lang="en-US" sz="2400" dirty="0" smtClean="0"/>
              <a:t>Cost:   80 hours X $65/hour = $5,200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4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Additional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991"/>
            <a:ext cx="10515600" cy="46040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900 signatures required</a:t>
            </a:r>
          </a:p>
          <a:p>
            <a:r>
              <a:rPr lang="en-US" dirty="0" smtClean="0"/>
              <a:t>Kentucky has 105 special license plates</a:t>
            </a:r>
          </a:p>
          <a:p>
            <a:r>
              <a:rPr lang="en-US" dirty="0" smtClean="0"/>
              <a:t>Low number of purchased plates in 2017:</a:t>
            </a:r>
          </a:p>
          <a:p>
            <a:pPr lvl="1"/>
            <a:r>
              <a:rPr lang="en-US" b="1" dirty="0"/>
              <a:t>KY Dental Association—428</a:t>
            </a:r>
          </a:p>
          <a:p>
            <a:pPr lvl="1"/>
            <a:r>
              <a:rPr lang="en-US" b="1" dirty="0" smtClean="0"/>
              <a:t>KY Chiropractor Association—158</a:t>
            </a:r>
          </a:p>
          <a:p>
            <a:r>
              <a:rPr lang="en-US" dirty="0" smtClean="0"/>
              <a:t>Increased number of customers opting out of voluntary donation to organization:</a:t>
            </a:r>
          </a:p>
          <a:p>
            <a:pPr lvl="1"/>
            <a:r>
              <a:rPr lang="en-US" b="1" dirty="0" smtClean="0"/>
              <a:t>Friends of Coal</a:t>
            </a:r>
            <a:r>
              <a:rPr lang="en-US" dirty="0" smtClean="0"/>
              <a:t>—</a:t>
            </a:r>
            <a:r>
              <a:rPr lang="en-US" b="1" dirty="0" smtClean="0"/>
              <a:t>2017</a:t>
            </a:r>
            <a:r>
              <a:rPr lang="en-US" dirty="0" smtClean="0"/>
              <a:t>: 68,496 Plates sold; 35,290 did not donate; Opt out percentage: 51.52%</a:t>
            </a:r>
          </a:p>
          <a:p>
            <a:pPr lvl="1"/>
            <a:r>
              <a:rPr lang="en-US" b="1" dirty="0" smtClean="0"/>
              <a:t>Masonic Plate—2017</a:t>
            </a:r>
            <a:r>
              <a:rPr lang="en-US" dirty="0" smtClean="0"/>
              <a:t>:  3881 Plates sold; 1417 did not donate; Opt out percentage: 36.51%</a:t>
            </a:r>
          </a:p>
          <a:p>
            <a:pPr lvl="1"/>
            <a:r>
              <a:rPr lang="en-US" b="1" dirty="0" smtClean="0"/>
              <a:t>Farm tag—2017</a:t>
            </a:r>
            <a:r>
              <a:rPr lang="en-US" dirty="0"/>
              <a:t>: 186,993 Plates sold; 103,549 did not donate; Opt out percentage:  55.4%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5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Suggestions 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to pay all </a:t>
            </a:r>
            <a:r>
              <a:rPr lang="en-US" dirty="0"/>
              <a:t>cost </a:t>
            </a:r>
            <a:r>
              <a:rPr lang="en-US" dirty="0" smtClean="0"/>
              <a:t>upfront to produce plates </a:t>
            </a:r>
          </a:p>
          <a:p>
            <a:r>
              <a:rPr lang="en-US" dirty="0" smtClean="0"/>
              <a:t>No minimum applications required</a:t>
            </a:r>
          </a:p>
          <a:p>
            <a:r>
              <a:rPr lang="en-US" dirty="0" smtClean="0"/>
              <a:t>Establish threshold for organization to achieve and maintain number of plates after 2 years of availability</a:t>
            </a:r>
          </a:p>
          <a:p>
            <a:r>
              <a:rPr lang="en-US" dirty="0" smtClean="0"/>
              <a:t>Mandatory donation to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37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Questions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055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9546"/>
            <a:ext cx="10515600" cy="1491916"/>
          </a:xfrm>
        </p:spPr>
        <p:txBody>
          <a:bodyPr/>
          <a:lstStyle/>
          <a:p>
            <a:pPr algn="ctr"/>
            <a:r>
              <a:rPr lang="en-US" b="1" dirty="0" smtClean="0"/>
              <a:t>Titling Process</a:t>
            </a:r>
            <a:endParaRPr lang="en-US" b="1" dirty="0"/>
          </a:p>
        </p:txBody>
      </p:sp>
      <p:pic>
        <p:nvPicPr>
          <p:cNvPr id="4" name="Picture 3" descr=" Title/Register/Renew a Vehicle or Vessel">
            <a:hlinkClick r:id="rId2" tooltip="&quot; Title/Register/Renew a Vehicle or Vessel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836"/>
            <a:ext cx="10515600" cy="321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7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49" y="20308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Titling Process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455381"/>
              </p:ext>
            </p:extLst>
          </p:nvPr>
        </p:nvGraphicFramePr>
        <p:xfrm>
          <a:off x="838200" y="1825624"/>
          <a:ext cx="10355982" cy="410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7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10"/>
            <a:ext cx="10515600" cy="1102949"/>
          </a:xfrm>
        </p:spPr>
        <p:txBody>
          <a:bodyPr/>
          <a:lstStyle/>
          <a:p>
            <a:pPr algn="ctr"/>
            <a:r>
              <a:rPr lang="en-US" b="1" dirty="0"/>
              <a:t>Titles received per month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61816"/>
              </p:ext>
            </p:extLst>
          </p:nvPr>
        </p:nvGraphicFramePr>
        <p:xfrm>
          <a:off x="8966626" y="1174458"/>
          <a:ext cx="1817676" cy="5341845"/>
        </p:xfrm>
        <a:graphic>
          <a:graphicData uri="http://schemas.openxmlformats.org/drawingml/2006/table">
            <a:tbl>
              <a:tblPr firstRow="1" firstCol="1" bandRow="1"/>
              <a:tblGrid>
                <a:gridCol w="903276"/>
                <a:gridCol w="914400"/>
              </a:tblGrid>
              <a:tr h="809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 &amp;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# Applications Received per Month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75,635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79,146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104,329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83,451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92,862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95,896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88,683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Aug.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101,293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89,360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Oct.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94,446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Nov.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Dec. 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82,555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Jan. 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91,446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Feb. 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Mar. 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135,715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Apr. 2018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137,135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10792692" y="2002055"/>
            <a:ext cx="163330" cy="11183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91811" y="2397072"/>
            <a:ext cx="818147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342,561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784303" y="5399774"/>
            <a:ext cx="171719" cy="11031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91811" y="5797483"/>
            <a:ext cx="818147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466,906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80386263"/>
              </p:ext>
            </p:extLst>
          </p:nvPr>
        </p:nvGraphicFramePr>
        <p:xfrm>
          <a:off x="163629" y="1049331"/>
          <a:ext cx="8670753" cy="262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707034"/>
              </p:ext>
            </p:extLst>
          </p:nvPr>
        </p:nvGraphicFramePr>
        <p:xfrm>
          <a:off x="105878" y="3841539"/>
          <a:ext cx="8672363" cy="275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98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68"/>
            <a:ext cx="10515600" cy="1001662"/>
          </a:xfrm>
        </p:spPr>
        <p:txBody>
          <a:bodyPr/>
          <a:lstStyle/>
          <a:p>
            <a:pPr algn="ctr"/>
            <a:r>
              <a:rPr lang="en-US" b="1" dirty="0"/>
              <a:t>Titles completed per month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87382"/>
              </p:ext>
            </p:extLst>
          </p:nvPr>
        </p:nvGraphicFramePr>
        <p:xfrm>
          <a:off x="9020333" y="1183902"/>
          <a:ext cx="2568486" cy="530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931"/>
                <a:gridCol w="986407"/>
                <a:gridCol w="818148"/>
              </a:tblGrid>
              <a:tr h="783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Month &amp; Year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Total # Applications Completed per Month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Average # Days to Complete per Month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Jan.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73,135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Feb.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76,866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Mar.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101,410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Apr.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80,992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May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90,050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Jun.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92,949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Jul.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85,852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Aug.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97,904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Sep.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86,096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Oct.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90,833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Nov.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82,240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Dec. 2017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78,037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Jan. 2018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86,504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Feb. 2018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96,895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Mar. 2018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125,038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43,724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722100"/>
              </p:ext>
            </p:extLst>
          </p:nvPr>
        </p:nvGraphicFramePr>
        <p:xfrm>
          <a:off x="259882" y="856648"/>
          <a:ext cx="8508733" cy="286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0000000-0008-0000-03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516962"/>
              </p:ext>
            </p:extLst>
          </p:nvPr>
        </p:nvGraphicFramePr>
        <p:xfrm>
          <a:off x="182880" y="3792355"/>
          <a:ext cx="8604986" cy="279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20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52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 of Motor Vehicle Licensing—Title </a:t>
            </a:r>
            <a:r>
              <a:rPr lang="en-US" dirty="0" smtClean="0"/>
              <a:t>Branch—Verification Sections:</a:t>
            </a:r>
            <a:endParaRPr lang="en-US" dirty="0" smtClean="0"/>
          </a:p>
          <a:p>
            <a:pPr lvl="1"/>
            <a:r>
              <a:rPr lang="en-US" sz="2800" dirty="0" smtClean="0"/>
              <a:t>2 permanent employees</a:t>
            </a:r>
          </a:p>
          <a:p>
            <a:pPr lvl="1"/>
            <a:r>
              <a:rPr lang="en-US" sz="2800" dirty="0" smtClean="0"/>
              <a:t>19 temporary employees</a:t>
            </a:r>
          </a:p>
          <a:p>
            <a:pPr lvl="2"/>
            <a:r>
              <a:rPr lang="en-US" sz="2400" dirty="0" smtClean="0"/>
              <a:t>Benchmark:  Employees review an average 400 applications per day.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Historical employee numbers:</a:t>
            </a:r>
          </a:p>
          <a:p>
            <a:pPr lvl="2"/>
            <a:r>
              <a:rPr lang="en-US" sz="2800" dirty="0" smtClean="0"/>
              <a:t>Currently:   MVL has 51 employees</a:t>
            </a:r>
          </a:p>
          <a:p>
            <a:pPr lvl="2"/>
            <a:r>
              <a:rPr lang="en-US" sz="2800" dirty="0" smtClean="0"/>
              <a:t>Early 2000’s:   MVL had 102 employees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6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49" y="238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Processing Rebuilt Titles</a:t>
            </a:r>
            <a:endParaRPr lang="en-US" b="1" dirty="0"/>
          </a:p>
        </p:txBody>
      </p:sp>
      <p:pic>
        <p:nvPicPr>
          <p:cNvPr id="4" name="Picture 3" descr="cid:image002.png@01D3F8D6.8743225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507" r="18644" b="1569"/>
          <a:stretch/>
        </p:blipFill>
        <p:spPr bwMode="auto">
          <a:xfrm>
            <a:off x="2444435" y="1950654"/>
            <a:ext cx="2803652" cy="3386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jocarol.roberts\Pictures\2018-05-31\4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t="4230" r="7179" b="5194"/>
          <a:stretch/>
        </p:blipFill>
        <p:spPr bwMode="auto">
          <a:xfrm>
            <a:off x="6875607" y="1950654"/>
            <a:ext cx="2802547" cy="33121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565" y="5723696"/>
            <a:ext cx="25113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Un-rebuildable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1184" y="5723696"/>
            <a:ext cx="25113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Rebuilt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84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74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Rebuilt Titles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564"/>
            <a:ext cx="10515600" cy="46717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four states accept other state’s junk, parts only, title certificates to be rebuilt and retitled </a:t>
            </a:r>
            <a:r>
              <a:rPr lang="en-US" sz="2200" dirty="0" smtClean="0"/>
              <a:t>(KRS 186A.530, section 5):</a:t>
            </a:r>
          </a:p>
          <a:p>
            <a:pPr lvl="1"/>
            <a:r>
              <a:rPr lang="en-US" dirty="0" smtClean="0"/>
              <a:t>California, Kentucky, Pennsylvania and Vermont</a:t>
            </a:r>
          </a:p>
          <a:p>
            <a:pPr marL="457200" lvl="1" indent="0">
              <a:buNone/>
            </a:pPr>
            <a:endParaRPr lang="en-US" sz="1300" dirty="0"/>
          </a:p>
          <a:p>
            <a:r>
              <a:rPr lang="en-US" dirty="0" smtClean="0"/>
              <a:t>Total number of rebuilt titles processed: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2015—49,219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2017—52,113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2018 (January-April)—24,468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dirty="0" smtClean="0"/>
              <a:t>Staffing—Number of employees processing rebuilt titles: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3 permanent employees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5 temporary employees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66018"/>
            <a:ext cx="10515600" cy="134763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Special License Plates</a:t>
            </a:r>
            <a:endParaRPr lang="en-US" sz="5400" b="1" dirty="0"/>
          </a:p>
        </p:txBody>
      </p:sp>
      <p:pic>
        <p:nvPicPr>
          <p:cNvPr id="7" name="Picture 7" descr="D:\7-19-13 L.P. images\KY-FriendsOfCoal_MC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5632" y="4319132"/>
            <a:ext cx="2338939" cy="1099890"/>
          </a:xfrm>
          <a:prstGeom prst="roundRect">
            <a:avLst>
              <a:gd name="adj" fmla="val 120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D:\7-19-13 L.P. images\KY-1609YT-Breast-Cancer-05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619" y="4319131"/>
            <a:ext cx="2441454" cy="1099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4" descr="Smallmouth-Plate-1 jpg jpg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4121" y="2586687"/>
            <a:ext cx="2200156" cy="1109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Ainsley.Snyder\AppData\Local\Microsoft\Windows\Temporary Internet Files\Content.Outlook\YN5OCVED\Updated DLKY License Plat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533" y="2586688"/>
            <a:ext cx="2396970" cy="1109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13" y="2586687"/>
            <a:ext cx="2159529" cy="109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58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600</Words>
  <Application>Microsoft Office PowerPoint</Application>
  <PresentationFormat>Widescreen</PresentationFormat>
  <Paragraphs>167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Office Theme</vt:lpstr>
      <vt:lpstr>Kentucky Department of  Vehicle Regulation</vt:lpstr>
      <vt:lpstr>Titling Process</vt:lpstr>
      <vt:lpstr>Titling Process</vt:lpstr>
      <vt:lpstr>Titles received per month</vt:lpstr>
      <vt:lpstr>Titles completed per month</vt:lpstr>
      <vt:lpstr>Staffing</vt:lpstr>
      <vt:lpstr>Processing Rebuilt Titles</vt:lpstr>
      <vt:lpstr>Rebuilt Titles</vt:lpstr>
      <vt:lpstr>Special License Plates</vt:lpstr>
      <vt:lpstr>Special License Plates</vt:lpstr>
      <vt:lpstr>Additional issues</vt:lpstr>
      <vt:lpstr>Suggestions moving forward</vt:lpstr>
      <vt:lpstr>Questions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Department of Vehicle Regulation</dc:title>
  <dc:creator>Roberts, JoCarol (KYTC)</dc:creator>
  <cp:lastModifiedBy>Roberts, JoCarol (KYTC)</cp:lastModifiedBy>
  <cp:revision>104</cp:revision>
  <cp:lastPrinted>2018-06-04T18:39:32Z</cp:lastPrinted>
  <dcterms:created xsi:type="dcterms:W3CDTF">2018-05-30T16:11:14Z</dcterms:created>
  <dcterms:modified xsi:type="dcterms:W3CDTF">2018-06-04T18:42:33Z</dcterms:modified>
</cp:coreProperties>
</file>