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97" autoAdjust="0"/>
    <p:restoredTop sz="94343" autoAdjust="0"/>
  </p:normalViewPr>
  <p:slideViewPr>
    <p:cSldViewPr snapToGrid="0">
      <p:cViewPr varScale="1">
        <p:scale>
          <a:sx n="69" d="100"/>
          <a:sy n="69" d="100"/>
        </p:scale>
        <p:origin x="92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649" cy="46637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928" y="0"/>
            <a:ext cx="3043649" cy="466379"/>
          </a:xfrm>
          <a:prstGeom prst="rect">
            <a:avLst/>
          </a:prstGeom>
        </p:spPr>
        <p:txBody>
          <a:bodyPr vert="horz" lIns="88276" tIns="44138" rIns="88276" bIns="44138" rtlCol="0"/>
          <a:lstStyle>
            <a:lvl1pPr algn="r">
              <a:defRPr sz="1200"/>
            </a:lvl1pPr>
          </a:lstStyle>
          <a:p>
            <a:fld id="{2CA790C0-A029-40C1-996F-4E2D6324D968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76" tIns="44138" rIns="88276" bIns="4413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16" y="4480621"/>
            <a:ext cx="5617870" cy="3664842"/>
          </a:xfrm>
          <a:prstGeom prst="rect">
            <a:avLst/>
          </a:prstGeom>
        </p:spPr>
        <p:txBody>
          <a:bodyPr vert="horz" lIns="88276" tIns="44138" rIns="88276" bIns="44138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722"/>
            <a:ext cx="3043649" cy="466378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928" y="8842722"/>
            <a:ext cx="3043649" cy="466378"/>
          </a:xfrm>
          <a:prstGeom prst="rect">
            <a:avLst/>
          </a:prstGeom>
        </p:spPr>
        <p:txBody>
          <a:bodyPr vert="horz" lIns="88276" tIns="44138" rIns="88276" bIns="44138" rtlCol="0" anchor="b"/>
          <a:lstStyle>
            <a:lvl1pPr algn="r">
              <a:defRPr sz="1200"/>
            </a:lvl1pPr>
          </a:lstStyle>
          <a:p>
            <a:fld id="{CA4B546A-E806-496E-89F0-C43B66E6ED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81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B546A-E806-496E-89F0-C43B66E6ED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897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4B546A-E806-496E-89F0-C43B66E6ED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483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65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89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547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96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590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411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758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0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32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5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486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F0EB0-0531-405B-8579-8DDDA1E1F879}" type="datetimeFigureOut">
              <a:rPr lang="en-US" smtClean="0"/>
              <a:t>6/4/2018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20489-6E8C-4629-855C-656FBB91140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83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761981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Interim Joint Committee on </a:t>
            </a:r>
            <a:r>
              <a:rPr lang="en-US" b="1" dirty="0" smtClean="0"/>
              <a:t>Transportation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Presenter: Secretary Greg Thomas, KYTC</a:t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3600" dirty="0" smtClean="0"/>
              <a:t>June 5, 2018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2030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2018-2024 Highway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942" y="1590492"/>
            <a:ext cx="6317539" cy="4897394"/>
          </a:xfrm>
        </p:spPr>
        <p:txBody>
          <a:bodyPr>
            <a:normAutofit/>
          </a:bodyPr>
          <a:lstStyle/>
          <a:p>
            <a:r>
              <a:rPr lang="en-US" dirty="0" smtClean="0"/>
              <a:t>SHIFT</a:t>
            </a:r>
          </a:p>
          <a:p>
            <a:r>
              <a:rPr lang="en-US" dirty="0" smtClean="0"/>
              <a:t>Over-programming reduced from                                 200% to 28%</a:t>
            </a:r>
          </a:p>
          <a:p>
            <a:r>
              <a:rPr lang="en-US" dirty="0" smtClean="0"/>
              <a:t>Focus on Assets/Addressing Backlog                                                      </a:t>
            </a:r>
          </a:p>
          <a:p>
            <a:r>
              <a:rPr lang="en-US" dirty="0"/>
              <a:t>Prioritizes 583 SHIFT Projects, 1,000 bridges and 5,000 miles of pavement</a:t>
            </a:r>
          </a:p>
          <a:p>
            <a:pPr lvl="1"/>
            <a:r>
              <a:rPr lang="en-US" dirty="0"/>
              <a:t>230 SHIFT projects, 400 bridges, and </a:t>
            </a:r>
            <a:r>
              <a:rPr lang="en-US" dirty="0" smtClean="0"/>
              <a:t>1,275 miles </a:t>
            </a:r>
            <a:r>
              <a:rPr lang="en-US" dirty="0"/>
              <a:t>of pavement authorized in the biennium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3588" y="752400"/>
            <a:ext cx="4370212" cy="4937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36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417377"/>
            <a:ext cx="11353800" cy="1325563"/>
          </a:xfrm>
        </p:spPr>
        <p:txBody>
          <a:bodyPr/>
          <a:lstStyle/>
          <a:p>
            <a:r>
              <a:rPr lang="en-US" b="1" dirty="0" smtClean="0"/>
              <a:t>2018 Construction Season - Cash Flow Monitoring</a:t>
            </a:r>
            <a:endParaRPr lang="en-US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11212"/>
            <a:ext cx="10449910" cy="4351338"/>
          </a:xfrm>
        </p:spPr>
        <p:txBody>
          <a:bodyPr>
            <a:normAutofit/>
          </a:bodyPr>
          <a:lstStyle/>
          <a:p>
            <a:r>
              <a:rPr lang="en-US" sz="2600" dirty="0" smtClean="0"/>
              <a:t>Priorities: Safety, Bridges &amp; Paving Needs, Direct Job Growth</a:t>
            </a:r>
          </a:p>
          <a:p>
            <a:r>
              <a:rPr lang="en-US" sz="2600" dirty="0" smtClean="0"/>
              <a:t>Great deal of activity during construction season, KYTC closely monitoring cash flow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6369" y="3288096"/>
            <a:ext cx="9479262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39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450" y="918031"/>
            <a:ext cx="5861100" cy="5486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Additional Needs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022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2159" y="518153"/>
            <a:ext cx="8527682" cy="539496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354" y="184245"/>
            <a:ext cx="10515600" cy="898844"/>
          </a:xfrm>
        </p:spPr>
        <p:txBody>
          <a:bodyPr/>
          <a:lstStyle/>
          <a:p>
            <a:r>
              <a:rPr lang="en-US" b="1" dirty="0" smtClean="0"/>
              <a:t>“Even If” Balance Sheet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182915" y="5942108"/>
            <a:ext cx="10108540" cy="77207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dirty="0" smtClean="0"/>
              <a:t>Assumes tolling </a:t>
            </a:r>
            <a:r>
              <a:rPr lang="en-US" sz="2000" dirty="0" smtClean="0"/>
              <a:t>for I-69 Henderson Bridge Project, self-supporting financing mechanism for Brent </a:t>
            </a:r>
            <a:r>
              <a:rPr lang="en-US" sz="2000" dirty="0" smtClean="0"/>
              <a:t>Spence Bridge </a:t>
            </a:r>
            <a:r>
              <a:rPr lang="en-US" sz="2000" dirty="0" smtClean="0"/>
              <a:t>Project, and generous $100 Million Federal INFRA Grant for both projects.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6432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192" y="365125"/>
            <a:ext cx="10892246" cy="1325563"/>
          </a:xfrm>
        </p:spPr>
        <p:txBody>
          <a:bodyPr/>
          <a:lstStyle/>
          <a:p>
            <a:r>
              <a:rPr lang="en-US" b="1" dirty="0" smtClean="0"/>
              <a:t>State Funds Critical to Leveraging Federal Grants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35314"/>
            <a:ext cx="10526487" cy="5283200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INFRA (formerly FASTLANE)</a:t>
            </a:r>
            <a:endParaRPr lang="en-US" u="sng" dirty="0"/>
          </a:p>
          <a:p>
            <a:pPr lvl="1"/>
            <a:r>
              <a:rPr lang="en-US" dirty="0" smtClean="0"/>
              <a:t>$4.5 </a:t>
            </a:r>
            <a:r>
              <a:rPr lang="en-US" dirty="0"/>
              <a:t>billion </a:t>
            </a:r>
            <a:r>
              <a:rPr lang="en-US" dirty="0" smtClean="0"/>
              <a:t>available </a:t>
            </a:r>
            <a:r>
              <a:rPr lang="en-US" dirty="0"/>
              <a:t>FY </a:t>
            </a:r>
            <a:r>
              <a:rPr lang="en-US" dirty="0" smtClean="0"/>
              <a:t>2016-2020 </a:t>
            </a:r>
          </a:p>
          <a:p>
            <a:pPr lvl="1"/>
            <a:r>
              <a:rPr lang="en-US" dirty="0" smtClean="0"/>
              <a:t>FY </a:t>
            </a:r>
            <a:r>
              <a:rPr lang="en-US" dirty="0"/>
              <a:t>2017 and FY 2018 INFRA grants have not yet been </a:t>
            </a:r>
            <a:r>
              <a:rPr lang="en-US" dirty="0" smtClean="0"/>
              <a:t>awarded </a:t>
            </a:r>
          </a:p>
          <a:p>
            <a:pPr lvl="1"/>
            <a:r>
              <a:rPr lang="en-US" dirty="0" smtClean="0"/>
              <a:t>$</a:t>
            </a:r>
            <a:r>
              <a:rPr lang="en-US" dirty="0"/>
              <a:t>900 million </a:t>
            </a:r>
            <a:r>
              <a:rPr lang="en-US" dirty="0" smtClean="0"/>
              <a:t>available in FY 2019 for projects nationwide </a:t>
            </a:r>
          </a:p>
          <a:p>
            <a:pPr lvl="1"/>
            <a:r>
              <a:rPr lang="en-US" dirty="0" smtClean="0"/>
              <a:t>$1 billion available in FY 2020 for projects nationwide  </a:t>
            </a:r>
          </a:p>
          <a:p>
            <a:pPr lvl="1"/>
            <a:r>
              <a:rPr lang="en-US" b="1" dirty="0" smtClean="0"/>
              <a:t>INFRA can provide no more than 60%</a:t>
            </a:r>
          </a:p>
          <a:p>
            <a:pPr lvl="2"/>
            <a:r>
              <a:rPr lang="en-US" b="1" dirty="0" smtClean="0"/>
              <a:t>S</a:t>
            </a:r>
            <a:r>
              <a:rPr lang="en-US" b="1" dirty="0" smtClean="0"/>
              <a:t>tate and/or Local must provide 20%</a:t>
            </a:r>
          </a:p>
          <a:p>
            <a:pPr lvl="1"/>
            <a:r>
              <a:rPr lang="en-US" b="1" dirty="0" smtClean="0"/>
              <a:t>Example </a:t>
            </a:r>
            <a:r>
              <a:rPr lang="en-US" b="1" dirty="0" smtClean="0"/>
              <a:t>of a </a:t>
            </a:r>
            <a:r>
              <a:rPr lang="en-US" b="1" dirty="0" smtClean="0"/>
              <a:t>strong application </a:t>
            </a:r>
            <a:r>
              <a:rPr lang="en-US" b="1" dirty="0" smtClean="0"/>
              <a:t>for $150M Total Project Cost: $60M INFRA, </a:t>
            </a:r>
            <a:r>
              <a:rPr lang="en-US" b="1" dirty="0" smtClean="0"/>
              <a:t>$</a:t>
            </a:r>
            <a:r>
              <a:rPr lang="en-US" b="1" dirty="0" smtClean="0"/>
              <a:t>45</a:t>
            </a:r>
            <a:r>
              <a:rPr lang="en-US" b="1" dirty="0" smtClean="0"/>
              <a:t>M </a:t>
            </a:r>
            <a:r>
              <a:rPr lang="en-US" b="1" dirty="0" smtClean="0"/>
              <a:t>Traditional Federal, </a:t>
            </a:r>
            <a:r>
              <a:rPr lang="en-US" b="1" u="sng" dirty="0" smtClean="0"/>
              <a:t>$42</a:t>
            </a:r>
            <a:r>
              <a:rPr lang="en-US" b="1" u="sng" dirty="0" smtClean="0"/>
              <a:t>M State</a:t>
            </a:r>
            <a:r>
              <a:rPr lang="en-US" b="1" dirty="0" smtClean="0"/>
              <a:t>, $3M Local/Private</a:t>
            </a:r>
            <a:endParaRPr lang="en-US" b="1" dirty="0" smtClean="0"/>
          </a:p>
          <a:p>
            <a:r>
              <a:rPr lang="en-US" u="sng" dirty="0" smtClean="0"/>
              <a:t>BUILD (formerly TIGER)</a:t>
            </a:r>
          </a:p>
          <a:p>
            <a:pPr lvl="1"/>
            <a:r>
              <a:rPr lang="en-US" dirty="0" smtClean="0"/>
              <a:t>$1.5 billion available </a:t>
            </a:r>
            <a:r>
              <a:rPr lang="en-US" dirty="0" smtClean="0"/>
              <a:t>nationwide in </a:t>
            </a:r>
            <a:r>
              <a:rPr lang="en-US" dirty="0" smtClean="0"/>
              <a:t>FY 2018 BUILD program</a:t>
            </a:r>
          </a:p>
          <a:p>
            <a:pPr lvl="1"/>
            <a:r>
              <a:rPr lang="en-US" dirty="0" smtClean="0"/>
              <a:t>Grants up to $25 Million per </a:t>
            </a:r>
            <a:r>
              <a:rPr lang="en-US" dirty="0" smtClean="0"/>
              <a:t>project with no state receiving more than $150 Million</a:t>
            </a:r>
            <a:endParaRPr lang="en-US" dirty="0" smtClean="0"/>
          </a:p>
          <a:p>
            <a:pPr lvl="1"/>
            <a:r>
              <a:rPr lang="en-US" b="1" dirty="0" smtClean="0"/>
              <a:t>20</a:t>
            </a:r>
            <a:r>
              <a:rPr lang="en-US" b="1" dirty="0"/>
              <a:t>% </a:t>
            </a:r>
            <a:r>
              <a:rPr lang="en-US" b="1" dirty="0" smtClean="0"/>
              <a:t>match required for urban </a:t>
            </a:r>
            <a:r>
              <a:rPr lang="en-US" b="1" dirty="0" smtClean="0"/>
              <a:t>projects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49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92018" y="1958709"/>
            <a:ext cx="920796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dirty="0">
                <a:latin typeface="+mj-lt"/>
              </a:rPr>
              <a:t>“States with a sustainable revenue plan will be the winners going forward. </a:t>
            </a:r>
            <a:endParaRPr lang="en-US" sz="3400" b="1" i="1" dirty="0" smtClean="0">
              <a:latin typeface="+mj-lt"/>
            </a:endParaRPr>
          </a:p>
          <a:p>
            <a:pPr algn="ctr"/>
            <a:r>
              <a:rPr lang="en-US" sz="3400" b="1" i="1" dirty="0" smtClean="0">
                <a:latin typeface="+mj-lt"/>
              </a:rPr>
              <a:t>Leverage </a:t>
            </a:r>
            <a:r>
              <a:rPr lang="en-US" sz="3400" b="1" i="1" dirty="0">
                <a:latin typeface="+mj-lt"/>
              </a:rPr>
              <a:t>is the </a:t>
            </a:r>
            <a:r>
              <a:rPr lang="en-US" sz="3400" b="1" i="1" dirty="0" smtClean="0">
                <a:latin typeface="+mj-lt"/>
              </a:rPr>
              <a:t>key.” </a:t>
            </a:r>
          </a:p>
          <a:p>
            <a:pPr algn="ctr"/>
            <a:r>
              <a:rPr lang="en-US" sz="3400" b="1" i="1" dirty="0" smtClean="0">
                <a:latin typeface="+mj-lt"/>
              </a:rPr>
              <a:t>-USDOT</a:t>
            </a:r>
            <a:endParaRPr lang="en-US" sz="34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415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Words>273</Words>
  <Application>Microsoft Office PowerPoint</Application>
  <PresentationFormat>Widescreen</PresentationFormat>
  <Paragraphs>31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Interim Joint Committee on Transportation  Presenter: Secretary Greg Thomas, KYTC  June 5, 2018</vt:lpstr>
      <vt:lpstr>2018-2024 Highway Plan</vt:lpstr>
      <vt:lpstr>2018 Construction Season - Cash Flow Monitoring</vt:lpstr>
      <vt:lpstr>Additional Needs</vt:lpstr>
      <vt:lpstr>“Even If” Balance Sheet</vt:lpstr>
      <vt:lpstr>State Funds Critical to Leveraging Federal Grants</vt:lpstr>
      <vt:lpstr>PowerPoint Presentation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Spencer, Amanda R (KYTC)</dc:creator>
  <cp:lastModifiedBy>Spencer, Amanda R (KYTC)</cp:lastModifiedBy>
  <cp:revision>55</cp:revision>
  <cp:lastPrinted>2018-06-04T12:55:18Z</cp:lastPrinted>
  <dcterms:created xsi:type="dcterms:W3CDTF">2018-05-31T17:36:41Z</dcterms:created>
  <dcterms:modified xsi:type="dcterms:W3CDTF">2018-06-04T19:18:59Z</dcterms:modified>
</cp:coreProperties>
</file>