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17" r:id="rId3"/>
    <p:sldId id="333" r:id="rId4"/>
    <p:sldId id="325" r:id="rId5"/>
    <p:sldId id="331" r:id="rId6"/>
    <p:sldId id="330" r:id="rId7"/>
    <p:sldId id="316" r:id="rId8"/>
    <p:sldId id="332" r:id="rId9"/>
    <p:sldId id="323" r:id="rId10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1" autoAdjust="0"/>
    <p:restoredTop sz="89845" autoAdjust="0"/>
  </p:normalViewPr>
  <p:slideViewPr>
    <p:cSldViewPr snapToGrid="0">
      <p:cViewPr varScale="1">
        <p:scale>
          <a:sx n="103" d="100"/>
          <a:sy n="103" d="100"/>
        </p:scale>
        <p:origin x="86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FFD900FA-D71F-438D-8D87-A1B933C8083E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34C13B98-A0F9-40FB-818D-D36243E84A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113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08E8414C-7D43-49DD-AA1B-6E25004E348A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D202C488-530F-47DC-BBA9-97FBC1AB0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751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Project Timeline Example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02C488-530F-47DC-BBA9-97FBC1AB0DF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2524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DA90-93C0-4169-BB49-416922651D2A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D8A9A-AD82-461A-B334-E5E9C7EA5EC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245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DA90-93C0-4169-BB49-416922651D2A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D8A9A-AD82-461A-B334-E5E9C7EA5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59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DA90-93C0-4169-BB49-416922651D2A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D8A9A-AD82-461A-B334-E5E9C7EA5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80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DA90-93C0-4169-BB49-416922651D2A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D8A9A-AD82-461A-B334-E5E9C7EA5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58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DA90-93C0-4169-BB49-416922651D2A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D8A9A-AD82-461A-B334-E5E9C7EA5EC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588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DA90-93C0-4169-BB49-416922651D2A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D8A9A-AD82-461A-B334-E5E9C7EA5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923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DA90-93C0-4169-BB49-416922651D2A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D8A9A-AD82-461A-B334-E5E9C7EA5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360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DA90-93C0-4169-BB49-416922651D2A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D8A9A-AD82-461A-B334-E5E9C7EA5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54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DA90-93C0-4169-BB49-416922651D2A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D8A9A-AD82-461A-B334-E5E9C7EA5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021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B4BDA90-93C0-4169-BB49-416922651D2A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FD8A9A-AD82-461A-B334-E5E9C7EA5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83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DA90-93C0-4169-BB49-416922651D2A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D8A9A-AD82-461A-B334-E5E9C7EA5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115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B4BDA90-93C0-4169-BB49-416922651D2A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6FD8A9A-AD82-461A-B334-E5E9C7EA5EC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579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svg"/><Relationship Id="rId3" Type="http://schemas.openxmlformats.org/officeDocument/2006/relationships/image" Target="../media/image1.png"/><Relationship Id="rId12" Type="http://schemas.openxmlformats.org/officeDocument/2006/relationships/image" Target="../media/image4.png"/><Relationship Id="rId1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992642" y="2195286"/>
            <a:ext cx="8915399" cy="22627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KAVIS Update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828801" y="4777379"/>
            <a:ext cx="9675812" cy="1126283"/>
          </a:xfrm>
        </p:spPr>
        <p:txBody>
          <a:bodyPr>
            <a:normAutofit fontScale="92500"/>
          </a:bodyPr>
          <a:lstStyle/>
          <a:p>
            <a:r>
              <a:rPr lang="en-US" dirty="0"/>
              <a:t>Heather Stout</a:t>
            </a:r>
          </a:p>
          <a:p>
            <a:r>
              <a:rPr lang="en-US" dirty="0"/>
              <a:t>Executive </a:t>
            </a:r>
            <a:r>
              <a:rPr lang="en-US" dirty="0" smtClean="0"/>
              <a:t>Director, Office of Information technology, KYTC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058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Point of Sale Overview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Implementation Challenges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Project </a:t>
            </a:r>
            <a:r>
              <a:rPr lang="en-US" sz="2800" dirty="0"/>
              <a:t>Status and </a:t>
            </a:r>
            <a:r>
              <a:rPr lang="en-US" sz="2800" dirty="0" smtClean="0"/>
              <a:t>Timeline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07648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 of Sale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800" dirty="0">
                <a:solidFill>
                  <a:schemeClr val="tx1"/>
                </a:solidFill>
              </a:rPr>
              <a:t>State-Wide Point of Sale Solution-Complete March 2018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Automatically record all AVIS Transactions into KAVIS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 smtClean="0">
                <a:solidFill>
                  <a:schemeClr val="tx1"/>
                </a:solidFill>
              </a:rPr>
              <a:t>Improved </a:t>
            </a:r>
            <a:r>
              <a:rPr lang="en-US" sz="1600" dirty="0">
                <a:solidFill>
                  <a:schemeClr val="tx1"/>
                </a:solidFill>
              </a:rPr>
              <a:t>ease of learning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Access to 5 years worth of data versus 1 year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Configurable at the county level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 smtClean="0">
                <a:solidFill>
                  <a:schemeClr val="tx1"/>
                </a:solidFill>
              </a:rPr>
              <a:t>Improved </a:t>
            </a:r>
            <a:r>
              <a:rPr lang="en-US" sz="1600" dirty="0">
                <a:solidFill>
                  <a:schemeClr val="tx1"/>
                </a:solidFill>
              </a:rPr>
              <a:t>processes for reconciliation, mid-day sweeps, NSF management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Ability to e-mail receipts (paper reduction)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Support revolves around bookkeeping, reports and normal operations with AVIS processes and procedures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Enable use of automated cash drawers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9886" y="2368250"/>
            <a:ext cx="4937760" cy="2371702"/>
          </a:xfrm>
          <a:ln w="3175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i="1" u="sng" dirty="0"/>
              <a:t>Jan 1 to May 31, 2018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/>
              <a:t> Receipts Checked Out:                  1,452,325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/>
              <a:t> Total Sales Items Processed:        8,001,198</a:t>
            </a:r>
          </a:p>
          <a:p>
            <a:r>
              <a:rPr lang="en-US" dirty="0">
                <a:cs typeface="Calibri"/>
              </a:rPr>
              <a:t> Citizens Served:                              1,679,062</a:t>
            </a:r>
          </a:p>
          <a:p>
            <a:r>
              <a:rPr lang="en-US" dirty="0"/>
              <a:t> </a:t>
            </a:r>
            <a:r>
              <a:rPr lang="en-US" b="1" dirty="0"/>
              <a:t>Revenue Collected:                   </a:t>
            </a:r>
            <a:r>
              <a:rPr lang="en-US" b="1" dirty="0" smtClean="0"/>
              <a:t>$438,654,260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99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7747" y="1845733"/>
            <a:ext cx="10584024" cy="478729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January 2</a:t>
            </a:r>
            <a:r>
              <a:rPr lang="en-US" sz="2400" baseline="30000" dirty="0"/>
              <a:t>nd</a:t>
            </a:r>
            <a:r>
              <a:rPr lang="en-US" sz="2400" dirty="0"/>
              <a:t> Implementation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Clerks were ready, business application functionality was well-tested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End to End Load testing was not performed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System Optimization was needed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Rollback on January 2</a:t>
            </a:r>
            <a:r>
              <a:rPr lang="en-US" sz="2400" baseline="30000" dirty="0"/>
              <a:t>nd</a:t>
            </a:r>
            <a:r>
              <a:rPr lang="en-US" sz="2400" dirty="0"/>
              <a:t>/3</a:t>
            </a:r>
            <a:r>
              <a:rPr lang="en-US" sz="2400" baseline="30000" dirty="0"/>
              <a:t>rd</a:t>
            </a:r>
            <a:r>
              <a:rPr lang="en-US" sz="2400" dirty="0"/>
              <a:t>	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Configuration of more robust end to end load testing tools found optimizations needed within the application and infrastructure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Solutions required multiple agencies to work on the same problems together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Created an environment for success through collaboration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 smtClean="0"/>
              <a:t>Developed </a:t>
            </a:r>
            <a:r>
              <a:rPr lang="en-US" sz="2000" dirty="0"/>
              <a:t>Technical Solution to allow a phased approach for implementation county by county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Prepared the teams to handle testing and communication differently with future module releases</a:t>
            </a:r>
          </a:p>
        </p:txBody>
      </p:sp>
    </p:spTree>
    <p:extLst>
      <p:ext uri="{BB962C8B-B14F-4D97-AF65-F5344CB8AC3E}">
        <p14:creationId xmlns:p14="http://schemas.microsoft.com/office/powerpoint/2010/main" val="229115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A8FFEA1-1B69-4F42-B552-0CCF7259687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3C9226-5EC8-460B-82D7-72AA994DF9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2A90A9D-33DF-408E-BF4C-F82588935C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D8A9447-DEFF-40A5-8673-B7A365C3F8C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AEF01D-0AF2-4C43-BCBA-6642ABA865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5" y="0"/>
            <a:ext cx="7590513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290C21F9-FD6D-4457-B130-1A531F242B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61348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8F6EF4B-2F40-485B-9F36-084731486A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06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CB39CCD-D596-49F3-AB79-E4CD1B56B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9104" y="157862"/>
            <a:ext cx="3769116" cy="672132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2200" b="1" dirty="0">
                <a:solidFill>
                  <a:srgbClr val="92D050"/>
                </a:solidFill>
              </a:rPr>
              <a:t>2 January: </a:t>
            </a:r>
            <a:r>
              <a:rPr lang="en-US" sz="2200" dirty="0">
                <a:solidFill>
                  <a:schemeClr val="bg1"/>
                </a:solidFill>
              </a:rPr>
              <a:t>Production Launch</a:t>
            </a:r>
          </a:p>
        </p:txBody>
      </p:sp>
      <p:sp>
        <p:nvSpPr>
          <p:cNvPr id="24" name="Title 4">
            <a:extLst>
              <a:ext uri="{FF2B5EF4-FFF2-40B4-BE49-F238E27FC236}">
                <a16:creationId xmlns:a16="http://schemas.microsoft.com/office/drawing/2014/main" id="{A2166969-4102-4E54-A889-09E9BA1A92FE}"/>
              </a:ext>
            </a:extLst>
          </p:cNvPr>
          <p:cNvSpPr txBox="1">
            <a:spLocks/>
          </p:cNvSpPr>
          <p:nvPr/>
        </p:nvSpPr>
        <p:spPr>
          <a:xfrm>
            <a:off x="8378771" y="1612900"/>
            <a:ext cx="3769116" cy="363821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23 January: </a:t>
            </a: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Jefferson County was first to volunteer </a:t>
            </a: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12 February:</a:t>
            </a: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1st Wave 19 Counties volunteered</a:t>
            </a: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19 February:</a:t>
            </a: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2nd Wave 41 Counties volunteered to follow early adopters</a:t>
            </a: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22 February: </a:t>
            </a: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3rd Wave 54 Counties volunteered to be the largest wave</a:t>
            </a: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26 February: </a:t>
            </a: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4</a:t>
            </a:r>
            <a:r>
              <a:rPr kumimoji="0" lang="en-US" sz="2200" b="0" i="0" u="none" strike="noStrike" kern="1200" cap="none" spc="-5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</a:t>
            </a: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Wave (1 county)</a:t>
            </a: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9 April:</a:t>
            </a: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Last Wave (4 counties)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DB8BEBAE-CC3C-46A4-8245-CFE630D86E0A}"/>
              </a:ext>
            </a:extLst>
          </p:cNvPr>
          <p:cNvSpPr txBox="1">
            <a:spLocks/>
          </p:cNvSpPr>
          <p:nvPr/>
        </p:nvSpPr>
        <p:spPr>
          <a:xfrm>
            <a:off x="85678" y="5998250"/>
            <a:ext cx="1228647" cy="6721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2 January</a:t>
            </a:r>
            <a:endParaRPr kumimoji="0" lang="en-US" sz="2200" b="0" i="0" u="none" strike="noStrike" kern="1200" cap="none" spc="-5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27" name="Title 4">
            <a:extLst>
              <a:ext uri="{FF2B5EF4-FFF2-40B4-BE49-F238E27FC236}">
                <a16:creationId xmlns:a16="http://schemas.microsoft.com/office/drawing/2014/main" id="{387772CF-46EA-4FF7-931A-3C75E7274F46}"/>
              </a:ext>
            </a:extLst>
          </p:cNvPr>
          <p:cNvSpPr txBox="1">
            <a:spLocks/>
          </p:cNvSpPr>
          <p:nvPr/>
        </p:nvSpPr>
        <p:spPr>
          <a:xfrm>
            <a:off x="1609677" y="5976509"/>
            <a:ext cx="3633835" cy="6721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23 January – 26 February </a:t>
            </a:r>
            <a:endParaRPr kumimoji="0" lang="en-US" sz="2200" b="0" i="0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E812A6D2-6C37-4855-AF8B-BE229954A293}"/>
              </a:ext>
            </a:extLst>
          </p:cNvPr>
          <p:cNvSpPr txBox="1">
            <a:spLocks/>
          </p:cNvSpPr>
          <p:nvPr/>
        </p:nvSpPr>
        <p:spPr>
          <a:xfrm>
            <a:off x="8414268" y="944294"/>
            <a:ext cx="3769116" cy="6721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2 January-22 January: </a:t>
            </a: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Rollback; Regroup; Relaunch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FF2B9E91-EFAC-4FFD-9BB5-F24D4E94925E}"/>
              </a:ext>
            </a:extLst>
          </p:cNvPr>
          <p:cNvCxnSpPr>
            <a:cxnSpLocks/>
          </p:cNvCxnSpPr>
          <p:nvPr/>
        </p:nvCxnSpPr>
        <p:spPr>
          <a:xfrm>
            <a:off x="951414" y="5251114"/>
            <a:ext cx="578651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itle 4">
            <a:extLst>
              <a:ext uri="{FF2B5EF4-FFF2-40B4-BE49-F238E27FC236}">
                <a16:creationId xmlns:a16="http://schemas.microsoft.com/office/drawing/2014/main" id="{805BEF05-140C-462D-A062-DB2EA8137E06}"/>
              </a:ext>
            </a:extLst>
          </p:cNvPr>
          <p:cNvSpPr txBox="1">
            <a:spLocks/>
          </p:cNvSpPr>
          <p:nvPr/>
        </p:nvSpPr>
        <p:spPr>
          <a:xfrm>
            <a:off x="930213" y="4528920"/>
            <a:ext cx="855664" cy="6721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5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20 Days</a:t>
            </a:r>
            <a:endParaRPr kumimoji="0" lang="en-US" sz="1200" b="0" i="0" u="none" strike="noStrike" kern="1200" cap="none" spc="-5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286CAF3-9DDE-48BE-8346-BD3D574617C6}"/>
              </a:ext>
            </a:extLst>
          </p:cNvPr>
          <p:cNvSpPr/>
          <p:nvPr/>
        </p:nvSpPr>
        <p:spPr>
          <a:xfrm>
            <a:off x="8545797" y="6319767"/>
            <a:ext cx="34421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Beginning 1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QTR: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BTR Release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Title 4">
            <a:extLst>
              <a:ext uri="{FF2B5EF4-FFF2-40B4-BE49-F238E27FC236}">
                <a16:creationId xmlns:a16="http://schemas.microsoft.com/office/drawing/2014/main" id="{7DCB1A41-75B8-423A-938C-8FA19EA113F4}"/>
              </a:ext>
            </a:extLst>
          </p:cNvPr>
          <p:cNvSpPr txBox="1">
            <a:spLocks/>
          </p:cNvSpPr>
          <p:nvPr/>
        </p:nvSpPr>
        <p:spPr>
          <a:xfrm>
            <a:off x="3904198" y="884051"/>
            <a:ext cx="2115122" cy="6721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Beginning 1</a:t>
            </a:r>
            <a:r>
              <a:rPr kumimoji="0" lang="en-US" sz="2200" b="1" i="0" u="none" strike="noStrike" kern="1200" cap="none" spc="-50" normalizeH="0" baseline="3000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st </a:t>
            </a: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QTR</a:t>
            </a:r>
            <a:endParaRPr kumimoji="0" lang="en-US" sz="2200" b="0" i="0" u="none" strike="noStrike" kern="1200" cap="none" spc="-5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42" name="Title 4">
            <a:extLst>
              <a:ext uri="{FF2B5EF4-FFF2-40B4-BE49-F238E27FC236}">
                <a16:creationId xmlns:a16="http://schemas.microsoft.com/office/drawing/2014/main" id="{9180D274-BC57-46D5-B8D4-B7C18CFA69B5}"/>
              </a:ext>
            </a:extLst>
          </p:cNvPr>
          <p:cNvSpPr txBox="1">
            <a:spLocks/>
          </p:cNvSpPr>
          <p:nvPr/>
        </p:nvSpPr>
        <p:spPr>
          <a:xfrm>
            <a:off x="6037068" y="886527"/>
            <a:ext cx="1655546" cy="6721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Boats Month</a:t>
            </a:r>
            <a:endParaRPr kumimoji="0" lang="en-US" sz="2200" b="0" i="0" u="none" strike="noStrike" kern="1200" cap="none" spc="-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44" name="Title 4">
            <a:extLst>
              <a:ext uri="{FF2B5EF4-FFF2-40B4-BE49-F238E27FC236}">
                <a16:creationId xmlns:a16="http://schemas.microsoft.com/office/drawing/2014/main" id="{963ECAD9-9EE5-453D-A486-F951A096BCEF}"/>
              </a:ext>
            </a:extLst>
          </p:cNvPr>
          <p:cNvSpPr txBox="1">
            <a:spLocks/>
          </p:cNvSpPr>
          <p:nvPr/>
        </p:nvSpPr>
        <p:spPr>
          <a:xfrm>
            <a:off x="1850286" y="1375544"/>
            <a:ext cx="2507093" cy="6721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3</a:t>
            </a:r>
            <a:r>
              <a:rPr kumimoji="0" lang="en-US" sz="2200" b="1" i="0" u="none" strike="noStrike" kern="1200" cap="none" spc="-50" normalizeH="0" baseline="3000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rd</a:t>
            </a: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and 4</a:t>
            </a:r>
            <a:r>
              <a:rPr kumimoji="0" lang="en-US" sz="2200" b="1" i="0" u="none" strike="noStrike" kern="1200" cap="none" spc="-50" normalizeH="0" baseline="3000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</a:t>
            </a: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QTR 2018</a:t>
            </a:r>
            <a:endParaRPr kumimoji="0" lang="en-US" sz="2200" b="0" i="0" u="none" strike="noStrike" kern="1200" cap="none" spc="-5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46" name="Title 4">
            <a:extLst>
              <a:ext uri="{FF2B5EF4-FFF2-40B4-BE49-F238E27FC236}">
                <a16:creationId xmlns:a16="http://schemas.microsoft.com/office/drawing/2014/main" id="{8DF3A24F-114A-4B55-BD3B-37AEBDE5382C}"/>
              </a:ext>
            </a:extLst>
          </p:cNvPr>
          <p:cNvSpPr txBox="1">
            <a:spLocks/>
          </p:cNvSpPr>
          <p:nvPr/>
        </p:nvSpPr>
        <p:spPr>
          <a:xfrm>
            <a:off x="8406067" y="5294453"/>
            <a:ext cx="3914509" cy="6721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3</a:t>
            </a:r>
            <a:r>
              <a:rPr kumimoji="0" lang="en-US" sz="2200" b="1" i="0" u="none" strike="noStrike" kern="1200" cap="none" spc="-50" normalizeH="0" baseline="3000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rd</a:t>
            </a: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and 4</a:t>
            </a:r>
            <a:r>
              <a:rPr kumimoji="0" lang="en-US" sz="2200" b="1" i="0" u="none" strike="noStrike" kern="1200" cap="none" spc="-50" normalizeH="0" baseline="3000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</a:t>
            </a:r>
            <a:r>
              <a:rPr kumimoji="0" lang="en-US" sz="2200" b="1" i="0" u="none" strike="noStrike" kern="1200" cap="none" spc="-5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QTR 2018:  </a:t>
            </a:r>
            <a:r>
              <a:rPr kumimoji="0" lang="en-US" sz="2200" b="0" i="0" u="none" strike="noStrike" kern="1200" cap="none" spc="-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Training and Acclimation</a:t>
            </a:r>
          </a:p>
        </p:txBody>
      </p:sp>
      <p:sp>
        <p:nvSpPr>
          <p:cNvPr id="50" name="Arrow: Curved Left 49">
            <a:extLst>
              <a:ext uri="{FF2B5EF4-FFF2-40B4-BE49-F238E27FC236}">
                <a16:creationId xmlns:a16="http://schemas.microsoft.com/office/drawing/2014/main" id="{9BE8BCD0-5F53-4AB3-8BC6-DBD4FA2943AD}"/>
              </a:ext>
            </a:extLst>
          </p:cNvPr>
          <p:cNvSpPr/>
          <p:nvPr/>
        </p:nvSpPr>
        <p:spPr>
          <a:xfrm rot="10800000" flipH="1">
            <a:off x="5816709" y="2962620"/>
            <a:ext cx="1314001" cy="368602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Arrow: Curved Left 50">
            <a:extLst>
              <a:ext uri="{FF2B5EF4-FFF2-40B4-BE49-F238E27FC236}">
                <a16:creationId xmlns:a16="http://schemas.microsoft.com/office/drawing/2014/main" id="{FCA6FF1B-6F47-4539-B04B-48D7BCC8A254}"/>
              </a:ext>
            </a:extLst>
          </p:cNvPr>
          <p:cNvSpPr/>
          <p:nvPr/>
        </p:nvSpPr>
        <p:spPr>
          <a:xfrm rot="10800000">
            <a:off x="424028" y="341192"/>
            <a:ext cx="1015796" cy="3335937"/>
          </a:xfrm>
          <a:prstGeom prst="curved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8" name="Graphic 7" descr="Marker">
            <a:extLst>
              <a:ext uri="{FF2B5EF4-FFF2-40B4-BE49-F238E27FC236}">
                <a16:creationId xmlns:a16="http://schemas.microsoft.com/office/drawing/2014/main" id="{113B4EF9-354C-440B-B0CC-D8E270E5D1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2209" y="4850947"/>
            <a:ext cx="1147303" cy="1147303"/>
          </a:xfrm>
          <a:prstGeom prst="rect">
            <a:avLst/>
          </a:prstGeom>
        </p:spPr>
      </p:pic>
      <p:pic>
        <p:nvPicPr>
          <p:cNvPr id="49" name="Graphic 7" descr="Marker">
            <a:extLst>
              <a:ext uri="{FF2B5EF4-FFF2-40B4-BE49-F238E27FC236}">
                <a16:creationId xmlns:a16="http://schemas.microsoft.com/office/drawing/2014/main" id="{113B4EF9-354C-440B-B0CC-D8E270E5D1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513342" y="-72736"/>
            <a:ext cx="1147303" cy="1147303"/>
          </a:xfrm>
          <a:prstGeom prst="rect">
            <a:avLst/>
          </a:prstGeom>
        </p:spPr>
      </p:pic>
      <p:pic>
        <p:nvPicPr>
          <p:cNvPr id="52" name="Graphic 7" descr="Marker">
            <a:extLst>
              <a:ext uri="{FF2B5EF4-FFF2-40B4-BE49-F238E27FC236}">
                <a16:creationId xmlns:a16="http://schemas.microsoft.com/office/drawing/2014/main" id="{113B4EF9-354C-440B-B0CC-D8E270E5D1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583818" y="4872338"/>
            <a:ext cx="1147303" cy="1147303"/>
          </a:xfrm>
          <a:prstGeom prst="rect">
            <a:avLst/>
          </a:prstGeom>
        </p:spPr>
      </p:pic>
      <p:pic>
        <p:nvPicPr>
          <p:cNvPr id="53" name="Graphic 7" descr="Marker">
            <a:extLst>
              <a:ext uri="{FF2B5EF4-FFF2-40B4-BE49-F238E27FC236}">
                <a16:creationId xmlns:a16="http://schemas.microsoft.com/office/drawing/2014/main" id="{113B4EF9-354C-440B-B0CC-D8E270E5D1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220457" y="4865768"/>
            <a:ext cx="1147303" cy="1147303"/>
          </a:xfrm>
          <a:prstGeom prst="rect">
            <a:avLst/>
          </a:prstGeom>
        </p:spPr>
      </p:pic>
      <p:pic>
        <p:nvPicPr>
          <p:cNvPr id="54" name="Graphic 7" descr="Marker">
            <a:extLst>
              <a:ext uri="{FF2B5EF4-FFF2-40B4-BE49-F238E27FC236}">
                <a16:creationId xmlns:a16="http://schemas.microsoft.com/office/drawing/2014/main" id="{113B4EF9-354C-440B-B0CC-D8E270E5D1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883995" y="4865768"/>
            <a:ext cx="1147303" cy="1147303"/>
          </a:xfrm>
          <a:prstGeom prst="rect">
            <a:avLst/>
          </a:prstGeom>
        </p:spPr>
      </p:pic>
      <p:pic>
        <p:nvPicPr>
          <p:cNvPr id="55" name="Graphic 7" descr="Marker">
            <a:extLst>
              <a:ext uri="{FF2B5EF4-FFF2-40B4-BE49-F238E27FC236}">
                <a16:creationId xmlns:a16="http://schemas.microsoft.com/office/drawing/2014/main" id="{113B4EF9-354C-440B-B0CC-D8E270E5D1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3519974" y="4833752"/>
            <a:ext cx="1147303" cy="1147303"/>
          </a:xfrm>
          <a:prstGeom prst="rect">
            <a:avLst/>
          </a:prstGeom>
        </p:spPr>
      </p:pic>
      <p:pic>
        <p:nvPicPr>
          <p:cNvPr id="56" name="Graphic 7" descr="Marker">
            <a:extLst>
              <a:ext uri="{FF2B5EF4-FFF2-40B4-BE49-F238E27FC236}">
                <a16:creationId xmlns:a16="http://schemas.microsoft.com/office/drawing/2014/main" id="{113B4EF9-354C-440B-B0CC-D8E270E5D1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4157387" y="4829206"/>
            <a:ext cx="1147303" cy="1147303"/>
          </a:xfrm>
          <a:prstGeom prst="rect">
            <a:avLst/>
          </a:prstGeom>
        </p:spPr>
      </p:pic>
      <p:pic>
        <p:nvPicPr>
          <p:cNvPr id="57" name="Graphic 7" descr="Marker">
            <a:extLst>
              <a:ext uri="{FF2B5EF4-FFF2-40B4-BE49-F238E27FC236}">
                <a16:creationId xmlns:a16="http://schemas.microsoft.com/office/drawing/2014/main" id="{113B4EF9-354C-440B-B0CC-D8E270E5D1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516189" y="1496265"/>
            <a:ext cx="1147303" cy="1147303"/>
          </a:xfrm>
          <a:prstGeom prst="rect">
            <a:avLst/>
          </a:prstGeom>
        </p:spPr>
      </p:pic>
      <p:pic>
        <p:nvPicPr>
          <p:cNvPr id="58" name="Graphic 13" descr="Line Arrow: Rotate left">
            <a:extLst>
              <a:ext uri="{FF2B5EF4-FFF2-40B4-BE49-F238E27FC236}">
                <a16:creationId xmlns:a16="http://schemas.microsoft.com/office/drawing/2014/main" id="{2FC4F46C-C15F-40BC-9DB8-496DAB61440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956384" y="4421806"/>
            <a:ext cx="578651" cy="578651"/>
          </a:xfrm>
          <a:prstGeom prst="rect">
            <a:avLst/>
          </a:prstGeom>
        </p:spPr>
      </p:pic>
      <p:pic>
        <p:nvPicPr>
          <p:cNvPr id="59" name="Graphic 13" descr="Line Arrow: Rotate left">
            <a:extLst>
              <a:ext uri="{FF2B5EF4-FFF2-40B4-BE49-F238E27FC236}">
                <a16:creationId xmlns:a16="http://schemas.microsoft.com/office/drawing/2014/main" id="{2FC4F46C-C15F-40BC-9DB8-496DAB61440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7763436" y="972533"/>
            <a:ext cx="578651" cy="578651"/>
          </a:xfrm>
          <a:prstGeom prst="rect">
            <a:avLst/>
          </a:prstGeom>
        </p:spPr>
      </p:pic>
      <p:pic>
        <p:nvPicPr>
          <p:cNvPr id="61" name="Graphic 46" descr="Marker">
            <a:extLst>
              <a:ext uri="{FF2B5EF4-FFF2-40B4-BE49-F238E27FC236}">
                <a16:creationId xmlns:a16="http://schemas.microsoft.com/office/drawing/2014/main" id="{DBEDCBCB-EB3A-4861-AE7E-7E2F983DA5B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1567009" y="2661649"/>
            <a:ext cx="1147303" cy="1147303"/>
          </a:xfrm>
          <a:prstGeom prst="rect">
            <a:avLst/>
          </a:prstGeom>
        </p:spPr>
      </p:pic>
      <p:pic>
        <p:nvPicPr>
          <p:cNvPr id="62" name="Graphic 21" descr="Marker">
            <a:extLst>
              <a:ext uri="{FF2B5EF4-FFF2-40B4-BE49-F238E27FC236}">
                <a16:creationId xmlns:a16="http://schemas.microsoft.com/office/drawing/2014/main" id="{4B84E0A8-F36D-4298-86B1-A576810CA06B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4338474" y="2338"/>
            <a:ext cx="1147303" cy="1147303"/>
          </a:xfrm>
          <a:prstGeom prst="rect">
            <a:avLst/>
          </a:prstGeom>
        </p:spPr>
      </p:pic>
      <p:pic>
        <p:nvPicPr>
          <p:cNvPr id="63" name="Graphic 21" descr="Marker">
            <a:extLst>
              <a:ext uri="{FF2B5EF4-FFF2-40B4-BE49-F238E27FC236}">
                <a16:creationId xmlns:a16="http://schemas.microsoft.com/office/drawing/2014/main" id="{4B84E0A8-F36D-4298-86B1-A576810CA06B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7562958" y="5767847"/>
            <a:ext cx="1147303" cy="1147303"/>
          </a:xfrm>
          <a:prstGeom prst="rect">
            <a:avLst/>
          </a:prstGeom>
        </p:spPr>
      </p:pic>
      <p:pic>
        <p:nvPicPr>
          <p:cNvPr id="64" name="Graphic 46" descr="Marker">
            <a:extLst>
              <a:ext uri="{FF2B5EF4-FFF2-40B4-BE49-F238E27FC236}">
                <a16:creationId xmlns:a16="http://schemas.microsoft.com/office/drawing/2014/main" id="{DBEDCBCB-EB3A-4861-AE7E-7E2F983DA5B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7566511" y="4856031"/>
            <a:ext cx="1147303" cy="1147303"/>
          </a:xfrm>
          <a:prstGeom prst="rect">
            <a:avLst/>
          </a:prstGeom>
        </p:spPr>
      </p:pic>
      <p:pic>
        <p:nvPicPr>
          <p:cNvPr id="65" name="Graphic 40" descr="Marker">
            <a:extLst>
              <a:ext uri="{FF2B5EF4-FFF2-40B4-BE49-F238E27FC236}">
                <a16:creationId xmlns:a16="http://schemas.microsoft.com/office/drawing/2014/main" id="{7C5DFA8C-77BC-40B3-AF42-0AD3C51D3706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6253858" y="28939"/>
            <a:ext cx="1147303" cy="1147303"/>
          </a:xfrm>
          <a:prstGeom prst="rect">
            <a:avLst/>
          </a:prstGeom>
        </p:spPr>
      </p:pic>
      <p:pic>
        <p:nvPicPr>
          <p:cNvPr id="66" name="Graphic 46" descr="Marker">
            <a:extLst>
              <a:ext uri="{FF2B5EF4-FFF2-40B4-BE49-F238E27FC236}">
                <a16:creationId xmlns:a16="http://schemas.microsoft.com/office/drawing/2014/main" id="{DBEDCBCB-EB3A-4861-AE7E-7E2F983DA5B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967810" y="670734"/>
            <a:ext cx="1147303" cy="1147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851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472" r="2864"/>
          <a:stretch/>
        </p:blipFill>
        <p:spPr>
          <a:xfrm>
            <a:off x="625151" y="158339"/>
            <a:ext cx="10795518" cy="6550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172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136" y="1831055"/>
            <a:ext cx="5113176" cy="442766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800" dirty="0">
                <a:solidFill>
                  <a:schemeClr val="tx1"/>
                </a:solidFill>
              </a:rPr>
              <a:t>Print on Demand </a:t>
            </a:r>
            <a:r>
              <a:rPr lang="en-US" sz="1800" dirty="0" smtClean="0">
                <a:solidFill>
                  <a:schemeClr val="tx1"/>
                </a:solidFill>
              </a:rPr>
              <a:t>Vehicle Decal-Complete May 2015</a:t>
            </a:r>
            <a:endParaRPr lang="en-US" sz="18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 smtClean="0">
                <a:solidFill>
                  <a:schemeClr val="tx1"/>
                </a:solidFill>
              </a:rPr>
              <a:t>Immediate </a:t>
            </a:r>
            <a:r>
              <a:rPr lang="en-US" sz="1600" dirty="0">
                <a:solidFill>
                  <a:schemeClr val="tx1"/>
                </a:solidFill>
              </a:rPr>
              <a:t>Access to Documents by multiple agencies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Decrease time in office for customers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Eliminate double entry of data for clerks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Reduce paper handling and archiving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 smtClean="0">
                <a:solidFill>
                  <a:schemeClr val="tx1"/>
                </a:solidFill>
              </a:rPr>
              <a:t>Reduce </a:t>
            </a:r>
            <a:r>
              <a:rPr lang="en-US" sz="1600" dirty="0">
                <a:solidFill>
                  <a:schemeClr val="tx1"/>
                </a:solidFill>
              </a:rPr>
              <a:t>postage for clerks and MVL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Reduce annual audit time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 smtClean="0">
                <a:solidFill>
                  <a:schemeClr val="tx1"/>
                </a:solidFill>
              </a:rPr>
              <a:t>Greatly improve access to vehicle documents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800" dirty="0">
                <a:solidFill>
                  <a:schemeClr val="tx1"/>
                </a:solidFill>
              </a:rPr>
              <a:t>Print on Demand </a:t>
            </a:r>
            <a:r>
              <a:rPr lang="en-US" sz="1800" dirty="0" smtClean="0">
                <a:solidFill>
                  <a:schemeClr val="tx1"/>
                </a:solidFill>
              </a:rPr>
              <a:t>Boat </a:t>
            </a:r>
            <a:r>
              <a:rPr lang="en-US" sz="1800" dirty="0">
                <a:solidFill>
                  <a:schemeClr val="tx1"/>
                </a:solidFill>
              </a:rPr>
              <a:t>Decal-Complete </a:t>
            </a:r>
            <a:r>
              <a:rPr lang="en-US" sz="1800" dirty="0" smtClean="0">
                <a:solidFill>
                  <a:schemeClr val="tx1"/>
                </a:solidFill>
              </a:rPr>
              <a:t>March 2018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12027" y="1831054"/>
            <a:ext cx="5595256" cy="466305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sz="1800" dirty="0"/>
              <a:t>Web Renewal Enhancement </a:t>
            </a:r>
            <a:r>
              <a:rPr lang="en-US" sz="1800" dirty="0" smtClean="0"/>
              <a:t>Phases - Complete</a:t>
            </a:r>
            <a:endParaRPr lang="en-US" sz="18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/>
              <a:t>New web renewal site deployed Summer 2015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/>
              <a:t>Enhanced Usability through design improvements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/>
              <a:t>Clerks receive money collected immediately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/>
              <a:t>All eligible plates </a:t>
            </a:r>
            <a:r>
              <a:rPr lang="en-US" sz="1600" dirty="0" smtClean="0"/>
              <a:t>renewable </a:t>
            </a:r>
            <a:r>
              <a:rPr lang="en-US" sz="1600" dirty="0"/>
              <a:t>online (Mid-year 2016)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/>
              <a:t>Streamlined process for clerks to approve renewals (EOY 2016</a:t>
            </a:r>
            <a:r>
              <a:rPr lang="en-US" sz="1600" dirty="0" smtClean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800" dirty="0">
                <a:solidFill>
                  <a:schemeClr val="tx1"/>
                </a:solidFill>
              </a:rPr>
              <a:t>Disabled Placard-Complete January 2016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Transition to a Web Based Application Solution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Shift from vehicle centric model to Customer Centric Model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Hardware and software implementations to drive accuracy and precision of data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800" dirty="0" smtClean="0"/>
              <a:t>Bar Code Reader Deployment – 2016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DL Verification (integration between DL and KAVIS)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 smtClean="0"/>
              <a:t>Merge customer functionality (data cleanup)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9910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800" dirty="0" smtClean="0">
                <a:solidFill>
                  <a:schemeClr val="tx1"/>
                </a:solidFill>
              </a:rPr>
              <a:t>State-Wide </a:t>
            </a:r>
            <a:r>
              <a:rPr lang="en-US" sz="1800" dirty="0">
                <a:solidFill>
                  <a:schemeClr val="tx1"/>
                </a:solidFill>
              </a:rPr>
              <a:t>Point of Sale Solution-Complete March 2018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Stable and reliable environment 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 smtClean="0">
                <a:solidFill>
                  <a:schemeClr val="tx1"/>
                </a:solidFill>
              </a:rPr>
              <a:t>Improved ease of learning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 smtClean="0">
                <a:solidFill>
                  <a:schemeClr val="tx1"/>
                </a:solidFill>
              </a:rPr>
              <a:t>Access to 5 years worth of data versus 1 year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 smtClean="0">
                <a:solidFill>
                  <a:schemeClr val="tx1"/>
                </a:solidFill>
              </a:rPr>
              <a:t>Configurable at the county level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 smtClean="0">
                <a:solidFill>
                  <a:schemeClr val="tx1"/>
                </a:solidFill>
              </a:rPr>
              <a:t>Automatically record all AVIS Transactions into KAVIS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 smtClean="0">
                <a:solidFill>
                  <a:schemeClr val="tx1"/>
                </a:solidFill>
              </a:rPr>
              <a:t>Improved processes for reconciliation, mid-day sweeps, NSF management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 smtClean="0">
                <a:solidFill>
                  <a:schemeClr val="tx1"/>
                </a:solidFill>
              </a:rPr>
              <a:t>Ability to e-mail receipts (paper reduction)</a:t>
            </a:r>
            <a:endParaRPr lang="en-US" sz="16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Support revolves around bookkeeping, reports and normal operations with AVIS processes and procedures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Enable use of automated cash drawers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800" dirty="0" smtClean="0">
                <a:solidFill>
                  <a:schemeClr val="tx1"/>
                </a:solidFill>
              </a:rPr>
              <a:t>Currently </a:t>
            </a:r>
            <a:r>
              <a:rPr lang="en-US" sz="1800" dirty="0">
                <a:solidFill>
                  <a:schemeClr val="tx1"/>
                </a:solidFill>
              </a:rPr>
              <a:t>in Development BTR Module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Foundational Application Functionality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Continual hands-on feedback throughout development process focusing on iterative releases to Test and UAT environments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1"/>
                </a:solidFill>
              </a:rPr>
              <a:t>Target Implementation early 2019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871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&lt;strong&gt;Question Mark&lt;/strong&gt; Free Stock Photo - Public Domain Picture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4595" y="1667766"/>
            <a:ext cx="2726774" cy="204397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rot="20842142">
            <a:off x="559837" y="1502229"/>
            <a:ext cx="402149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“As </a:t>
            </a:r>
            <a:r>
              <a:rPr lang="en-US" sz="1050" dirty="0"/>
              <a:t>a member of the Steering and working committees, I have full confidence that this KAVIS system will meet the expectations of Kentucky County </a:t>
            </a:r>
            <a:r>
              <a:rPr lang="en-US" sz="1050" dirty="0" smtClean="0"/>
              <a:t>Clerks…They </a:t>
            </a:r>
            <a:r>
              <a:rPr lang="en-US" sz="1050" dirty="0"/>
              <a:t>make changes that will benefit all counties. </a:t>
            </a:r>
            <a:r>
              <a:rPr lang="en-US" sz="1050" dirty="0" smtClean="0"/>
              <a:t>It </a:t>
            </a:r>
            <a:r>
              <a:rPr lang="en-US" sz="1050" dirty="0"/>
              <a:t>is very user friendly and much less cumbersome than AVIS or the previous version of KAVIS</a:t>
            </a:r>
            <a:r>
              <a:rPr lang="en-US" sz="1050" dirty="0" smtClean="0"/>
              <a:t>.” Linda </a:t>
            </a:r>
            <a:r>
              <a:rPr lang="en-US" sz="1050" dirty="0"/>
              <a:t>Furnish, Harrison County Clerk</a:t>
            </a:r>
          </a:p>
          <a:p>
            <a:endParaRPr lang="en-US" sz="1050" dirty="0"/>
          </a:p>
        </p:txBody>
      </p:sp>
      <p:sp>
        <p:nvSpPr>
          <p:cNvPr id="4" name="TextBox 3"/>
          <p:cNvSpPr txBox="1"/>
          <p:nvPr/>
        </p:nvSpPr>
        <p:spPr>
          <a:xfrm rot="806880">
            <a:off x="7187682" y="1334277"/>
            <a:ext cx="402149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“Prior </a:t>
            </a:r>
            <a:r>
              <a:rPr lang="en-US" sz="1050" dirty="0"/>
              <a:t>to being elected to Fayette County Clerk, I had a long career in software development. I have managed many projects just like this one. I am speaking as both a Clerk and as a former project manager when I say that this project is one of the best run developments I have seen</a:t>
            </a:r>
            <a:r>
              <a:rPr lang="en-US" sz="1050" dirty="0" smtClean="0"/>
              <a:t>.” – Don Blevins, Fayette County Clerk</a:t>
            </a:r>
            <a:endParaRPr lang="en-US" sz="1050" dirty="0"/>
          </a:p>
          <a:p>
            <a:endParaRPr lang="en-US" sz="1050" dirty="0"/>
          </a:p>
        </p:txBody>
      </p:sp>
      <p:sp>
        <p:nvSpPr>
          <p:cNvPr id="6" name="TextBox 5"/>
          <p:cNvSpPr txBox="1"/>
          <p:nvPr/>
        </p:nvSpPr>
        <p:spPr>
          <a:xfrm rot="21242781">
            <a:off x="7568832" y="3446989"/>
            <a:ext cx="40214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“Just wanted to say you guys are awesome! I really enjoy the new </a:t>
            </a:r>
            <a:r>
              <a:rPr lang="en-US" sz="1050" dirty="0" smtClean="0"/>
              <a:t>program…I </a:t>
            </a:r>
            <a:r>
              <a:rPr lang="en-US" sz="1050" dirty="0"/>
              <a:t>think that you all did a fantastic job! Thank you so much for this.”- Sarah </a:t>
            </a:r>
            <a:r>
              <a:rPr lang="en-US" sz="1050" dirty="0" err="1"/>
              <a:t>McKaig</a:t>
            </a:r>
            <a:r>
              <a:rPr lang="en-US" sz="1050" dirty="0"/>
              <a:t> Deputy </a:t>
            </a:r>
            <a:r>
              <a:rPr lang="en-US" sz="1050" dirty="0" smtClean="0"/>
              <a:t>Clerk, </a:t>
            </a:r>
            <a:r>
              <a:rPr lang="en-US" sz="1050" dirty="0"/>
              <a:t> Anderson County</a:t>
            </a:r>
          </a:p>
          <a:p>
            <a:endParaRPr lang="en-US" sz="1050" dirty="0"/>
          </a:p>
        </p:txBody>
      </p:sp>
      <p:sp>
        <p:nvSpPr>
          <p:cNvPr id="7" name="TextBox 6"/>
          <p:cNvSpPr txBox="1"/>
          <p:nvPr/>
        </p:nvSpPr>
        <p:spPr>
          <a:xfrm rot="280584">
            <a:off x="992316" y="3601011"/>
            <a:ext cx="402149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“I just wanted to personally tell you that I love this KAVIS system. I had my doubts at first, but now that I’m getting use to it, I really find it user friendly and easy to maneuver. So could you please let everyone know that they’ve done a great job please” - JCCO Dealer Department – Bobbie Bell </a:t>
            </a:r>
          </a:p>
          <a:p>
            <a:endParaRPr lang="en-US" sz="1050" dirty="0"/>
          </a:p>
        </p:txBody>
      </p:sp>
      <p:sp>
        <p:nvSpPr>
          <p:cNvPr id="9" name="TextBox 8"/>
          <p:cNvSpPr txBox="1"/>
          <p:nvPr/>
        </p:nvSpPr>
        <p:spPr>
          <a:xfrm>
            <a:off x="3950395" y="5319293"/>
            <a:ext cx="485005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“</a:t>
            </a:r>
            <a:r>
              <a:rPr lang="en-US" sz="1050" dirty="0" err="1"/>
              <a:t>Wooohoo</a:t>
            </a:r>
            <a:r>
              <a:rPr lang="en-US" sz="1050" dirty="0"/>
              <a:t>!!! </a:t>
            </a:r>
            <a:r>
              <a:rPr lang="en-US" sz="1050" dirty="0" err="1"/>
              <a:t>Kavis</a:t>
            </a:r>
            <a:r>
              <a:rPr lang="en-US" sz="1050" dirty="0"/>
              <a:t> is working smoothly GOOD JOB guys!”- Boyd County-Carrie Culp</a:t>
            </a:r>
          </a:p>
          <a:p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87043587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61627</TotalTime>
  <Words>722</Words>
  <Application>Microsoft Office PowerPoint</Application>
  <PresentationFormat>Widescreen</PresentationFormat>
  <Paragraphs>94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Wingdings</vt:lpstr>
      <vt:lpstr>Retrospect</vt:lpstr>
      <vt:lpstr>PowerPoint Presentation</vt:lpstr>
      <vt:lpstr>Agenda</vt:lpstr>
      <vt:lpstr>Point of Sale Overview</vt:lpstr>
      <vt:lpstr>Implementation Challenges</vt:lpstr>
      <vt:lpstr>2 January: Production Launch</vt:lpstr>
      <vt:lpstr>PowerPoint Presentation</vt:lpstr>
      <vt:lpstr>Project Overview</vt:lpstr>
      <vt:lpstr>Project Overview</vt:lpstr>
      <vt:lpstr>PowerPoint Presentation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KAVIS POS 2.0.0.0</dc:title>
  <dc:creator>Bower, Matthew  (KYTC)</dc:creator>
  <cp:lastModifiedBy>Stout, Heather L (KYTC)</cp:lastModifiedBy>
  <cp:revision>233</cp:revision>
  <cp:lastPrinted>2018-05-22T16:48:27Z</cp:lastPrinted>
  <dcterms:created xsi:type="dcterms:W3CDTF">2017-08-30T14:17:02Z</dcterms:created>
  <dcterms:modified xsi:type="dcterms:W3CDTF">2018-06-04T19:06:51Z</dcterms:modified>
</cp:coreProperties>
</file>