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5" r:id="rId3"/>
    <p:sldId id="280" r:id="rId4"/>
    <p:sldId id="264" r:id="rId5"/>
    <p:sldId id="272" r:id="rId6"/>
    <p:sldId id="273" r:id="rId7"/>
    <p:sldId id="274" r:id="rId8"/>
    <p:sldId id="278" r:id="rId9"/>
    <p:sldId id="275" r:id="rId10"/>
    <p:sldId id="279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7D2"/>
    <a:srgbClr val="DF9349"/>
    <a:srgbClr val="C1630F"/>
    <a:srgbClr val="27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83" d="100"/>
          <a:sy n="83" d="100"/>
        </p:scale>
        <p:origin x="53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KYTC Bridge Spending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2018-20 biennium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Biennium Budget</c:v>
                </c:pt>
              </c:strCache>
            </c:strRef>
          </c:tx>
          <c:dPt>
            <c:idx val="0"/>
            <c:bubble3D val="0"/>
            <c:spPr>
              <a:solidFill>
                <a:srgbClr val="1527D2"/>
              </a:solidFill>
              <a:ln>
                <a:solidFill>
                  <a:srgbClr val="1527D2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AC-4128-A48F-48C3D2E470AA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AC-4128-A48F-48C3D2E470AA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6AC-4128-A48F-48C3D2E470A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6AC-4128-A48F-48C3D2E470A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3B2B60-3A19-418B-A39B-B1B6E8CBCBC1}" type="CATEGORYNAME">
                      <a:rPr lang="en-US" sz="1600" smtClean="0">
                        <a:solidFill>
                          <a:srgbClr val="1527D2"/>
                        </a:solidFill>
                      </a:rPr>
                      <a:pPr>
                        <a:defRPr/>
                      </a:pPr>
                      <a:t>[CATEGORY NAME]</a:t>
                    </a:fld>
                    <a:endParaRPr lang="en-US" sz="1600" dirty="0">
                      <a:solidFill>
                        <a:srgbClr val="1527D2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sz="1600" dirty="0">
                        <a:solidFill>
                          <a:srgbClr val="1527D2"/>
                        </a:solidFill>
                      </a:rPr>
                      <a:t>$340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AC-4128-A48F-48C3D2E470A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E6BAAD-6911-4438-BD4F-4A5583A8CB3B}" type="CATEGORYNAME">
                      <a:rPr lang="en-US" sz="1600" smtClean="0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endParaRPr lang="en-US" sz="1600" dirty="0"/>
                  </a:p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sz="1600" dirty="0"/>
                      <a:t>$60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AC-4128-A48F-48C3D2E470A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A4AC81-7795-49B2-8C77-BFE1512BAFAA}" type="CATEGORYNAME">
                      <a:rPr lang="en-US" sz="1600" smtClean="0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600" dirty="0"/>
                      <a:t> and Inspection</a:t>
                    </a:r>
                  </a:p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sz="1600" dirty="0"/>
                      <a:t>$148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6AC-4128-A48F-48C3D2E470A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AC-4128-A48F-48C3D2E470A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Bridging Kentucky</c:v>
                </c:pt>
                <c:pt idx="1">
                  <c:v>Complex Bridges</c:v>
                </c:pt>
                <c:pt idx="2">
                  <c:v>Maintenance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340000000</c:v>
                </c:pt>
                <c:pt idx="1">
                  <c:v>60000000</c:v>
                </c:pt>
                <c:pt idx="2">
                  <c:v>148000000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C-4128-A48F-48C3D2E470A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0.51405</cdr:x>
      <cdr:y>0.60334</cdr:y>
    </cdr:from>
    <cdr:to>
      <cdr:x>0.64669</cdr:x>
      <cdr:y>0.76014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E6F1722B-D46D-406D-A306-79CF3E0D186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00461" y="2859223"/>
          <a:ext cx="1212873" cy="7430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99947E-5015-C442-A045-6623DC3DB38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AC7CCC-14F1-AA46-BF89-1AA6F92FD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3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9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3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4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6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1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7CCC-14F1-AA46-BF89-1AA6F92FD9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4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0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4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F8DFB-61E8-9849-8720-46B7CC3CDDC5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0852-F5E7-AD48-8CB6-DDEC18F2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en.wikipedia.org/wiki/File:KENTUCKY_COUNTIES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_D3_6_BW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00"/>
            <a:ext cx="9144000" cy="5041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8889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66030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4969" y="4159155"/>
            <a:ext cx="6177872" cy="143485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3905" y="4159156"/>
            <a:ext cx="6177872" cy="144102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62700" y="5099570"/>
            <a:ext cx="2432050" cy="1582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1864" y="4293041"/>
            <a:ext cx="6427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/>
                <a:cs typeface="Calibri"/>
              </a:rPr>
              <a:t>Progress Report</a:t>
            </a:r>
            <a:b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bg1"/>
                </a:solidFill>
              </a:rPr>
              <a:t>Interim Joint Committee on Transportation</a:t>
            </a:r>
          </a:p>
          <a:p>
            <a:r>
              <a:rPr lang="en-US" dirty="0">
                <a:solidFill>
                  <a:schemeClr val="bg1"/>
                </a:solidFill>
              </a:rPr>
              <a:t>Royce Meredith, KYTC Program Manager</a:t>
            </a:r>
            <a:endParaRPr lang="en-US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416" y="5968477"/>
            <a:ext cx="642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Date:  August 6, 2018  </a:t>
            </a:r>
            <a:r>
              <a:rPr lang="en-US" sz="2000" dirty="0">
                <a:solidFill>
                  <a:schemeClr val="bg1"/>
                </a:solidFill>
                <a:latin typeface="Myriad roman"/>
                <a:cs typeface="Myriad roman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969" y="237811"/>
            <a:ext cx="6427215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139" y="5262119"/>
            <a:ext cx="1849968" cy="13521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83868" y="5053851"/>
            <a:ext cx="2260132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K_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353" y="231889"/>
            <a:ext cx="969413" cy="9993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53851"/>
            <a:ext cx="704969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2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29" y="6098073"/>
            <a:ext cx="3310466" cy="759927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8" y="6098074"/>
            <a:ext cx="3310465" cy="75992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804"/>
            <a:ext cx="3310466" cy="49057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9803"/>
            <a:ext cx="3310466" cy="49057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74" y="1489388"/>
            <a:ext cx="6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55063"/>
            <a:ext cx="8229600" cy="77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 b="0" i="0" baseline="0">
                <a:latin typeface="Myriad Roman"/>
                <a:cs typeface="Myriad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latin typeface="Arial Black" panose="020B0A04020102020204" pitchFamily="34" charset="0"/>
                <a:ea typeface="+mj-ea"/>
                <a:cs typeface="Calibri"/>
              </a:rPr>
              <a:t>Next steps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1" y="2411565"/>
            <a:ext cx="4256859" cy="38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/>
              <a:buNone/>
              <a:defRPr sz="2600" b="0" i="0" baseline="0">
                <a:latin typeface="Myriad Roman"/>
                <a:cs typeface="Myriad Roman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Several bridges under construction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Starting rehab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projects this year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volume of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rehabs/replacements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2019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967" y="1600002"/>
            <a:ext cx="8229600" cy="5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Bold"/>
                <a:cs typeface="Myriad Bold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Construction Phase</a:t>
            </a:r>
          </a:p>
        </p:txBody>
      </p:sp>
      <p:pic>
        <p:nvPicPr>
          <p:cNvPr id="8" name="Picture 7" descr="Photo 2_D3_6_BW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3310466" y="-9804"/>
            <a:ext cx="5833534" cy="490580"/>
          </a:xfrm>
          <a:prstGeom prst="rect">
            <a:avLst/>
          </a:prstGeom>
        </p:spPr>
      </p:pic>
      <p:pic>
        <p:nvPicPr>
          <p:cNvPr id="4" name="Picture 3" descr="Photo 3_D11-007C00072N-Bell Co_BW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3310466" y="6075214"/>
            <a:ext cx="4622801" cy="7827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4800" y="6075213"/>
            <a:ext cx="45719" cy="782785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2009" y="6052354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967" y="6228359"/>
            <a:ext cx="6427215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22" name="Picture 21" descr="051518_BridgeingKY logo_Draft02_bol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66" y="6134179"/>
            <a:ext cx="931334" cy="6529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009" y="480776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514804-C6AD-4477-A719-85E460BC62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391" y="1489387"/>
            <a:ext cx="2834640" cy="21259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8849B2-DE02-4BF9-8170-79ECF2E6E4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393" y="3761141"/>
            <a:ext cx="2834640" cy="2125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07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29" y="6098073"/>
            <a:ext cx="3310466" cy="759927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8" y="6098074"/>
            <a:ext cx="3310465" cy="75992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804"/>
            <a:ext cx="3310466" cy="49057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9803"/>
            <a:ext cx="3310466" cy="49057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74" y="1489388"/>
            <a:ext cx="6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55063"/>
            <a:ext cx="8229600" cy="77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 b="0" i="0" baseline="0">
                <a:latin typeface="Myriad Roman"/>
                <a:cs typeface="Myriad Roman"/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3800" dirty="0">
                <a:latin typeface="Arial Black" panose="020B0A04020102020204" pitchFamily="34" charset="0"/>
                <a:cs typeface="Calibri"/>
              </a:rPr>
              <a:t>Program Overview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11566"/>
            <a:ext cx="6099445" cy="3214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Roman"/>
                <a:cs typeface="Myriad Roman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$700 million over six years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Rehabilitate, repair, or replace more than 1,000 critical structures 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 all bridges for construction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2024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967" y="1600002"/>
            <a:ext cx="8229600" cy="5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Bold"/>
                <a:cs typeface="Myriad Bold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Major Impact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Photo 2_D3_6_BW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3310466" y="-9804"/>
            <a:ext cx="5833534" cy="490580"/>
          </a:xfrm>
          <a:prstGeom prst="rect">
            <a:avLst/>
          </a:prstGeom>
        </p:spPr>
      </p:pic>
      <p:pic>
        <p:nvPicPr>
          <p:cNvPr id="4" name="Picture 3" descr="Photo 3_D11-007C00072N-Bell Co_BW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3310466" y="6075214"/>
            <a:ext cx="4622801" cy="7827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4800" y="6075213"/>
            <a:ext cx="45719" cy="782785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2009" y="6052354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967" y="6228359"/>
            <a:ext cx="6427215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22" name="Picture 21" descr="051518_BridgeingKY logo_Draft02_bol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66" y="6134179"/>
            <a:ext cx="931334" cy="6529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009" y="480776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559C6-F0B7-4F4B-BFD6-3B90B3469C98}"/>
              </a:ext>
            </a:extLst>
          </p:cNvPr>
          <p:cNvSpPr/>
          <p:nvPr/>
        </p:nvSpPr>
        <p:spPr>
          <a:xfrm>
            <a:off x="6872182" y="1521789"/>
            <a:ext cx="1828800" cy="1240367"/>
          </a:xfrm>
          <a:prstGeom prst="rect">
            <a:avLst/>
          </a:prstGeom>
          <a:solidFill>
            <a:srgbClr val="1527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 Black" panose="020B0A04020102020204" pitchFamily="34" charset="0"/>
              </a:rPr>
              <a:t>$700M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C5C646-AB27-40A5-8EAB-C82932256370}"/>
              </a:ext>
            </a:extLst>
          </p:cNvPr>
          <p:cNvSpPr/>
          <p:nvPr/>
        </p:nvSpPr>
        <p:spPr>
          <a:xfrm>
            <a:off x="6872182" y="2892441"/>
            <a:ext cx="1828800" cy="1240367"/>
          </a:xfrm>
          <a:prstGeom prst="rect">
            <a:avLst/>
          </a:prstGeom>
          <a:solidFill>
            <a:srgbClr val="DF93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rial Black" panose="020B0A04020102020204" pitchFamily="34" charset="0"/>
              </a:rPr>
              <a:t>1,000 bridges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CD36F5-6A66-45AB-8C16-633C7F07BADD}"/>
              </a:ext>
            </a:extLst>
          </p:cNvPr>
          <p:cNvSpPr/>
          <p:nvPr/>
        </p:nvSpPr>
        <p:spPr>
          <a:xfrm>
            <a:off x="6872182" y="4247010"/>
            <a:ext cx="1828800" cy="1240367"/>
          </a:xfrm>
          <a:prstGeom prst="rect">
            <a:avLst/>
          </a:prstGeom>
          <a:solidFill>
            <a:srgbClr val="1527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 Black" panose="020B0A04020102020204" pitchFamily="34" charset="0"/>
              </a:rPr>
              <a:t>6 years</a:t>
            </a:r>
          </a:p>
        </p:txBody>
      </p:sp>
    </p:spTree>
    <p:extLst>
      <p:ext uri="{BB962C8B-B14F-4D97-AF65-F5344CB8AC3E}">
        <p14:creationId xmlns:p14="http://schemas.microsoft.com/office/powerpoint/2010/main" val="186643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29" y="6098073"/>
            <a:ext cx="3310466" cy="759927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8" y="6098074"/>
            <a:ext cx="3310465" cy="75992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804"/>
            <a:ext cx="3310466" cy="49057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9803"/>
            <a:ext cx="3310466" cy="49057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74" y="1489388"/>
            <a:ext cx="6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55063"/>
            <a:ext cx="8229600" cy="77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 b="0" i="0" baseline="0">
                <a:latin typeface="Myriad Roman"/>
                <a:cs typeface="Myriad Roman"/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3800" dirty="0">
                <a:latin typeface="Arial Black" panose="020B0A04020102020204" pitchFamily="34" charset="0"/>
                <a:cs typeface="Calibri"/>
              </a:rPr>
              <a:t>Program Overview</a:t>
            </a:r>
          </a:p>
        </p:txBody>
      </p:sp>
      <p:pic>
        <p:nvPicPr>
          <p:cNvPr id="8" name="Picture 7" descr="Photo 2_D3_6_BW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3310466" y="-9804"/>
            <a:ext cx="5833534" cy="490580"/>
          </a:xfrm>
          <a:prstGeom prst="rect">
            <a:avLst/>
          </a:prstGeom>
        </p:spPr>
      </p:pic>
      <p:pic>
        <p:nvPicPr>
          <p:cNvPr id="4" name="Picture 3" descr="Photo 3_D11-007C00072N-Bell Co_BW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3310466" y="6075214"/>
            <a:ext cx="4622801" cy="7827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4800" y="6075213"/>
            <a:ext cx="45719" cy="782785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2009" y="6052354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967" y="6228359"/>
            <a:ext cx="6427215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22" name="Picture 21" descr="051518_BridgeingKY logo_Draft02_bol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66" y="6134179"/>
            <a:ext cx="931334" cy="6529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009" y="480776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82387E-D9A0-4613-8C66-BA7DFF433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483517"/>
              </p:ext>
            </p:extLst>
          </p:nvPr>
        </p:nvGraphicFramePr>
        <p:xfrm>
          <a:off x="150125" y="1489388"/>
          <a:ext cx="9144000" cy="473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3888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DF545-F488-4743-93F1-25965F2FA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46" b="-1"/>
          <a:stretch/>
        </p:blipFill>
        <p:spPr>
          <a:xfrm>
            <a:off x="1950201" y="2592729"/>
            <a:ext cx="7053376" cy="3306194"/>
          </a:xfrm>
          <a:prstGeom prst="rect">
            <a:avLst/>
          </a:prstGeom>
          <a:effectLst/>
        </p:spPr>
      </p:pic>
      <p:sp>
        <p:nvSpPr>
          <p:cNvPr id="18" name="Rectangle 17"/>
          <p:cNvSpPr/>
          <p:nvPr/>
        </p:nvSpPr>
        <p:spPr>
          <a:xfrm>
            <a:off x="3229" y="6098073"/>
            <a:ext cx="3310466" cy="759927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8" y="6098074"/>
            <a:ext cx="3310465" cy="75992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804"/>
            <a:ext cx="3310466" cy="49057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9803"/>
            <a:ext cx="3310466" cy="49057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74" y="1489388"/>
            <a:ext cx="6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55063"/>
            <a:ext cx="8229600" cy="77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 b="0" i="0" baseline="0">
                <a:latin typeface="Myriad Roman"/>
                <a:cs typeface="Myriad Roman"/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3800" dirty="0">
                <a:latin typeface="Arial Black" panose="020B0A04020102020204" pitchFamily="34" charset="0"/>
                <a:cs typeface="Calibri"/>
              </a:rPr>
              <a:t>Program Overview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1" y="2411565"/>
            <a:ext cx="5315712" cy="38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/>
              <a:buNone/>
              <a:defRPr sz="2600" b="0" i="0" baseline="0">
                <a:latin typeface="Myriad Roman"/>
                <a:cs typeface="Myriad Roman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Bridges in all 120 counties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Distributed across the Commonwealth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bridges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biennium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967" y="1600002"/>
            <a:ext cx="8229600" cy="5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Bold"/>
                <a:cs typeface="Myriad Bold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Statewide Initiative</a:t>
            </a:r>
          </a:p>
        </p:txBody>
      </p:sp>
      <p:pic>
        <p:nvPicPr>
          <p:cNvPr id="8" name="Picture 7" descr="Photo 2_D3_6_BW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3310466" y="-9804"/>
            <a:ext cx="5833534" cy="490580"/>
          </a:xfrm>
          <a:prstGeom prst="rect">
            <a:avLst/>
          </a:prstGeom>
        </p:spPr>
      </p:pic>
      <p:pic>
        <p:nvPicPr>
          <p:cNvPr id="4" name="Picture 3" descr="Photo 3_D11-007C00072N-Bell Co_BW.jp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3310466" y="6075214"/>
            <a:ext cx="4622801" cy="7827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4800" y="6075213"/>
            <a:ext cx="45719" cy="782785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2009" y="6052354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967" y="6228359"/>
            <a:ext cx="6427215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22" name="Picture 21" descr="051518_BridgeingKY logo_Draft02_bold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66" y="6134179"/>
            <a:ext cx="931334" cy="6529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009" y="480776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51091-AD47-4B3D-AE06-E8CB9323C752}"/>
              </a:ext>
            </a:extLst>
          </p:cNvPr>
          <p:cNvSpPr txBox="1"/>
          <p:nvPr/>
        </p:nvSpPr>
        <p:spPr>
          <a:xfrm>
            <a:off x="2978794" y="7200790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en.wikipedia.org/wiki/File:KENTUCKY_COUNTIES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4369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29" y="6098073"/>
            <a:ext cx="3310466" cy="759927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8" y="6098074"/>
            <a:ext cx="3310465" cy="75992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804"/>
            <a:ext cx="3310466" cy="49057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9803"/>
            <a:ext cx="3310466" cy="49057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74" y="1489388"/>
            <a:ext cx="6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55063"/>
            <a:ext cx="8229600" cy="77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 b="0" i="0" baseline="0">
                <a:latin typeface="Myriad Roman"/>
                <a:cs typeface="Myriad Roman"/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3800" dirty="0">
                <a:latin typeface="Arial Black" panose="020B0A04020102020204" pitchFamily="34" charset="0"/>
                <a:cs typeface="Calibri"/>
              </a:rPr>
              <a:t>Progress to Date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1" y="2411565"/>
            <a:ext cx="4372354" cy="38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/>
              <a:buNone/>
              <a:defRPr sz="2600" b="0" i="0" baseline="0">
                <a:latin typeface="Myriad Roman"/>
                <a:cs typeface="Myriad Roman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Assembled strong team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Quick-start, 120-day plan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Setting up program and systems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Starting evaluations  simultaneously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967" y="1600002"/>
            <a:ext cx="8229600" cy="5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Bold"/>
                <a:cs typeface="Myriad Bold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Building the Program</a:t>
            </a:r>
          </a:p>
        </p:txBody>
      </p:sp>
      <p:pic>
        <p:nvPicPr>
          <p:cNvPr id="8" name="Picture 7" descr="Photo 2_D3_6_BW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3310466" y="-9804"/>
            <a:ext cx="5833534" cy="490580"/>
          </a:xfrm>
          <a:prstGeom prst="rect">
            <a:avLst/>
          </a:prstGeom>
        </p:spPr>
      </p:pic>
      <p:pic>
        <p:nvPicPr>
          <p:cNvPr id="4" name="Picture 3" descr="Photo 3_D11-007C00072N-Bell Co_BW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3310466" y="6075214"/>
            <a:ext cx="4622801" cy="7827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4800" y="6075213"/>
            <a:ext cx="45719" cy="782785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2009" y="6052354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967" y="6228359"/>
            <a:ext cx="6427215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22" name="Picture 21" descr="051518_BridgeingKY logo_Draft02_bol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66" y="6134179"/>
            <a:ext cx="931334" cy="6529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009" y="480776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F96DA-9A36-4C99-AB76-110CF1891E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966" y="2605356"/>
            <a:ext cx="3657601" cy="24416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156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29" y="6098073"/>
            <a:ext cx="3310466" cy="759927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8" y="6098074"/>
            <a:ext cx="3310465" cy="75992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804"/>
            <a:ext cx="3310466" cy="49057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9803"/>
            <a:ext cx="3310466" cy="49057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74" y="1489388"/>
            <a:ext cx="6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55063"/>
            <a:ext cx="8229600" cy="77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 b="0" i="0" baseline="0">
                <a:latin typeface="Myriad Roman"/>
                <a:cs typeface="Myriad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latin typeface="Arial Black" panose="020B0A04020102020204" pitchFamily="34" charset="0"/>
                <a:ea typeface="+mj-ea"/>
                <a:cs typeface="Calibri"/>
              </a:rPr>
              <a:t>Progress to Date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11565"/>
            <a:ext cx="5265371" cy="38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/>
              <a:buNone/>
              <a:defRPr sz="2600" b="0" i="0" baseline="0">
                <a:latin typeface="Myriad Roman"/>
                <a:cs typeface="Myriad Roman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Screening / evaluating bridges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data-driven, life-cycle cost approach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Determining rehabs vs. replacements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forums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967" y="1600002"/>
            <a:ext cx="8229600" cy="5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Bold"/>
                <a:cs typeface="Myriad Bold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Preparing for Construction</a:t>
            </a:r>
          </a:p>
        </p:txBody>
      </p:sp>
      <p:pic>
        <p:nvPicPr>
          <p:cNvPr id="8" name="Picture 7" descr="Photo 2_D3_6_BW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3310466" y="-9804"/>
            <a:ext cx="5833534" cy="490580"/>
          </a:xfrm>
          <a:prstGeom prst="rect">
            <a:avLst/>
          </a:prstGeom>
        </p:spPr>
      </p:pic>
      <p:pic>
        <p:nvPicPr>
          <p:cNvPr id="4" name="Picture 3" descr="Photo 3_D11-007C00072N-Bell Co_BW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3310466" y="6075214"/>
            <a:ext cx="4622801" cy="7827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4800" y="6075213"/>
            <a:ext cx="45719" cy="782785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2009" y="6052354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967" y="6228359"/>
            <a:ext cx="6427215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22" name="Picture 21" descr="051518_BridgeingKY logo_Draft02_bol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66" y="6134179"/>
            <a:ext cx="931334" cy="6529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009" y="480776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4CDC44-736F-4889-BF57-C6606B1BFBFE}"/>
              </a:ext>
            </a:extLst>
          </p:cNvPr>
          <p:cNvSpPr txBox="1"/>
          <p:nvPr/>
        </p:nvSpPr>
        <p:spPr>
          <a:xfrm>
            <a:off x="6255861" y="1601877"/>
            <a:ext cx="2444621" cy="3785652"/>
          </a:xfrm>
          <a:prstGeom prst="rect">
            <a:avLst/>
          </a:prstGeom>
          <a:solidFill>
            <a:srgbClr val="DF9349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“We’re not going to rehab a bridge that should be replaced, and we’re not going to replace a bridge that should be rehabbed.”</a:t>
            </a:r>
          </a:p>
        </p:txBody>
      </p:sp>
    </p:spTree>
    <p:extLst>
      <p:ext uri="{BB962C8B-B14F-4D97-AF65-F5344CB8AC3E}">
        <p14:creationId xmlns:p14="http://schemas.microsoft.com/office/powerpoint/2010/main" val="268978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29" y="6098073"/>
            <a:ext cx="3310466" cy="759927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8" y="6098074"/>
            <a:ext cx="3310465" cy="75992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804"/>
            <a:ext cx="3310466" cy="49057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9803"/>
            <a:ext cx="3310466" cy="49057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74" y="1489388"/>
            <a:ext cx="6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55063"/>
            <a:ext cx="8229600" cy="77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 b="0" i="0" baseline="0">
                <a:latin typeface="Myriad Roman"/>
                <a:cs typeface="Myriad Roman"/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3800" dirty="0">
                <a:latin typeface="Arial Black" panose="020B0A04020102020204" pitchFamily="34" charset="0"/>
                <a:cs typeface="Calibri"/>
              </a:rPr>
              <a:t>Program Overview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11566"/>
            <a:ext cx="4812793" cy="280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/>
              <a:buNone/>
              <a:defRPr sz="2600" b="0" i="0" baseline="0">
                <a:latin typeface="Myriad Roman"/>
                <a:cs typeface="Myriad Roman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three factors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 of structure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challenges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closed bridges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Biennium bridges first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967" y="1600002"/>
            <a:ext cx="8229600" cy="5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Bold"/>
                <a:cs typeface="Myriad Bold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Prioritization</a:t>
            </a:r>
          </a:p>
        </p:txBody>
      </p:sp>
      <p:pic>
        <p:nvPicPr>
          <p:cNvPr id="8" name="Picture 7" descr="Photo 2_D3_6_BW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3310466" y="-9804"/>
            <a:ext cx="5833534" cy="490580"/>
          </a:xfrm>
          <a:prstGeom prst="rect">
            <a:avLst/>
          </a:prstGeom>
        </p:spPr>
      </p:pic>
      <p:pic>
        <p:nvPicPr>
          <p:cNvPr id="4" name="Picture 3" descr="Photo 3_D11-007C00072N-Bell Co_BW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3310466" y="6075214"/>
            <a:ext cx="4622801" cy="7827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4800" y="6075213"/>
            <a:ext cx="45719" cy="782785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2009" y="6052354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967" y="6228359"/>
            <a:ext cx="6427215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22" name="Picture 21" descr="051518_BridgeingKY logo_Draft02_bol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66" y="6134179"/>
            <a:ext cx="931334" cy="6529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009" y="480776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F96DA-9A36-4C99-AB76-110CF1891E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800" y="1467324"/>
            <a:ext cx="2993233" cy="1998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E552DA-B265-44E9-A75B-24421EBC43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156" y="3671438"/>
            <a:ext cx="2978877" cy="19859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44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29" y="6098073"/>
            <a:ext cx="3310466" cy="759927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8" y="6098074"/>
            <a:ext cx="3310465" cy="75992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804"/>
            <a:ext cx="3310466" cy="49057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9803"/>
            <a:ext cx="3310466" cy="49057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74" y="1489388"/>
            <a:ext cx="6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55063"/>
            <a:ext cx="8229600" cy="77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 b="0" i="0" baseline="0">
                <a:latin typeface="Myriad Roman"/>
                <a:cs typeface="Myriad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latin typeface="Arial Black" panose="020B0A04020102020204" pitchFamily="34" charset="0"/>
                <a:ea typeface="+mj-ea"/>
                <a:cs typeface="Calibri"/>
              </a:rPr>
              <a:t>Next steps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1" y="2411565"/>
            <a:ext cx="3954782" cy="2191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Roman"/>
                <a:cs typeface="Myriad Roman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$340 million approved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FY 2018-19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Nearly 350 bridges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 to construction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2019-20 biennium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967" y="1600002"/>
            <a:ext cx="8229600" cy="5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Bold"/>
                <a:cs typeface="Myriad Bold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Biennium Bridges</a:t>
            </a:r>
          </a:p>
        </p:txBody>
      </p:sp>
      <p:pic>
        <p:nvPicPr>
          <p:cNvPr id="8" name="Picture 7" descr="Photo 2_D3_6_BW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3310466" y="-9804"/>
            <a:ext cx="5833534" cy="490580"/>
          </a:xfrm>
          <a:prstGeom prst="rect">
            <a:avLst/>
          </a:prstGeom>
        </p:spPr>
      </p:pic>
      <p:pic>
        <p:nvPicPr>
          <p:cNvPr id="4" name="Picture 3" descr="Photo 3_D11-007C00072N-Bell Co_BW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3310466" y="6075214"/>
            <a:ext cx="4622801" cy="7827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4800" y="6075213"/>
            <a:ext cx="45719" cy="782785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2009" y="6052354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967" y="6228359"/>
            <a:ext cx="6427215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22" name="Picture 21" descr="051518_BridgeingKY logo_Draft02_bol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66" y="6134179"/>
            <a:ext cx="931334" cy="6529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009" y="480776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079706-1C1C-436D-A44D-912741EB8C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233" y="1856232"/>
            <a:ext cx="4114800" cy="27468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051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29" y="6098073"/>
            <a:ext cx="3310466" cy="759927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8" y="6098074"/>
            <a:ext cx="3310465" cy="75992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804"/>
            <a:ext cx="3310466" cy="490579"/>
          </a:xfrm>
          <a:prstGeom prst="rect">
            <a:avLst/>
          </a:prstGeom>
          <a:solidFill>
            <a:srgbClr val="274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9803"/>
            <a:ext cx="3310466" cy="49057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27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74" y="1489388"/>
            <a:ext cx="642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55063"/>
            <a:ext cx="8229600" cy="77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 b="0" i="0" baseline="0">
                <a:latin typeface="Myriad Roman"/>
                <a:cs typeface="Myriad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latin typeface="Arial Black" panose="020B0A04020102020204" pitchFamily="34" charset="0"/>
                <a:ea typeface="+mj-ea"/>
                <a:cs typeface="Calibri"/>
              </a:rPr>
              <a:t>Next steps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1" y="2411565"/>
            <a:ext cx="4256859" cy="38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/>
              <a:buNone/>
              <a:defRPr sz="2600" b="0" i="0" baseline="0">
                <a:latin typeface="Myriad Roman"/>
                <a:cs typeface="Myriad Roman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Finalize program setup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Bridge Screening Wrapping Up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 projects to construction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967" y="1600002"/>
            <a:ext cx="8229600" cy="5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Font typeface="Arial"/>
              <a:buNone/>
              <a:defRPr sz="2600" b="0" i="0" baseline="0">
                <a:latin typeface="Myriad Bold"/>
                <a:cs typeface="Myriad Bold"/>
              </a:defRPr>
            </a:lvl1pPr>
            <a:lvl2pPr>
              <a:defRPr sz="2400" b="0" i="0">
                <a:latin typeface="Myriad Roman"/>
                <a:cs typeface="Myriad Roman"/>
              </a:defRPr>
            </a:lvl2pPr>
            <a:lvl3pPr>
              <a:defRPr sz="2400" b="0" i="0">
                <a:latin typeface="Myriad Roman"/>
                <a:cs typeface="Myriad Roman"/>
              </a:defRPr>
            </a:lvl3pPr>
            <a:lvl4pPr>
              <a:defRPr b="0" i="0">
                <a:latin typeface="Myriad Roman"/>
                <a:cs typeface="Myriad Roman"/>
              </a:defRPr>
            </a:lvl4pPr>
            <a:lvl5pPr>
              <a:defRPr b="0" i="0">
                <a:latin typeface="Myriad Roman"/>
                <a:cs typeface="Myriad Roman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Starting Fast</a:t>
            </a:r>
          </a:p>
        </p:txBody>
      </p:sp>
      <p:pic>
        <p:nvPicPr>
          <p:cNvPr id="8" name="Picture 7" descr="Photo 2_D3_6_BW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3310466" y="-9804"/>
            <a:ext cx="5833534" cy="490580"/>
          </a:xfrm>
          <a:prstGeom prst="rect">
            <a:avLst/>
          </a:prstGeom>
        </p:spPr>
      </p:pic>
      <p:pic>
        <p:nvPicPr>
          <p:cNvPr id="4" name="Picture 3" descr="Photo 3_D11-007C00072N-Bell Co_BW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3310466" y="6075214"/>
            <a:ext cx="4622801" cy="7827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4800" y="6075213"/>
            <a:ext cx="45719" cy="782785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2009" y="6052354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967" y="6228359"/>
            <a:ext cx="6427215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el"/>
                <a:cs typeface="Ariel"/>
              </a:rPr>
              <a:t>BRIDGING KENTUCKY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Ariel"/>
                <a:cs typeface="Ariel"/>
              </a:rPr>
              <a:t>Restore | Renew | Replace</a:t>
            </a:r>
          </a:p>
        </p:txBody>
      </p:sp>
      <p:pic>
        <p:nvPicPr>
          <p:cNvPr id="22" name="Picture 21" descr="051518_BridgeingKY logo_Draft02_bol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66" y="6134179"/>
            <a:ext cx="931334" cy="6529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009" y="480776"/>
            <a:ext cx="9144000" cy="45719"/>
          </a:xfrm>
          <a:prstGeom prst="rect">
            <a:avLst/>
          </a:prstGeom>
          <a:solidFill>
            <a:srgbClr val="DF9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F96DA-9A36-4C99-AB76-110CF1891E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233" y="1913181"/>
            <a:ext cx="4114800" cy="3086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339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</TotalTime>
  <Words>308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Ariel</vt:lpstr>
      <vt:lpstr>Calibri</vt:lpstr>
      <vt:lpstr>Myriad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Booth</dc:creator>
  <cp:lastModifiedBy>Ed Green</cp:lastModifiedBy>
  <cp:revision>157</cp:revision>
  <cp:lastPrinted>2018-07-26T11:16:41Z</cp:lastPrinted>
  <dcterms:created xsi:type="dcterms:W3CDTF">2018-05-20T17:01:26Z</dcterms:created>
  <dcterms:modified xsi:type="dcterms:W3CDTF">2018-08-03T02:42:07Z</dcterms:modified>
</cp:coreProperties>
</file>