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85" r:id="rId5"/>
    <p:sldId id="277" r:id="rId6"/>
    <p:sldId id="282" r:id="rId7"/>
    <p:sldId id="283" r:id="rId8"/>
    <p:sldId id="284" r:id="rId9"/>
    <p:sldId id="259" r:id="rId10"/>
    <p:sldId id="286" r:id="rId11"/>
    <p:sldId id="278" r:id="rId12"/>
    <p:sldId id="26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reen" initials="EG" lastIdx="1" clrIdx="0">
    <p:extLst>
      <p:ext uri="{19B8F6BF-5375-455C-9EA6-DF929625EA0E}">
        <p15:presenceInfo xmlns:p15="http://schemas.microsoft.com/office/powerpoint/2012/main" userId="Ed Gr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9F4C"/>
    <a:srgbClr val="2EBCD3"/>
    <a:srgbClr val="2EBCD4"/>
    <a:srgbClr val="005F99"/>
    <a:srgbClr val="E0E0DE"/>
    <a:srgbClr val="EAB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8294"/>
            <a:ext cx="12192000" cy="1623526"/>
          </a:xfrm>
        </p:spPr>
        <p:txBody>
          <a:bodyPr>
            <a:normAutofit fontScale="90000"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+mn-lt"/>
              </a:rPr>
              <a:t>I-Move Kentucky </a:t>
            </a:r>
            <a:br>
              <a:rPr lang="en-US" sz="6600" b="1" spc="300" dirty="0">
                <a:solidFill>
                  <a:schemeClr val="bg1"/>
                </a:solidFill>
                <a:latin typeface="+mn-lt"/>
              </a:rPr>
            </a:br>
            <a:r>
              <a:rPr lang="en-US" sz="6600" b="1" spc="300" dirty="0">
                <a:solidFill>
                  <a:schemeClr val="bg1"/>
                </a:solidFill>
                <a:latin typeface="+mn-lt"/>
              </a:rPr>
              <a:t>Design-Build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46323"/>
            <a:ext cx="12192000" cy="1211073"/>
          </a:xfrm>
        </p:spPr>
        <p:txBody>
          <a:bodyPr>
            <a:normAutofit/>
          </a:bodyPr>
          <a:lstStyle/>
          <a:p>
            <a:r>
              <a:rPr lang="en-US" sz="2700" dirty="0"/>
              <a:t>Expedited Approach Provides Cost Savings,</a:t>
            </a:r>
            <a:br>
              <a:rPr lang="en-US" sz="2700" dirty="0"/>
            </a:br>
            <a:r>
              <a:rPr lang="en-US" sz="2700" dirty="0"/>
              <a:t>Reduces Impact for Priority Projects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ADCFD3-A30C-455A-B058-24F2D5DF2FC9}"/>
              </a:ext>
            </a:extLst>
          </p:cNvPr>
          <p:cNvSpPr txBox="1">
            <a:spLocks/>
          </p:cNvSpPr>
          <p:nvPr/>
        </p:nvSpPr>
        <p:spPr>
          <a:xfrm>
            <a:off x="377602" y="5096119"/>
            <a:ext cx="4833795" cy="855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Transportation Secretary Greg Thomas</a:t>
            </a:r>
            <a:br>
              <a:rPr lang="en-US" sz="2000" b="1" dirty="0"/>
            </a:br>
            <a:r>
              <a:rPr lang="en-US" sz="2000" b="1" dirty="0"/>
              <a:t>Interim Joint Committee on Transportation</a:t>
            </a:r>
            <a:br>
              <a:rPr lang="en-US" sz="2000" b="1" dirty="0"/>
            </a:br>
            <a:r>
              <a:rPr lang="en-US" sz="2000" b="1" dirty="0"/>
              <a:t>June 3, 2019</a:t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8A04FF-94D5-4673-9656-EF602BBE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6" y="238575"/>
            <a:ext cx="8245596" cy="1325563"/>
          </a:xfrm>
        </p:spPr>
        <p:txBody>
          <a:bodyPr/>
          <a:lstStyle/>
          <a:p>
            <a:r>
              <a:rPr lang="en-US" dirty="0"/>
              <a:t>SYP Construction Funds Schedule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r="1236"/>
          <a:stretch/>
        </p:blipFill>
        <p:spPr>
          <a:xfrm>
            <a:off x="224696" y="1655578"/>
            <a:ext cx="8503669" cy="36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1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8A04FF-94D5-4673-9656-EF602BBE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6" y="238575"/>
            <a:ext cx="7843935" cy="1325563"/>
          </a:xfrm>
        </p:spPr>
        <p:txBody>
          <a:bodyPr/>
          <a:lstStyle/>
          <a:p>
            <a:r>
              <a:rPr lang="en-US" dirty="0"/>
              <a:t>Compressed project schedule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3D37E77-5E09-48C2-BF4E-E2C7C553D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35" y="1825625"/>
            <a:ext cx="7789856" cy="43817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62EB6F-6193-4C28-B28B-F3B92E806F41}"/>
              </a:ext>
            </a:extLst>
          </p:cNvPr>
          <p:cNvSpPr/>
          <p:nvPr/>
        </p:nvSpPr>
        <p:spPr>
          <a:xfrm>
            <a:off x="2992120" y="5379339"/>
            <a:ext cx="3238500" cy="257175"/>
          </a:xfrm>
          <a:prstGeom prst="rect">
            <a:avLst/>
          </a:prstGeom>
          <a:solidFill>
            <a:srgbClr val="E0E0DE"/>
          </a:solidFill>
          <a:ln>
            <a:solidFill>
              <a:srgbClr val="E0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2F43D-2557-4229-8318-65383706AECE}"/>
              </a:ext>
            </a:extLst>
          </p:cNvPr>
          <p:cNvSpPr/>
          <p:nvPr/>
        </p:nvSpPr>
        <p:spPr>
          <a:xfrm>
            <a:off x="3701796" y="3241598"/>
            <a:ext cx="3351276" cy="257175"/>
          </a:xfrm>
          <a:prstGeom prst="rect">
            <a:avLst/>
          </a:prstGeom>
          <a:solidFill>
            <a:srgbClr val="E0E0DE"/>
          </a:solidFill>
          <a:ln>
            <a:solidFill>
              <a:srgbClr val="E0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0E056-5436-4DAF-91D9-866AE0417F67}"/>
              </a:ext>
            </a:extLst>
          </p:cNvPr>
          <p:cNvSpPr/>
          <p:nvPr/>
        </p:nvSpPr>
        <p:spPr>
          <a:xfrm>
            <a:off x="3921760" y="5388546"/>
            <a:ext cx="2367280" cy="238760"/>
          </a:xfrm>
          <a:prstGeom prst="rect">
            <a:avLst/>
          </a:prstGeom>
          <a:solidFill>
            <a:srgbClr val="000000"/>
          </a:solidFill>
          <a:ln>
            <a:solidFill>
              <a:srgbClr val="2EB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20ECB-1C52-4BFF-AFBA-4B8783F8D1E2}"/>
              </a:ext>
            </a:extLst>
          </p:cNvPr>
          <p:cNvSpPr/>
          <p:nvPr/>
        </p:nvSpPr>
        <p:spPr>
          <a:xfrm>
            <a:off x="3873500" y="3252012"/>
            <a:ext cx="2357120" cy="238760"/>
          </a:xfrm>
          <a:prstGeom prst="rect">
            <a:avLst/>
          </a:prstGeom>
          <a:solidFill>
            <a:srgbClr val="000000"/>
          </a:solidFill>
          <a:ln>
            <a:solidFill>
              <a:srgbClr val="2EB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8523E8-6BF8-4C5F-839B-B8F27427A6DD}"/>
              </a:ext>
            </a:extLst>
          </p:cNvPr>
          <p:cNvSpPr/>
          <p:nvPr/>
        </p:nvSpPr>
        <p:spPr>
          <a:xfrm>
            <a:off x="2992120" y="5717159"/>
            <a:ext cx="3238500" cy="257175"/>
          </a:xfrm>
          <a:prstGeom prst="rect">
            <a:avLst/>
          </a:prstGeom>
          <a:solidFill>
            <a:srgbClr val="E0E0DE"/>
          </a:solidFill>
          <a:ln>
            <a:solidFill>
              <a:srgbClr val="E0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82859B-5174-4875-8E72-B0DE88B6DC56}"/>
              </a:ext>
            </a:extLst>
          </p:cNvPr>
          <p:cNvSpPr/>
          <p:nvPr/>
        </p:nvSpPr>
        <p:spPr>
          <a:xfrm>
            <a:off x="3921760" y="5726366"/>
            <a:ext cx="2367280" cy="238760"/>
          </a:xfrm>
          <a:prstGeom prst="rect">
            <a:avLst/>
          </a:prstGeom>
          <a:solidFill>
            <a:srgbClr val="069F4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5250" y="5038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dirty="0"/>
              <a:t>Project Objectives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575250" y="1640492"/>
            <a:ext cx="9459434" cy="4525347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800" dirty="0"/>
              <a:t>     </a:t>
            </a:r>
            <a:r>
              <a:rPr lang="en-US" sz="2800" dirty="0" smtClean="0"/>
              <a:t>Improve </a:t>
            </a:r>
            <a:r>
              <a:rPr lang="en-US" sz="2800" dirty="0"/>
              <a:t>safety &amp; relieve congestion on busy freight corridor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     Provide lower-cost solution to build priority projects 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     Lessen construction impact for local/regional travelers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2358" y="6223519"/>
            <a:ext cx="34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300" dirty="0">
                <a:ln w="0"/>
              </a:rPr>
              <a:t>TRANSPORTATION.KY.GOV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2116A-81E0-4221-BCA2-BEF1B2C7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602" y="3825546"/>
            <a:ext cx="5075433" cy="1484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A7ABB4-9D3C-4E20-B9BB-7EEEBA23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50" y="1656600"/>
            <a:ext cx="419100" cy="46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65AF19-5CE1-4DA1-A11C-C4800394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50" y="2243724"/>
            <a:ext cx="419100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4C81B7-3DAD-4484-84F1-E511E38D2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50" y="2830207"/>
            <a:ext cx="4191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DAC083A-5A45-4221-8B54-503DC3C7F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" t="-1426" r="-1289" b="-1556"/>
          <a:stretch/>
        </p:blipFill>
        <p:spPr>
          <a:xfrm>
            <a:off x="1255223" y="798021"/>
            <a:ext cx="9277002" cy="5228705"/>
          </a:xfrm>
        </p:spPr>
      </p:pic>
    </p:spTree>
    <p:extLst>
      <p:ext uri="{BB962C8B-B14F-4D97-AF65-F5344CB8AC3E}">
        <p14:creationId xmlns:p14="http://schemas.microsoft.com/office/powerpoint/2010/main" val="13880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DAC083A-5A45-4221-8B54-503DC3C7F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4" y="851096"/>
            <a:ext cx="9026337" cy="5076679"/>
          </a:xfrm>
        </p:spPr>
      </p:pic>
    </p:spTree>
    <p:extLst>
      <p:ext uri="{BB962C8B-B14F-4D97-AF65-F5344CB8AC3E}">
        <p14:creationId xmlns:p14="http://schemas.microsoft.com/office/powerpoint/2010/main" val="151914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15BDE2CA-E7C6-4E10-9E5F-6401E27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50" y="6562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dirty="0"/>
              <a:t>I-265 Widening Project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C05C27B-4DE2-4A5F-BE5F-F3A4640D7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651" y="1626637"/>
            <a:ext cx="3200400" cy="4525347"/>
          </a:xfrm>
        </p:spPr>
        <p:txBody>
          <a:bodyPr>
            <a:normAutofit/>
          </a:bodyPr>
          <a:lstStyle/>
          <a:p>
            <a:pPr marL="0" lvl="1"/>
            <a:r>
              <a:rPr lang="en-US" sz="2000" b="1" dirty="0" smtClean="0"/>
              <a:t>Project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Expand I-265 to six lanes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Widen bridges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Address bridge/</a:t>
            </a:r>
            <a:br>
              <a:rPr lang="en-US" sz="2000" dirty="0"/>
            </a:br>
            <a:r>
              <a:rPr lang="en-US" sz="2000" dirty="0"/>
              <a:t>pavement needs</a:t>
            </a:r>
            <a:br>
              <a:rPr lang="en-US" sz="2000" dirty="0"/>
            </a:br>
            <a:endParaRPr lang="en-US" sz="2000" dirty="0"/>
          </a:p>
          <a:p>
            <a:pPr marL="0" lvl="1"/>
            <a:r>
              <a:rPr lang="en-US" sz="2000" b="1" dirty="0"/>
              <a:t>SYP cost estimate:</a:t>
            </a:r>
            <a:r>
              <a:rPr lang="en-US" sz="2000" dirty="0"/>
              <a:t> $93.2 million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FF6F7-9B63-4500-B946-864B36FE59F2}"/>
              </a:ext>
            </a:extLst>
          </p:cNvPr>
          <p:cNvSpPr txBox="1"/>
          <p:nvPr/>
        </p:nvSpPr>
        <p:spPr>
          <a:xfrm>
            <a:off x="8064758" y="6375919"/>
            <a:ext cx="34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300" dirty="0">
                <a:ln w="0"/>
              </a:rPr>
              <a:t>TRANSPORTATION.KY.GOV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2477047-30AC-495F-9103-8AB0FB68CB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5" r="7785"/>
          <a:stretch>
            <a:fillRect/>
          </a:stretch>
        </p:blipFill>
        <p:spPr>
          <a:xfrm>
            <a:off x="6096000" y="1708190"/>
            <a:ext cx="5259388" cy="4152860"/>
          </a:xfrm>
        </p:spPr>
      </p:pic>
    </p:spTree>
    <p:extLst>
      <p:ext uri="{BB962C8B-B14F-4D97-AF65-F5344CB8AC3E}">
        <p14:creationId xmlns:p14="http://schemas.microsoft.com/office/powerpoint/2010/main" val="36297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15BDE2CA-E7C6-4E10-9E5F-6401E27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50" y="6562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dirty="0"/>
              <a:t>I-71/I-265 Interchange Project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C05C27B-4DE2-4A5F-BE5F-F3A4640D7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651" y="1626637"/>
            <a:ext cx="3200400" cy="4525347"/>
          </a:xfrm>
        </p:spPr>
        <p:txBody>
          <a:bodyPr>
            <a:normAutofit/>
          </a:bodyPr>
          <a:lstStyle/>
          <a:p>
            <a:pPr marL="0" lvl="1"/>
            <a:r>
              <a:rPr lang="en-US" sz="2000" b="1" dirty="0" smtClean="0"/>
              <a:t>Project</a:t>
            </a:r>
            <a:r>
              <a:rPr lang="en-US" sz="2000" b="1" dirty="0"/>
              <a:t>: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 collector-distributor lane for I-71 southbound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Improve safety and mobility</a:t>
            </a:r>
            <a:br>
              <a:rPr lang="en-US" sz="2000" dirty="0"/>
            </a:br>
            <a:endParaRPr lang="en-US" sz="2000" dirty="0"/>
          </a:p>
          <a:p>
            <a:pPr marL="0" lvl="1"/>
            <a:r>
              <a:rPr lang="en-US" sz="2000" b="1" dirty="0"/>
              <a:t>SYP cost estimate:</a:t>
            </a:r>
            <a:r>
              <a:rPr lang="en-US" sz="2000" dirty="0"/>
              <a:t> $5.4 million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FF6F7-9B63-4500-B946-864B36FE59F2}"/>
              </a:ext>
            </a:extLst>
          </p:cNvPr>
          <p:cNvSpPr txBox="1"/>
          <p:nvPr/>
        </p:nvSpPr>
        <p:spPr>
          <a:xfrm>
            <a:off x="8064758" y="6375919"/>
            <a:ext cx="34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300" dirty="0">
                <a:ln w="0"/>
              </a:rPr>
              <a:t>TRANSPORTATION.KY.GOV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0D5FBCC-9EFD-461B-BEB6-EDEAFBA726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r="7771"/>
          <a:stretch>
            <a:fillRect/>
          </a:stretch>
        </p:blipFill>
        <p:spPr>
          <a:xfrm>
            <a:off x="5992718" y="1626637"/>
            <a:ext cx="5362670" cy="4234413"/>
          </a:xfrm>
        </p:spPr>
      </p:pic>
    </p:spTree>
    <p:extLst>
      <p:ext uri="{BB962C8B-B14F-4D97-AF65-F5344CB8AC3E}">
        <p14:creationId xmlns:p14="http://schemas.microsoft.com/office/powerpoint/2010/main" val="112052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15BDE2CA-E7C6-4E10-9E5F-6401E27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50" y="6562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dirty="0"/>
              <a:t>I-71 Widening Project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C05C27B-4DE2-4A5F-BE5F-F3A4640D7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651" y="1626637"/>
            <a:ext cx="3200400" cy="4525347"/>
          </a:xfrm>
        </p:spPr>
        <p:txBody>
          <a:bodyPr>
            <a:normAutofit/>
          </a:bodyPr>
          <a:lstStyle/>
          <a:p>
            <a:pPr marL="0" lvl="1"/>
            <a:r>
              <a:rPr lang="en-US" sz="2000" b="1" dirty="0" smtClean="0"/>
              <a:t>Project</a:t>
            </a:r>
            <a:r>
              <a:rPr lang="en-US" sz="2000" b="1" dirty="0"/>
              <a:t>: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Expand I-71 to six lanes from I-265 to KY 329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Reconstruct five bridges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Significantly reduce congestion</a:t>
            </a:r>
            <a:br>
              <a:rPr lang="en-US" sz="2000" dirty="0"/>
            </a:br>
            <a:endParaRPr lang="en-US" sz="2000" dirty="0"/>
          </a:p>
          <a:p>
            <a:pPr marL="0" lvl="1"/>
            <a:r>
              <a:rPr lang="en-US" sz="2000" b="1" dirty="0"/>
              <a:t>SYP cost estimate:</a:t>
            </a:r>
            <a:r>
              <a:rPr lang="en-US" sz="2000" dirty="0"/>
              <a:t> $61 million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FF6F7-9B63-4500-B946-864B36FE59F2}"/>
              </a:ext>
            </a:extLst>
          </p:cNvPr>
          <p:cNvSpPr txBox="1"/>
          <p:nvPr/>
        </p:nvSpPr>
        <p:spPr>
          <a:xfrm>
            <a:off x="8064758" y="6375919"/>
            <a:ext cx="34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300" dirty="0">
                <a:ln w="0"/>
              </a:rPr>
              <a:t>TRANSPORTATION.KY.GOV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0B759B9-BA34-49C8-A467-A0D195583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5" r="7785"/>
          <a:stretch>
            <a:fillRect/>
          </a:stretch>
        </p:blipFill>
        <p:spPr>
          <a:xfrm>
            <a:off x="5992718" y="1626637"/>
            <a:ext cx="5362670" cy="4234413"/>
          </a:xfrm>
        </p:spPr>
      </p:pic>
    </p:spTree>
    <p:extLst>
      <p:ext uri="{BB962C8B-B14F-4D97-AF65-F5344CB8AC3E}">
        <p14:creationId xmlns:p14="http://schemas.microsoft.com/office/powerpoint/2010/main" val="386285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15BDE2CA-E7C6-4E10-9E5F-6401E277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50" y="656254"/>
            <a:ext cx="8780138" cy="662474"/>
          </a:xfrm>
        </p:spPr>
        <p:txBody>
          <a:bodyPr>
            <a:noAutofit/>
          </a:bodyPr>
          <a:lstStyle/>
          <a:p>
            <a:r>
              <a:rPr lang="en-US" sz="4400" dirty="0"/>
              <a:t>I-64/I-265 Interchange Project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6C05C27B-4DE2-4A5F-BE5F-F3A4640D7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651" y="1626637"/>
            <a:ext cx="3200400" cy="4525347"/>
          </a:xfrm>
        </p:spPr>
        <p:txBody>
          <a:bodyPr>
            <a:normAutofit/>
          </a:bodyPr>
          <a:lstStyle/>
          <a:p>
            <a:pPr marL="0" lvl="1"/>
            <a:r>
              <a:rPr lang="en-US" sz="2000" b="1" dirty="0" smtClean="0"/>
              <a:t>Project</a:t>
            </a:r>
            <a:r>
              <a:rPr lang="en-US" sz="2000" b="1" dirty="0"/>
              <a:t>: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Reconstruct major interchange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Improve safety and reduce congestion</a:t>
            </a:r>
            <a:br>
              <a:rPr lang="en-US" sz="2000" dirty="0"/>
            </a:br>
            <a:endParaRPr lang="en-US" sz="2000" dirty="0"/>
          </a:p>
          <a:p>
            <a:pPr marL="0" lvl="1"/>
            <a:r>
              <a:rPr lang="en-US" sz="2000" b="1" dirty="0"/>
              <a:t>SYP cost estimate:</a:t>
            </a:r>
            <a:r>
              <a:rPr lang="en-US" sz="2000" dirty="0"/>
              <a:t> $28 million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FF6F7-9B63-4500-B946-864B36FE59F2}"/>
              </a:ext>
            </a:extLst>
          </p:cNvPr>
          <p:cNvSpPr txBox="1"/>
          <p:nvPr/>
        </p:nvSpPr>
        <p:spPr>
          <a:xfrm>
            <a:off x="8064758" y="6375919"/>
            <a:ext cx="34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pc="300" dirty="0">
                <a:ln w="0"/>
              </a:rPr>
              <a:t>TRANSPORTATION.KY.GOV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9E6EC1-E954-45EC-9E2A-D855627219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5" r="7785"/>
          <a:stretch>
            <a:fillRect/>
          </a:stretch>
        </p:blipFill>
        <p:spPr>
          <a:xfrm>
            <a:off x="5992718" y="1626637"/>
            <a:ext cx="5362670" cy="4234413"/>
          </a:xfrm>
        </p:spPr>
      </p:pic>
    </p:spTree>
    <p:extLst>
      <p:ext uri="{BB962C8B-B14F-4D97-AF65-F5344CB8AC3E}">
        <p14:creationId xmlns:p14="http://schemas.microsoft.com/office/powerpoint/2010/main" val="283604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8A04FF-94D5-4673-9656-EF602BBE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77" y="502920"/>
            <a:ext cx="7843935" cy="658368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Design-Build Approach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307712-E436-49BF-84B1-EF77BDA0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77" y="1472184"/>
            <a:ext cx="7843935" cy="4247896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dirty="0" smtClean="0"/>
              <a:t>     Utilizes </a:t>
            </a:r>
            <a:r>
              <a:rPr lang="en-US" dirty="0"/>
              <a:t>increased Design-Build authorization</a:t>
            </a:r>
            <a:br>
              <a:rPr lang="en-US" dirty="0"/>
            </a:br>
            <a:r>
              <a:rPr lang="en-US" dirty="0"/>
              <a:t>     (2018 HB 385)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     Improves coordination during construction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     Accelerates projects to lower actual costs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     Encourages innovation and creativity from teams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     Avoids bridge and pavement maintenance items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30B6E7-E839-4184-965C-90DA311CE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475105"/>
            <a:ext cx="419100" cy="46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3A77D-FE22-413D-AC56-AA11058B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432584"/>
            <a:ext cx="419100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168A58-93F8-4C13-A86B-1C2DFBE3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77" y="3017800"/>
            <a:ext cx="419100" cy="466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B070B7-D9D8-4FD4-A4E1-9D74B8A25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77" y="3607845"/>
            <a:ext cx="41910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E34DC-8E3F-4528-96B3-1BBC2435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4189499"/>
            <a:ext cx="4191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CD89CC-DDCF-4AA0-A295-AF52544B392F}" vid="{9DB07E85-8466-4702-955C-F47BAD91C9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KYTCtemplate</Template>
  <TotalTime>4517</TotalTime>
  <Words>123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I-Move Kentucky  Design-Build Project</vt:lpstr>
      <vt:lpstr>Project Objectives</vt:lpstr>
      <vt:lpstr>PowerPoint Presentation</vt:lpstr>
      <vt:lpstr>PowerPoint Presentation</vt:lpstr>
      <vt:lpstr>I-265 Widening Project</vt:lpstr>
      <vt:lpstr>I-71/I-265 Interchange Project</vt:lpstr>
      <vt:lpstr>I-71 Widening Project</vt:lpstr>
      <vt:lpstr>I-64/I-265 Interchange Project</vt:lpstr>
      <vt:lpstr>Design-Build Approach</vt:lpstr>
      <vt:lpstr>SYP Construction Funds Schedule</vt:lpstr>
      <vt:lpstr>Compressed project schedule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</dc:title>
  <dc:creator>Ed Green</dc:creator>
  <cp:lastModifiedBy>Smith, Jordan R (KYTC)</cp:lastModifiedBy>
  <cp:revision>82</cp:revision>
  <cp:lastPrinted>2019-05-28T18:20:16Z</cp:lastPrinted>
  <dcterms:created xsi:type="dcterms:W3CDTF">2019-05-23T17:52:59Z</dcterms:created>
  <dcterms:modified xsi:type="dcterms:W3CDTF">2019-05-29T20:46:13Z</dcterms:modified>
</cp:coreProperties>
</file>