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06" r:id="rId2"/>
    <p:sldId id="412" r:id="rId3"/>
    <p:sldId id="297" r:id="rId4"/>
    <p:sldId id="416" r:id="rId5"/>
    <p:sldId id="415" r:id="rId6"/>
    <p:sldId id="304" r:id="rId7"/>
    <p:sldId id="421" r:id="rId8"/>
    <p:sldId id="275" r:id="rId9"/>
    <p:sldId id="413" r:id="rId10"/>
    <p:sldId id="414" r:id="rId11"/>
    <p:sldId id="407" r:id="rId12"/>
    <p:sldId id="403" r:id="rId13"/>
    <p:sldId id="410" r:id="rId14"/>
    <p:sldId id="427" r:id="rId15"/>
    <p:sldId id="411" r:id="rId16"/>
    <p:sldId id="408" r:id="rId17"/>
    <p:sldId id="409" r:id="rId18"/>
    <p:sldId id="422" r:id="rId19"/>
    <p:sldId id="298" r:id="rId20"/>
    <p:sldId id="405" r:id="rId21"/>
    <p:sldId id="423" r:id="rId22"/>
    <p:sldId id="424" r:id="rId23"/>
    <p:sldId id="42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3"/>
    <p:restoredTop sz="94665"/>
  </p:normalViewPr>
  <p:slideViewPr>
    <p:cSldViewPr snapToGrid="0" snapToObjects="1">
      <p:cViewPr>
        <p:scale>
          <a:sx n="90" d="100"/>
          <a:sy n="90" d="100"/>
        </p:scale>
        <p:origin x="232" y="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66E5-0C77-1942-B5D6-C59CB76060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11A8B5-C20D-CB4B-AA22-67D664F634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3A383-F28C-B94F-9C6C-E42BE1D818A3}"/>
              </a:ext>
            </a:extLst>
          </p:cNvPr>
          <p:cNvSpPr>
            <a:spLocks noGrp="1"/>
          </p:cNvSpPr>
          <p:nvPr>
            <p:ph type="dt" sz="half" idx="10"/>
          </p:nvPr>
        </p:nvSpPr>
        <p:spPr/>
        <p:txBody>
          <a:bodyPr/>
          <a:lstStyle/>
          <a:p>
            <a:fld id="{AB13BDD8-5BCC-5C4A-850B-5828D32F4C5C}" type="datetimeFigureOut">
              <a:rPr lang="en-US" smtClean="0"/>
              <a:t>9/27/19</a:t>
            </a:fld>
            <a:endParaRPr lang="en-US"/>
          </a:p>
        </p:txBody>
      </p:sp>
      <p:sp>
        <p:nvSpPr>
          <p:cNvPr id="5" name="Footer Placeholder 4">
            <a:extLst>
              <a:ext uri="{FF2B5EF4-FFF2-40B4-BE49-F238E27FC236}">
                <a16:creationId xmlns:a16="http://schemas.microsoft.com/office/drawing/2014/main" id="{A01553E4-6778-EE45-A263-A870B4F43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3157A-4106-5641-9AA6-9872B3662E58}"/>
              </a:ext>
            </a:extLst>
          </p:cNvPr>
          <p:cNvSpPr>
            <a:spLocks noGrp="1"/>
          </p:cNvSpPr>
          <p:nvPr>
            <p:ph type="sldNum" sz="quarter" idx="12"/>
          </p:nvPr>
        </p:nvSpPr>
        <p:spPr/>
        <p:txBody>
          <a:bodyPr/>
          <a:lstStyle/>
          <a:p>
            <a:fld id="{8713F575-9DB7-794D-8BA9-526A34A880AC}" type="slidenum">
              <a:rPr lang="en-US" smtClean="0"/>
              <a:t>‹#›</a:t>
            </a:fld>
            <a:endParaRPr lang="en-US"/>
          </a:p>
        </p:txBody>
      </p:sp>
    </p:spTree>
    <p:extLst>
      <p:ext uri="{BB962C8B-B14F-4D97-AF65-F5344CB8AC3E}">
        <p14:creationId xmlns:p14="http://schemas.microsoft.com/office/powerpoint/2010/main" val="2908678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DE8A-9D57-7448-A2AE-854C08C49E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5B2DFD-97F3-3F49-9D9C-0417602C79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70EFEB-C5D1-364A-B619-A63F100A1CBB}"/>
              </a:ext>
            </a:extLst>
          </p:cNvPr>
          <p:cNvSpPr>
            <a:spLocks noGrp="1"/>
          </p:cNvSpPr>
          <p:nvPr>
            <p:ph type="dt" sz="half" idx="10"/>
          </p:nvPr>
        </p:nvSpPr>
        <p:spPr/>
        <p:txBody>
          <a:bodyPr/>
          <a:lstStyle/>
          <a:p>
            <a:fld id="{AB13BDD8-5BCC-5C4A-850B-5828D32F4C5C}" type="datetimeFigureOut">
              <a:rPr lang="en-US" smtClean="0"/>
              <a:t>9/27/19</a:t>
            </a:fld>
            <a:endParaRPr lang="en-US"/>
          </a:p>
        </p:txBody>
      </p:sp>
      <p:sp>
        <p:nvSpPr>
          <p:cNvPr id="5" name="Footer Placeholder 4">
            <a:extLst>
              <a:ext uri="{FF2B5EF4-FFF2-40B4-BE49-F238E27FC236}">
                <a16:creationId xmlns:a16="http://schemas.microsoft.com/office/drawing/2014/main" id="{BD355754-4CD4-C249-B1E7-1B19A21E1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249F9-2007-C440-A9A6-FA9BC873F52C}"/>
              </a:ext>
            </a:extLst>
          </p:cNvPr>
          <p:cNvSpPr>
            <a:spLocks noGrp="1"/>
          </p:cNvSpPr>
          <p:nvPr>
            <p:ph type="sldNum" sz="quarter" idx="12"/>
          </p:nvPr>
        </p:nvSpPr>
        <p:spPr/>
        <p:txBody>
          <a:bodyPr/>
          <a:lstStyle/>
          <a:p>
            <a:fld id="{8713F575-9DB7-794D-8BA9-526A34A880AC}" type="slidenum">
              <a:rPr lang="en-US" smtClean="0"/>
              <a:t>‹#›</a:t>
            </a:fld>
            <a:endParaRPr lang="en-US"/>
          </a:p>
        </p:txBody>
      </p:sp>
    </p:spTree>
    <p:extLst>
      <p:ext uri="{BB962C8B-B14F-4D97-AF65-F5344CB8AC3E}">
        <p14:creationId xmlns:p14="http://schemas.microsoft.com/office/powerpoint/2010/main" val="90915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1C2B37-30DC-334F-B877-28CCC51673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805679-C8C0-B64A-910F-32A81368C9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F88DDA-2865-9C44-BE76-DE03C0E70085}"/>
              </a:ext>
            </a:extLst>
          </p:cNvPr>
          <p:cNvSpPr>
            <a:spLocks noGrp="1"/>
          </p:cNvSpPr>
          <p:nvPr>
            <p:ph type="dt" sz="half" idx="10"/>
          </p:nvPr>
        </p:nvSpPr>
        <p:spPr/>
        <p:txBody>
          <a:bodyPr/>
          <a:lstStyle/>
          <a:p>
            <a:fld id="{AB13BDD8-5BCC-5C4A-850B-5828D32F4C5C}" type="datetimeFigureOut">
              <a:rPr lang="en-US" smtClean="0"/>
              <a:t>9/27/19</a:t>
            </a:fld>
            <a:endParaRPr lang="en-US"/>
          </a:p>
        </p:txBody>
      </p:sp>
      <p:sp>
        <p:nvSpPr>
          <p:cNvPr id="5" name="Footer Placeholder 4">
            <a:extLst>
              <a:ext uri="{FF2B5EF4-FFF2-40B4-BE49-F238E27FC236}">
                <a16:creationId xmlns:a16="http://schemas.microsoft.com/office/drawing/2014/main" id="{621C5A33-0046-5241-AB74-43FD353814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7E4501-5626-3A4D-B8C5-B39D91FE9CF1}"/>
              </a:ext>
            </a:extLst>
          </p:cNvPr>
          <p:cNvSpPr>
            <a:spLocks noGrp="1"/>
          </p:cNvSpPr>
          <p:nvPr>
            <p:ph type="sldNum" sz="quarter" idx="12"/>
          </p:nvPr>
        </p:nvSpPr>
        <p:spPr/>
        <p:txBody>
          <a:bodyPr/>
          <a:lstStyle/>
          <a:p>
            <a:fld id="{8713F575-9DB7-794D-8BA9-526A34A880AC}" type="slidenum">
              <a:rPr lang="en-US" smtClean="0"/>
              <a:t>‹#›</a:t>
            </a:fld>
            <a:endParaRPr lang="en-US"/>
          </a:p>
        </p:txBody>
      </p:sp>
    </p:spTree>
    <p:extLst>
      <p:ext uri="{BB962C8B-B14F-4D97-AF65-F5344CB8AC3E}">
        <p14:creationId xmlns:p14="http://schemas.microsoft.com/office/powerpoint/2010/main" val="4014895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58C9B-E255-5843-B040-B78B12E5C5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1EB46C-8A4D-9346-9DBA-9D49314423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C40E60-71B1-2A4E-ABC0-5FD340BA0CC3}"/>
              </a:ext>
            </a:extLst>
          </p:cNvPr>
          <p:cNvSpPr>
            <a:spLocks noGrp="1"/>
          </p:cNvSpPr>
          <p:nvPr>
            <p:ph type="dt" sz="half" idx="10"/>
          </p:nvPr>
        </p:nvSpPr>
        <p:spPr/>
        <p:txBody>
          <a:bodyPr/>
          <a:lstStyle/>
          <a:p>
            <a:fld id="{AB13BDD8-5BCC-5C4A-850B-5828D32F4C5C}" type="datetimeFigureOut">
              <a:rPr lang="en-US" smtClean="0"/>
              <a:t>9/27/19</a:t>
            </a:fld>
            <a:endParaRPr lang="en-US"/>
          </a:p>
        </p:txBody>
      </p:sp>
      <p:sp>
        <p:nvSpPr>
          <p:cNvPr id="5" name="Footer Placeholder 4">
            <a:extLst>
              <a:ext uri="{FF2B5EF4-FFF2-40B4-BE49-F238E27FC236}">
                <a16:creationId xmlns:a16="http://schemas.microsoft.com/office/drawing/2014/main" id="{649BCBAE-ABFD-BE4F-9E43-059298501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FB6CB5-2A61-CD48-899E-992AD9F28BC7}"/>
              </a:ext>
            </a:extLst>
          </p:cNvPr>
          <p:cNvSpPr>
            <a:spLocks noGrp="1"/>
          </p:cNvSpPr>
          <p:nvPr>
            <p:ph type="sldNum" sz="quarter" idx="12"/>
          </p:nvPr>
        </p:nvSpPr>
        <p:spPr/>
        <p:txBody>
          <a:bodyPr/>
          <a:lstStyle/>
          <a:p>
            <a:fld id="{8713F575-9DB7-794D-8BA9-526A34A880AC}" type="slidenum">
              <a:rPr lang="en-US" smtClean="0"/>
              <a:t>‹#›</a:t>
            </a:fld>
            <a:endParaRPr lang="en-US"/>
          </a:p>
        </p:txBody>
      </p:sp>
    </p:spTree>
    <p:extLst>
      <p:ext uri="{BB962C8B-B14F-4D97-AF65-F5344CB8AC3E}">
        <p14:creationId xmlns:p14="http://schemas.microsoft.com/office/powerpoint/2010/main" val="3965328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13BAE-85CC-4842-9C79-C1A0C3D74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C7F121-7C0E-0548-B041-5AAE231230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DEC899-87E0-0C41-834C-B790BC3E4518}"/>
              </a:ext>
            </a:extLst>
          </p:cNvPr>
          <p:cNvSpPr>
            <a:spLocks noGrp="1"/>
          </p:cNvSpPr>
          <p:nvPr>
            <p:ph type="dt" sz="half" idx="10"/>
          </p:nvPr>
        </p:nvSpPr>
        <p:spPr/>
        <p:txBody>
          <a:bodyPr/>
          <a:lstStyle/>
          <a:p>
            <a:fld id="{AB13BDD8-5BCC-5C4A-850B-5828D32F4C5C}" type="datetimeFigureOut">
              <a:rPr lang="en-US" smtClean="0"/>
              <a:t>9/27/19</a:t>
            </a:fld>
            <a:endParaRPr lang="en-US"/>
          </a:p>
        </p:txBody>
      </p:sp>
      <p:sp>
        <p:nvSpPr>
          <p:cNvPr id="5" name="Footer Placeholder 4">
            <a:extLst>
              <a:ext uri="{FF2B5EF4-FFF2-40B4-BE49-F238E27FC236}">
                <a16:creationId xmlns:a16="http://schemas.microsoft.com/office/drawing/2014/main" id="{8383C009-0767-3A46-B8D2-5FF7EC2E2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23CBC3-F7EE-EC40-AFE0-6D5555093B5F}"/>
              </a:ext>
            </a:extLst>
          </p:cNvPr>
          <p:cNvSpPr>
            <a:spLocks noGrp="1"/>
          </p:cNvSpPr>
          <p:nvPr>
            <p:ph type="sldNum" sz="quarter" idx="12"/>
          </p:nvPr>
        </p:nvSpPr>
        <p:spPr/>
        <p:txBody>
          <a:bodyPr/>
          <a:lstStyle/>
          <a:p>
            <a:fld id="{8713F575-9DB7-794D-8BA9-526A34A880AC}" type="slidenum">
              <a:rPr lang="en-US" smtClean="0"/>
              <a:t>‹#›</a:t>
            </a:fld>
            <a:endParaRPr lang="en-US"/>
          </a:p>
        </p:txBody>
      </p:sp>
    </p:spTree>
    <p:extLst>
      <p:ext uri="{BB962C8B-B14F-4D97-AF65-F5344CB8AC3E}">
        <p14:creationId xmlns:p14="http://schemas.microsoft.com/office/powerpoint/2010/main" val="654444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2A7AD-A756-1A48-862F-FE224B2169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BAE1B0-7C65-7D40-952A-C99F28BE94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CD0691-7159-2245-8DFC-9CE73859DC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D12766-7CAE-0849-A7AA-8B247CF48143}"/>
              </a:ext>
            </a:extLst>
          </p:cNvPr>
          <p:cNvSpPr>
            <a:spLocks noGrp="1"/>
          </p:cNvSpPr>
          <p:nvPr>
            <p:ph type="dt" sz="half" idx="10"/>
          </p:nvPr>
        </p:nvSpPr>
        <p:spPr/>
        <p:txBody>
          <a:bodyPr/>
          <a:lstStyle/>
          <a:p>
            <a:fld id="{AB13BDD8-5BCC-5C4A-850B-5828D32F4C5C}" type="datetimeFigureOut">
              <a:rPr lang="en-US" smtClean="0"/>
              <a:t>9/27/19</a:t>
            </a:fld>
            <a:endParaRPr lang="en-US"/>
          </a:p>
        </p:txBody>
      </p:sp>
      <p:sp>
        <p:nvSpPr>
          <p:cNvPr id="6" name="Footer Placeholder 5">
            <a:extLst>
              <a:ext uri="{FF2B5EF4-FFF2-40B4-BE49-F238E27FC236}">
                <a16:creationId xmlns:a16="http://schemas.microsoft.com/office/drawing/2014/main" id="{289CD8A1-516F-8747-ACE8-166D9F4046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7768AC-B98C-E345-8407-24D1B6857D8A}"/>
              </a:ext>
            </a:extLst>
          </p:cNvPr>
          <p:cNvSpPr>
            <a:spLocks noGrp="1"/>
          </p:cNvSpPr>
          <p:nvPr>
            <p:ph type="sldNum" sz="quarter" idx="12"/>
          </p:nvPr>
        </p:nvSpPr>
        <p:spPr/>
        <p:txBody>
          <a:bodyPr/>
          <a:lstStyle/>
          <a:p>
            <a:fld id="{8713F575-9DB7-794D-8BA9-526A34A880AC}" type="slidenum">
              <a:rPr lang="en-US" smtClean="0"/>
              <a:t>‹#›</a:t>
            </a:fld>
            <a:endParaRPr lang="en-US"/>
          </a:p>
        </p:txBody>
      </p:sp>
    </p:spTree>
    <p:extLst>
      <p:ext uri="{BB962C8B-B14F-4D97-AF65-F5344CB8AC3E}">
        <p14:creationId xmlns:p14="http://schemas.microsoft.com/office/powerpoint/2010/main" val="634382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0FFF7-33C9-4F4C-BAEE-476A1C221F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00B44D-6338-FB42-B74C-F165565F24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060227-0A96-A849-BA4F-F0007644B6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395A31-D281-904E-A558-2A9DDDBE04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4484E8-C7B3-C447-8668-B08A8B3419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68017F-B8E4-F642-9C84-F3C4623441C2}"/>
              </a:ext>
            </a:extLst>
          </p:cNvPr>
          <p:cNvSpPr>
            <a:spLocks noGrp="1"/>
          </p:cNvSpPr>
          <p:nvPr>
            <p:ph type="dt" sz="half" idx="10"/>
          </p:nvPr>
        </p:nvSpPr>
        <p:spPr/>
        <p:txBody>
          <a:bodyPr/>
          <a:lstStyle/>
          <a:p>
            <a:fld id="{AB13BDD8-5BCC-5C4A-850B-5828D32F4C5C}" type="datetimeFigureOut">
              <a:rPr lang="en-US" smtClean="0"/>
              <a:t>9/27/19</a:t>
            </a:fld>
            <a:endParaRPr lang="en-US"/>
          </a:p>
        </p:txBody>
      </p:sp>
      <p:sp>
        <p:nvSpPr>
          <p:cNvPr id="8" name="Footer Placeholder 7">
            <a:extLst>
              <a:ext uri="{FF2B5EF4-FFF2-40B4-BE49-F238E27FC236}">
                <a16:creationId xmlns:a16="http://schemas.microsoft.com/office/drawing/2014/main" id="{BC5FF5A4-F27B-DB45-A444-6E877FCE38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476248-C198-1248-83DC-A08069747BDD}"/>
              </a:ext>
            </a:extLst>
          </p:cNvPr>
          <p:cNvSpPr>
            <a:spLocks noGrp="1"/>
          </p:cNvSpPr>
          <p:nvPr>
            <p:ph type="sldNum" sz="quarter" idx="12"/>
          </p:nvPr>
        </p:nvSpPr>
        <p:spPr/>
        <p:txBody>
          <a:bodyPr/>
          <a:lstStyle/>
          <a:p>
            <a:fld id="{8713F575-9DB7-794D-8BA9-526A34A880AC}" type="slidenum">
              <a:rPr lang="en-US" smtClean="0"/>
              <a:t>‹#›</a:t>
            </a:fld>
            <a:endParaRPr lang="en-US"/>
          </a:p>
        </p:txBody>
      </p:sp>
    </p:spTree>
    <p:extLst>
      <p:ext uri="{BB962C8B-B14F-4D97-AF65-F5344CB8AC3E}">
        <p14:creationId xmlns:p14="http://schemas.microsoft.com/office/powerpoint/2010/main" val="1064865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0826A-AC20-8145-A016-336E3A3DC4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DA3761-99F0-F04F-A9B3-255832600B84}"/>
              </a:ext>
            </a:extLst>
          </p:cNvPr>
          <p:cNvSpPr>
            <a:spLocks noGrp="1"/>
          </p:cNvSpPr>
          <p:nvPr>
            <p:ph type="dt" sz="half" idx="10"/>
          </p:nvPr>
        </p:nvSpPr>
        <p:spPr/>
        <p:txBody>
          <a:bodyPr/>
          <a:lstStyle/>
          <a:p>
            <a:fld id="{AB13BDD8-5BCC-5C4A-850B-5828D32F4C5C}" type="datetimeFigureOut">
              <a:rPr lang="en-US" smtClean="0"/>
              <a:t>9/27/19</a:t>
            </a:fld>
            <a:endParaRPr lang="en-US"/>
          </a:p>
        </p:txBody>
      </p:sp>
      <p:sp>
        <p:nvSpPr>
          <p:cNvPr id="4" name="Footer Placeholder 3">
            <a:extLst>
              <a:ext uri="{FF2B5EF4-FFF2-40B4-BE49-F238E27FC236}">
                <a16:creationId xmlns:a16="http://schemas.microsoft.com/office/drawing/2014/main" id="{E3CF5673-4179-DA4B-B394-A6659172FC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4FC454-B626-8B49-BF9D-30DEA43E6E2D}"/>
              </a:ext>
            </a:extLst>
          </p:cNvPr>
          <p:cNvSpPr>
            <a:spLocks noGrp="1"/>
          </p:cNvSpPr>
          <p:nvPr>
            <p:ph type="sldNum" sz="quarter" idx="12"/>
          </p:nvPr>
        </p:nvSpPr>
        <p:spPr/>
        <p:txBody>
          <a:bodyPr/>
          <a:lstStyle/>
          <a:p>
            <a:fld id="{8713F575-9DB7-794D-8BA9-526A34A880AC}" type="slidenum">
              <a:rPr lang="en-US" smtClean="0"/>
              <a:t>‹#›</a:t>
            </a:fld>
            <a:endParaRPr lang="en-US"/>
          </a:p>
        </p:txBody>
      </p:sp>
    </p:spTree>
    <p:extLst>
      <p:ext uri="{BB962C8B-B14F-4D97-AF65-F5344CB8AC3E}">
        <p14:creationId xmlns:p14="http://schemas.microsoft.com/office/powerpoint/2010/main" val="1822409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A12A95-0562-654E-BFE5-C2007B84DA16}"/>
              </a:ext>
            </a:extLst>
          </p:cNvPr>
          <p:cNvSpPr>
            <a:spLocks noGrp="1"/>
          </p:cNvSpPr>
          <p:nvPr>
            <p:ph type="dt" sz="half" idx="10"/>
          </p:nvPr>
        </p:nvSpPr>
        <p:spPr/>
        <p:txBody>
          <a:bodyPr/>
          <a:lstStyle/>
          <a:p>
            <a:fld id="{AB13BDD8-5BCC-5C4A-850B-5828D32F4C5C}" type="datetimeFigureOut">
              <a:rPr lang="en-US" smtClean="0"/>
              <a:t>9/27/19</a:t>
            </a:fld>
            <a:endParaRPr lang="en-US"/>
          </a:p>
        </p:txBody>
      </p:sp>
      <p:sp>
        <p:nvSpPr>
          <p:cNvPr id="3" name="Footer Placeholder 2">
            <a:extLst>
              <a:ext uri="{FF2B5EF4-FFF2-40B4-BE49-F238E27FC236}">
                <a16:creationId xmlns:a16="http://schemas.microsoft.com/office/drawing/2014/main" id="{A4C93E57-1504-1446-9111-9EF4FEDB3E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93B64E-25CA-2B4E-95B7-160883AAF34B}"/>
              </a:ext>
            </a:extLst>
          </p:cNvPr>
          <p:cNvSpPr>
            <a:spLocks noGrp="1"/>
          </p:cNvSpPr>
          <p:nvPr>
            <p:ph type="sldNum" sz="quarter" idx="12"/>
          </p:nvPr>
        </p:nvSpPr>
        <p:spPr/>
        <p:txBody>
          <a:bodyPr/>
          <a:lstStyle/>
          <a:p>
            <a:fld id="{8713F575-9DB7-794D-8BA9-526A34A880AC}" type="slidenum">
              <a:rPr lang="en-US" smtClean="0"/>
              <a:t>‹#›</a:t>
            </a:fld>
            <a:endParaRPr lang="en-US"/>
          </a:p>
        </p:txBody>
      </p:sp>
    </p:spTree>
    <p:extLst>
      <p:ext uri="{BB962C8B-B14F-4D97-AF65-F5344CB8AC3E}">
        <p14:creationId xmlns:p14="http://schemas.microsoft.com/office/powerpoint/2010/main" val="1455644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3EAFF-53A4-A145-8B84-AB4C957531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4F8D47-120F-A243-9460-1692DAE66E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5081C6-B8BA-4044-8265-5441617F7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68580E-4CF1-164D-93BB-C93308CB35AD}"/>
              </a:ext>
            </a:extLst>
          </p:cNvPr>
          <p:cNvSpPr>
            <a:spLocks noGrp="1"/>
          </p:cNvSpPr>
          <p:nvPr>
            <p:ph type="dt" sz="half" idx="10"/>
          </p:nvPr>
        </p:nvSpPr>
        <p:spPr/>
        <p:txBody>
          <a:bodyPr/>
          <a:lstStyle/>
          <a:p>
            <a:fld id="{AB13BDD8-5BCC-5C4A-850B-5828D32F4C5C}" type="datetimeFigureOut">
              <a:rPr lang="en-US" smtClean="0"/>
              <a:t>9/27/19</a:t>
            </a:fld>
            <a:endParaRPr lang="en-US"/>
          </a:p>
        </p:txBody>
      </p:sp>
      <p:sp>
        <p:nvSpPr>
          <p:cNvPr id="6" name="Footer Placeholder 5">
            <a:extLst>
              <a:ext uri="{FF2B5EF4-FFF2-40B4-BE49-F238E27FC236}">
                <a16:creationId xmlns:a16="http://schemas.microsoft.com/office/drawing/2014/main" id="{0073B276-769E-A64A-A392-2CF7356E1F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8F152E-D19B-EA4C-9CDA-B2B99C3C5A9C}"/>
              </a:ext>
            </a:extLst>
          </p:cNvPr>
          <p:cNvSpPr>
            <a:spLocks noGrp="1"/>
          </p:cNvSpPr>
          <p:nvPr>
            <p:ph type="sldNum" sz="quarter" idx="12"/>
          </p:nvPr>
        </p:nvSpPr>
        <p:spPr/>
        <p:txBody>
          <a:bodyPr/>
          <a:lstStyle/>
          <a:p>
            <a:fld id="{8713F575-9DB7-794D-8BA9-526A34A880AC}" type="slidenum">
              <a:rPr lang="en-US" smtClean="0"/>
              <a:t>‹#›</a:t>
            </a:fld>
            <a:endParaRPr lang="en-US"/>
          </a:p>
        </p:txBody>
      </p:sp>
    </p:spTree>
    <p:extLst>
      <p:ext uri="{BB962C8B-B14F-4D97-AF65-F5344CB8AC3E}">
        <p14:creationId xmlns:p14="http://schemas.microsoft.com/office/powerpoint/2010/main" val="4262584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9506B-8CE0-EF4C-93A2-74A32C3C6E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598363-24A8-354B-8593-5EF4507E00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D66656-2F6F-B044-9EC1-9B7DB34B4D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B2EFA2-EDDB-2D44-A2B4-87749CC897FC}"/>
              </a:ext>
            </a:extLst>
          </p:cNvPr>
          <p:cNvSpPr>
            <a:spLocks noGrp="1"/>
          </p:cNvSpPr>
          <p:nvPr>
            <p:ph type="dt" sz="half" idx="10"/>
          </p:nvPr>
        </p:nvSpPr>
        <p:spPr/>
        <p:txBody>
          <a:bodyPr/>
          <a:lstStyle/>
          <a:p>
            <a:fld id="{AB13BDD8-5BCC-5C4A-850B-5828D32F4C5C}" type="datetimeFigureOut">
              <a:rPr lang="en-US" smtClean="0"/>
              <a:t>9/27/19</a:t>
            </a:fld>
            <a:endParaRPr lang="en-US"/>
          </a:p>
        </p:txBody>
      </p:sp>
      <p:sp>
        <p:nvSpPr>
          <p:cNvPr id="6" name="Footer Placeholder 5">
            <a:extLst>
              <a:ext uri="{FF2B5EF4-FFF2-40B4-BE49-F238E27FC236}">
                <a16:creationId xmlns:a16="http://schemas.microsoft.com/office/drawing/2014/main" id="{F2DC4CCC-E333-C042-9623-D08AE36056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1171DC-537E-D54A-BACB-43C5E4EF17CB}"/>
              </a:ext>
            </a:extLst>
          </p:cNvPr>
          <p:cNvSpPr>
            <a:spLocks noGrp="1"/>
          </p:cNvSpPr>
          <p:nvPr>
            <p:ph type="sldNum" sz="quarter" idx="12"/>
          </p:nvPr>
        </p:nvSpPr>
        <p:spPr/>
        <p:txBody>
          <a:bodyPr/>
          <a:lstStyle/>
          <a:p>
            <a:fld id="{8713F575-9DB7-794D-8BA9-526A34A880AC}" type="slidenum">
              <a:rPr lang="en-US" smtClean="0"/>
              <a:t>‹#›</a:t>
            </a:fld>
            <a:endParaRPr lang="en-US"/>
          </a:p>
        </p:txBody>
      </p:sp>
    </p:spTree>
    <p:extLst>
      <p:ext uri="{BB962C8B-B14F-4D97-AF65-F5344CB8AC3E}">
        <p14:creationId xmlns:p14="http://schemas.microsoft.com/office/powerpoint/2010/main" val="258031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E7E4DF-3859-154E-9F19-D368127926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5EAC56-26DB-274A-891A-173FEC7FC1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1C143E-89F4-8040-B2DF-AE768DC7AA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3BDD8-5BCC-5C4A-850B-5828D32F4C5C}" type="datetimeFigureOut">
              <a:rPr lang="en-US" smtClean="0"/>
              <a:t>9/27/19</a:t>
            </a:fld>
            <a:endParaRPr lang="en-US"/>
          </a:p>
        </p:txBody>
      </p:sp>
      <p:sp>
        <p:nvSpPr>
          <p:cNvPr id="5" name="Footer Placeholder 4">
            <a:extLst>
              <a:ext uri="{FF2B5EF4-FFF2-40B4-BE49-F238E27FC236}">
                <a16:creationId xmlns:a16="http://schemas.microsoft.com/office/drawing/2014/main" id="{A7FD4158-43BB-E247-92B4-41DBE6307C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994DF2-75DA-7248-8143-627617EFF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13F575-9DB7-794D-8BA9-526A34A880AC}" type="slidenum">
              <a:rPr lang="en-US" smtClean="0"/>
              <a:t>‹#›</a:t>
            </a:fld>
            <a:endParaRPr lang="en-US"/>
          </a:p>
        </p:txBody>
      </p:sp>
    </p:spTree>
    <p:extLst>
      <p:ext uri="{BB962C8B-B14F-4D97-AF65-F5344CB8AC3E}">
        <p14:creationId xmlns:p14="http://schemas.microsoft.com/office/powerpoint/2010/main" val="442133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867834-D06E-F348-A5AA-820631A2B3C5}"/>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4600" b="1" dirty="0">
                <a:solidFill>
                  <a:srgbClr val="FFFFFF"/>
                </a:solidFill>
              </a:rPr>
              <a:t>MOVING TOWARD A HANDS-FREE KENTUCKY </a:t>
            </a:r>
            <a:endParaRPr lang="en-US" sz="4600" dirty="0">
              <a:solidFill>
                <a:srgbClr val="FFFFFF"/>
              </a:solidFill>
            </a:endParaRPr>
          </a:p>
        </p:txBody>
      </p:sp>
      <p:sp>
        <p:nvSpPr>
          <p:cNvPr id="4" name="Content Placeholder 3">
            <a:extLst>
              <a:ext uri="{FF2B5EF4-FFF2-40B4-BE49-F238E27FC236}">
                <a16:creationId xmlns:a16="http://schemas.microsoft.com/office/drawing/2014/main" id="{D53D2ACB-1A4A-2847-93A8-113D118B7683}"/>
              </a:ext>
            </a:extLst>
          </p:cNvPr>
          <p:cNvSpPr>
            <a:spLocks noGrp="1"/>
          </p:cNvSpPr>
          <p:nvPr>
            <p:ph idx="1"/>
          </p:nvPr>
        </p:nvSpPr>
        <p:spPr>
          <a:xfrm>
            <a:off x="1544278" y="1645723"/>
            <a:ext cx="9144000" cy="420001"/>
          </a:xfrm>
        </p:spPr>
        <p:txBody>
          <a:bodyPr vert="horz" lIns="91440" tIns="45720" rIns="91440" bIns="45720" rtlCol="0">
            <a:noAutofit/>
          </a:bodyPr>
          <a:lstStyle/>
          <a:p>
            <a:pPr marL="0" indent="0" algn="ctr">
              <a:buNone/>
            </a:pPr>
            <a:r>
              <a:rPr lang="en-US" sz="2400" dirty="0">
                <a:solidFill>
                  <a:srgbClr val="CC3D30"/>
                </a:solidFill>
              </a:rPr>
              <a:t>Jennifer Smith, CEO </a:t>
            </a: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logo&#10;&#10;Description automatically generated">
            <a:extLst>
              <a:ext uri="{FF2B5EF4-FFF2-40B4-BE49-F238E27FC236}">
                <a16:creationId xmlns:a16="http://schemas.microsoft.com/office/drawing/2014/main" id="{D4972E40-4920-9F49-A8BA-E2567903E7FC}"/>
              </a:ext>
            </a:extLst>
          </p:cNvPr>
          <p:cNvPicPr>
            <a:picLocks noChangeAspect="1"/>
          </p:cNvPicPr>
          <p:nvPr/>
        </p:nvPicPr>
        <p:blipFill>
          <a:blip r:embed="rId2"/>
          <a:stretch>
            <a:fillRect/>
          </a:stretch>
        </p:blipFill>
        <p:spPr>
          <a:xfrm>
            <a:off x="1060707" y="2426818"/>
            <a:ext cx="3997637" cy="3997637"/>
          </a:xfrm>
          <a:prstGeom prst="rect">
            <a:avLst/>
          </a:prstGeom>
        </p:spPr>
      </p:pic>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8" name="Picture 7" descr="A close up of a sign&#10;&#10;Description automatically generated">
            <a:extLst>
              <a:ext uri="{FF2B5EF4-FFF2-40B4-BE49-F238E27FC236}">
                <a16:creationId xmlns:a16="http://schemas.microsoft.com/office/drawing/2014/main" id="{65B5A7E2-86B2-7847-B8C1-B4EA9804CA4C}"/>
              </a:ext>
            </a:extLst>
          </p:cNvPr>
          <p:cNvPicPr>
            <a:picLocks noChangeAspect="1"/>
          </p:cNvPicPr>
          <p:nvPr/>
        </p:nvPicPr>
        <p:blipFill>
          <a:blip r:embed="rId3"/>
          <a:stretch>
            <a:fillRect/>
          </a:stretch>
        </p:blipFill>
        <p:spPr>
          <a:xfrm>
            <a:off x="6696169" y="2929755"/>
            <a:ext cx="4224989" cy="3295492"/>
          </a:xfrm>
          <a:prstGeom prst="rect">
            <a:avLst/>
          </a:prstGeom>
        </p:spPr>
      </p:pic>
    </p:spTree>
    <p:extLst>
      <p:ext uri="{BB962C8B-B14F-4D97-AF65-F5344CB8AC3E}">
        <p14:creationId xmlns:p14="http://schemas.microsoft.com/office/powerpoint/2010/main" val="3156492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A3CC463-F933-4AC4-86E1-5AC14B0C3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25D2DB-A12A-44DB-B00E-F4D622329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4180332" cy="2788074"/>
          </a:xfrm>
          <a:prstGeom prst="rect">
            <a:avLst/>
          </a:prstGeom>
          <a:solidFill>
            <a:srgbClr val="FFFFFF"/>
          </a:solidFill>
          <a:ln w="19050">
            <a:solidFill>
              <a:srgbClr val="F09B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88514EFD-C79A-F842-B9F9-76107B5D07D8}"/>
              </a:ext>
            </a:extLst>
          </p:cNvPr>
          <p:cNvPicPr>
            <a:picLocks noChangeAspect="1"/>
          </p:cNvPicPr>
          <p:nvPr/>
        </p:nvPicPr>
        <p:blipFill>
          <a:blip r:embed="rId2"/>
          <a:stretch>
            <a:fillRect/>
          </a:stretch>
        </p:blipFill>
        <p:spPr>
          <a:xfrm>
            <a:off x="622549" y="1077024"/>
            <a:ext cx="3854945" cy="1608538"/>
          </a:xfrm>
          <a:prstGeom prst="rect">
            <a:avLst/>
          </a:prstGeom>
        </p:spPr>
      </p:pic>
      <p:sp>
        <p:nvSpPr>
          <p:cNvPr id="16" name="Rectangle 15">
            <a:extLst>
              <a:ext uri="{FF2B5EF4-FFF2-40B4-BE49-F238E27FC236}">
                <a16:creationId xmlns:a16="http://schemas.microsoft.com/office/drawing/2014/main" id="{CE7E7877-F64E-4EEA-B778-138031EFF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4180332" cy="2788074"/>
          </a:xfrm>
          <a:prstGeom prst="rect">
            <a:avLst/>
          </a:prstGeom>
          <a:solidFill>
            <a:srgbClr val="FFFFFF"/>
          </a:solidFill>
          <a:ln w="19050">
            <a:solidFill>
              <a:srgbClr val="F09B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226C8E39-821F-C242-AC96-58D08FC95B67}"/>
              </a:ext>
            </a:extLst>
          </p:cNvPr>
          <p:cNvPicPr>
            <a:picLocks noChangeAspect="1"/>
          </p:cNvPicPr>
          <p:nvPr/>
        </p:nvPicPr>
        <p:blipFill>
          <a:blip r:embed="rId3"/>
          <a:stretch>
            <a:fillRect/>
          </a:stretch>
        </p:blipFill>
        <p:spPr>
          <a:xfrm>
            <a:off x="622549" y="4319490"/>
            <a:ext cx="3854945" cy="1329038"/>
          </a:xfrm>
          <a:prstGeom prst="rect">
            <a:avLst/>
          </a:prstGeom>
        </p:spPr>
      </p:pic>
      <p:sp>
        <p:nvSpPr>
          <p:cNvPr id="18" name="Rectangle 17">
            <a:extLst>
              <a:ext uri="{FF2B5EF4-FFF2-40B4-BE49-F238E27FC236}">
                <a16:creationId xmlns:a16="http://schemas.microsoft.com/office/drawing/2014/main" id="{7DD6C4F3-70FD-4F13-919C-702EE4886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0596" y="487090"/>
            <a:ext cx="6741849" cy="5897880"/>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automatically generated">
            <a:extLst>
              <a:ext uri="{FF2B5EF4-FFF2-40B4-BE49-F238E27FC236}">
                <a16:creationId xmlns:a16="http://schemas.microsoft.com/office/drawing/2014/main" id="{10A37DE2-6705-414F-A3E0-21BE41EF680F}"/>
              </a:ext>
            </a:extLst>
          </p:cNvPr>
          <p:cNvPicPr>
            <a:picLocks noChangeAspect="1"/>
          </p:cNvPicPr>
          <p:nvPr/>
        </p:nvPicPr>
        <p:blipFill>
          <a:blip r:embed="rId4"/>
          <a:stretch>
            <a:fillRect/>
          </a:stretch>
        </p:blipFill>
        <p:spPr>
          <a:xfrm>
            <a:off x="5228760" y="650497"/>
            <a:ext cx="6242091" cy="5571066"/>
          </a:xfrm>
          <a:prstGeom prst="rect">
            <a:avLst/>
          </a:prstGeom>
        </p:spPr>
      </p:pic>
    </p:spTree>
    <p:extLst>
      <p:ext uri="{BB962C8B-B14F-4D97-AF65-F5344CB8AC3E}">
        <p14:creationId xmlns:p14="http://schemas.microsoft.com/office/powerpoint/2010/main" val="1446842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90C144F7-3076-F248-8ED8-560DCB51896E}"/>
              </a:ext>
            </a:extLst>
          </p:cNvPr>
          <p:cNvPicPr>
            <a:picLocks noChangeAspect="1"/>
          </p:cNvPicPr>
          <p:nvPr/>
        </p:nvPicPr>
        <p:blipFill>
          <a:blip r:embed="rId2"/>
          <a:stretch>
            <a:fillRect/>
          </a:stretch>
        </p:blipFill>
        <p:spPr>
          <a:xfrm>
            <a:off x="1810564" y="643467"/>
            <a:ext cx="8570871" cy="5571066"/>
          </a:xfrm>
          <a:prstGeom prst="rect">
            <a:avLst/>
          </a:prstGeom>
        </p:spPr>
      </p:pic>
    </p:spTree>
    <p:extLst>
      <p:ext uri="{BB962C8B-B14F-4D97-AF65-F5344CB8AC3E}">
        <p14:creationId xmlns:p14="http://schemas.microsoft.com/office/powerpoint/2010/main" val="1207857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67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map&#10;&#10;Description automatically generated">
            <a:extLst>
              <a:ext uri="{FF2B5EF4-FFF2-40B4-BE49-F238E27FC236}">
                <a16:creationId xmlns:a16="http://schemas.microsoft.com/office/drawing/2014/main" id="{656549A6-C51A-FD41-8613-E07CF45029BB}"/>
              </a:ext>
            </a:extLst>
          </p:cNvPr>
          <p:cNvPicPr>
            <a:picLocks noChangeAspect="1"/>
          </p:cNvPicPr>
          <p:nvPr/>
        </p:nvPicPr>
        <p:blipFill>
          <a:blip r:embed="rId2"/>
          <a:stretch>
            <a:fillRect/>
          </a:stretch>
        </p:blipFill>
        <p:spPr>
          <a:xfrm>
            <a:off x="3051702" y="643467"/>
            <a:ext cx="6088596" cy="5571066"/>
          </a:xfrm>
          <a:prstGeom prst="rect">
            <a:avLst/>
          </a:prstGeom>
        </p:spPr>
      </p:pic>
    </p:spTree>
    <p:extLst>
      <p:ext uri="{BB962C8B-B14F-4D97-AF65-F5344CB8AC3E}">
        <p14:creationId xmlns:p14="http://schemas.microsoft.com/office/powerpoint/2010/main" val="2357778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C7FF834-B204-4967-8D47-8BB36EAF0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7" name="Rectangle 13">
            <a:extLst>
              <a:ext uri="{FF2B5EF4-FFF2-40B4-BE49-F238E27FC236}">
                <a16:creationId xmlns:a16="http://schemas.microsoft.com/office/drawing/2014/main" id="{F780A22D-61EA-43E3-BD94-3E39CF902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pic>
        <p:nvPicPr>
          <p:cNvPr id="6" name="Picture 5" descr="A picture containing knife&#10;&#10;Description automatically generated">
            <a:extLst>
              <a:ext uri="{FF2B5EF4-FFF2-40B4-BE49-F238E27FC236}">
                <a16:creationId xmlns:a16="http://schemas.microsoft.com/office/drawing/2014/main" id="{5E9E0A8D-F023-4242-941E-9B38190EC030}"/>
              </a:ext>
            </a:extLst>
          </p:cNvPr>
          <p:cNvPicPr>
            <a:picLocks noChangeAspect="1"/>
          </p:cNvPicPr>
          <p:nvPr/>
        </p:nvPicPr>
        <p:blipFill>
          <a:blip r:embed="rId2"/>
          <a:stretch>
            <a:fillRect/>
          </a:stretch>
        </p:blipFill>
        <p:spPr>
          <a:xfrm>
            <a:off x="296998" y="401686"/>
            <a:ext cx="6975340" cy="2214670"/>
          </a:xfrm>
          <a:prstGeom prst="rect">
            <a:avLst/>
          </a:prstGeom>
        </p:spPr>
      </p:pic>
      <p:sp>
        <p:nvSpPr>
          <p:cNvPr id="7" name="TextBox 6">
            <a:extLst>
              <a:ext uri="{FF2B5EF4-FFF2-40B4-BE49-F238E27FC236}">
                <a16:creationId xmlns:a16="http://schemas.microsoft.com/office/drawing/2014/main" id="{DBBBED70-1254-4E44-896B-62FA78959BC8}"/>
              </a:ext>
            </a:extLst>
          </p:cNvPr>
          <p:cNvSpPr txBox="1"/>
          <p:nvPr/>
        </p:nvSpPr>
        <p:spPr>
          <a:xfrm>
            <a:off x="2102549" y="5088310"/>
            <a:ext cx="7729728" cy="768975"/>
          </a:xfrm>
          <a:prstGeom prst="rect">
            <a:avLst/>
          </a:prstGeom>
        </p:spPr>
        <p:txBody>
          <a:bodyPr vert="horz" lIns="91440" tIns="45720" rIns="91440" bIns="45720" rtlCol="0">
            <a:noAutofit/>
          </a:bodyPr>
          <a:lstStyle/>
          <a:p>
            <a:pPr indent="-228600" algn="ctr">
              <a:lnSpc>
                <a:spcPct val="90000"/>
              </a:lnSpc>
              <a:spcAft>
                <a:spcPts val="600"/>
              </a:spcAft>
              <a:buFont typeface="Arial" panose="020B0604020202020204" pitchFamily="34" charset="0"/>
              <a:buChar char="•"/>
            </a:pPr>
            <a:r>
              <a:rPr lang="en-US" sz="2000" dirty="0">
                <a:solidFill>
                  <a:schemeClr val="bg1"/>
                </a:solidFill>
              </a:rPr>
              <a:t>“Usually then, they'll try to minimize it and say, 'Well, yeah, I was holding my phone but I wasn't texting on it. I was just holding it,'” Turcotte said. “We're trying to take as much corrective action as we can to keep people safe on the roads. We've only had one fatality this year and we'd really like to keep it that way."</a:t>
            </a:r>
          </a:p>
        </p:txBody>
      </p:sp>
      <p:sp>
        <p:nvSpPr>
          <p:cNvPr id="3" name="TextBox 2">
            <a:extLst>
              <a:ext uri="{FF2B5EF4-FFF2-40B4-BE49-F238E27FC236}">
                <a16:creationId xmlns:a16="http://schemas.microsoft.com/office/drawing/2014/main" id="{69737E3B-804F-E340-82DC-539D892B8DBE}"/>
              </a:ext>
            </a:extLst>
          </p:cNvPr>
          <p:cNvSpPr txBox="1"/>
          <p:nvPr/>
        </p:nvSpPr>
        <p:spPr>
          <a:xfrm>
            <a:off x="2228850" y="1939491"/>
            <a:ext cx="9566139" cy="2467726"/>
          </a:xfrm>
          <a:prstGeom prst="rect">
            <a:avLst/>
          </a:prstGeom>
          <a:solidFill>
            <a:srgbClr val="FFFFFF"/>
          </a:solidFill>
          <a:ln w="31750" cap="sq">
            <a:solidFill>
              <a:srgbClr val="5E5E52"/>
            </a:solidFill>
            <a:miter lim="800000"/>
          </a:ln>
        </p:spPr>
        <p:txBody>
          <a:bodyPr vert="horz" lIns="91440" tIns="45720" rIns="91440" bIns="45720" rtlCol="0" anchor="ctr">
            <a:noAutofit/>
          </a:bodyPr>
          <a:lstStyle/>
          <a:p>
            <a:pPr algn="ctr">
              <a:lnSpc>
                <a:spcPct val="90000"/>
              </a:lnSpc>
              <a:spcBef>
                <a:spcPct val="0"/>
              </a:spcBef>
              <a:spcAft>
                <a:spcPts val="600"/>
              </a:spcAft>
            </a:pPr>
            <a:r>
              <a:rPr lang="en-US" sz="2400" u="sng" kern="1200" dirty="0">
                <a:solidFill>
                  <a:srgbClr val="FF0000"/>
                </a:solidFill>
                <a:latin typeface="+mj-lt"/>
                <a:ea typeface="+mj-ea"/>
                <a:cs typeface="+mj-cs"/>
              </a:rPr>
              <a:t>34</a:t>
            </a:r>
            <a:r>
              <a:rPr lang="en-US" sz="2400" kern="1200" dirty="0">
                <a:solidFill>
                  <a:srgbClr val="262626"/>
                </a:solidFill>
                <a:latin typeface="+mj-lt"/>
                <a:ea typeface="+mj-ea"/>
                <a:cs typeface="+mj-cs"/>
              </a:rPr>
              <a:t> fatalities in 2017. </a:t>
            </a:r>
          </a:p>
          <a:p>
            <a:pPr algn="ctr">
              <a:lnSpc>
                <a:spcPct val="90000"/>
              </a:lnSpc>
              <a:spcBef>
                <a:spcPct val="0"/>
              </a:spcBef>
              <a:spcAft>
                <a:spcPts val="600"/>
              </a:spcAft>
            </a:pPr>
            <a:r>
              <a:rPr lang="en-US" sz="2400" kern="1200" dirty="0">
                <a:solidFill>
                  <a:srgbClr val="FF0000"/>
                </a:solidFill>
                <a:latin typeface="+mj-lt"/>
                <a:ea typeface="+mj-ea"/>
                <a:cs typeface="+mj-cs"/>
              </a:rPr>
              <a:t>                     </a:t>
            </a:r>
            <a:r>
              <a:rPr lang="en-US" sz="2400" u="sng" kern="1200" dirty="0">
                <a:solidFill>
                  <a:srgbClr val="FF0000"/>
                </a:solidFill>
                <a:latin typeface="+mj-lt"/>
                <a:ea typeface="+mj-ea"/>
                <a:cs typeface="+mj-cs"/>
              </a:rPr>
              <a:t>18</a:t>
            </a:r>
            <a:r>
              <a:rPr lang="en-US" sz="2400" kern="1200" dirty="0">
                <a:solidFill>
                  <a:srgbClr val="262626"/>
                </a:solidFill>
                <a:latin typeface="+mj-lt"/>
                <a:ea typeface="+mj-ea"/>
                <a:cs typeface="+mj-cs"/>
              </a:rPr>
              <a:t> fatalities in 2018 (hands-free law went into effect 7/1)</a:t>
            </a:r>
          </a:p>
          <a:p>
            <a:pPr algn="ctr">
              <a:lnSpc>
                <a:spcPct val="90000"/>
              </a:lnSpc>
              <a:spcBef>
                <a:spcPct val="0"/>
              </a:spcBef>
              <a:spcAft>
                <a:spcPts val="600"/>
              </a:spcAft>
            </a:pPr>
            <a:r>
              <a:rPr lang="en-US" sz="2400" b="1" u="sng" kern="1200" dirty="0">
                <a:solidFill>
                  <a:srgbClr val="FF0000"/>
                </a:solidFill>
                <a:latin typeface="+mj-lt"/>
                <a:ea typeface="+mj-ea"/>
                <a:cs typeface="+mj-cs"/>
              </a:rPr>
              <a:t>1 fatal crash in 2019 </a:t>
            </a:r>
            <a:r>
              <a:rPr lang="en-US" sz="2400" kern="1200" dirty="0">
                <a:solidFill>
                  <a:srgbClr val="262626"/>
                </a:solidFill>
                <a:latin typeface="+mj-lt"/>
                <a:ea typeface="+mj-ea"/>
                <a:cs typeface="+mj-cs"/>
              </a:rPr>
              <a:t>(as of 4/25)</a:t>
            </a:r>
          </a:p>
        </p:txBody>
      </p:sp>
    </p:spTree>
    <p:extLst>
      <p:ext uri="{BB962C8B-B14F-4D97-AF65-F5344CB8AC3E}">
        <p14:creationId xmlns:p14="http://schemas.microsoft.com/office/powerpoint/2010/main" val="495072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784BE1-F7D6-E944-91A3-48F4EB26FAD4}"/>
              </a:ext>
            </a:extLst>
          </p:cNvPr>
          <p:cNvPicPr>
            <a:picLocks noChangeAspect="1"/>
          </p:cNvPicPr>
          <p:nvPr/>
        </p:nvPicPr>
        <p:blipFill rotWithShape="1">
          <a:blip r:embed="rId2"/>
          <a:srcRect l="25062" t="6812" r="26633" b="57210"/>
          <a:stretch/>
        </p:blipFill>
        <p:spPr>
          <a:xfrm>
            <a:off x="2400300" y="138858"/>
            <a:ext cx="6858000" cy="6607815"/>
          </a:xfrm>
          <a:prstGeom prst="rect">
            <a:avLst/>
          </a:prstGeom>
        </p:spPr>
      </p:pic>
      <p:sp>
        <p:nvSpPr>
          <p:cNvPr id="5" name="Left Arrow 4">
            <a:extLst>
              <a:ext uri="{FF2B5EF4-FFF2-40B4-BE49-F238E27FC236}">
                <a16:creationId xmlns:a16="http://schemas.microsoft.com/office/drawing/2014/main" id="{B7DC3ABA-3F4E-2740-B65C-B3C4EEE5DBD4}"/>
              </a:ext>
            </a:extLst>
          </p:cNvPr>
          <p:cNvSpPr/>
          <p:nvPr/>
        </p:nvSpPr>
        <p:spPr>
          <a:xfrm>
            <a:off x="8972550" y="3586163"/>
            <a:ext cx="978408" cy="4846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6">
            <a:extLst>
              <a:ext uri="{FF2B5EF4-FFF2-40B4-BE49-F238E27FC236}">
                <a16:creationId xmlns:a16="http://schemas.microsoft.com/office/drawing/2014/main" id="{1B0982D1-ABAB-0C47-A9AA-0E13BD1B1A02}"/>
              </a:ext>
            </a:extLst>
          </p:cNvPr>
          <p:cNvSpPr/>
          <p:nvPr/>
        </p:nvSpPr>
        <p:spPr>
          <a:xfrm>
            <a:off x="8976768" y="5304978"/>
            <a:ext cx="673935" cy="20751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6132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64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social media post&#10;&#10;Description automatically generated">
            <a:extLst>
              <a:ext uri="{FF2B5EF4-FFF2-40B4-BE49-F238E27FC236}">
                <a16:creationId xmlns:a16="http://schemas.microsoft.com/office/drawing/2014/main" id="{F04883A3-C682-D94F-B9C5-8ACDB9B9A842}"/>
              </a:ext>
            </a:extLst>
          </p:cNvPr>
          <p:cNvPicPr>
            <a:picLocks noChangeAspect="1"/>
          </p:cNvPicPr>
          <p:nvPr/>
        </p:nvPicPr>
        <p:blipFill>
          <a:blip r:embed="rId2"/>
          <a:stretch>
            <a:fillRect/>
          </a:stretch>
        </p:blipFill>
        <p:spPr>
          <a:xfrm>
            <a:off x="2490132" y="643467"/>
            <a:ext cx="7211736" cy="5571066"/>
          </a:xfrm>
          <a:prstGeom prst="rect">
            <a:avLst/>
          </a:prstGeom>
        </p:spPr>
      </p:pic>
    </p:spTree>
    <p:extLst>
      <p:ext uri="{BB962C8B-B14F-4D97-AF65-F5344CB8AC3E}">
        <p14:creationId xmlns:p14="http://schemas.microsoft.com/office/powerpoint/2010/main" val="1794256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automatically generated">
            <a:extLst>
              <a:ext uri="{FF2B5EF4-FFF2-40B4-BE49-F238E27FC236}">
                <a16:creationId xmlns:a16="http://schemas.microsoft.com/office/drawing/2014/main" id="{B127D639-F261-3F46-BA1B-589DBE4C0FAC}"/>
              </a:ext>
            </a:extLst>
          </p:cNvPr>
          <p:cNvPicPr>
            <a:picLocks noChangeAspect="1"/>
          </p:cNvPicPr>
          <p:nvPr/>
        </p:nvPicPr>
        <p:blipFill>
          <a:blip r:embed="rId2"/>
          <a:stretch>
            <a:fillRect/>
          </a:stretch>
        </p:blipFill>
        <p:spPr>
          <a:xfrm>
            <a:off x="1639147" y="643467"/>
            <a:ext cx="8913705" cy="5571066"/>
          </a:xfrm>
          <a:prstGeom prst="rect">
            <a:avLst/>
          </a:prstGeom>
        </p:spPr>
      </p:pic>
    </p:spTree>
    <p:extLst>
      <p:ext uri="{BB962C8B-B14F-4D97-AF65-F5344CB8AC3E}">
        <p14:creationId xmlns:p14="http://schemas.microsoft.com/office/powerpoint/2010/main" val="889766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automatically generated">
            <a:extLst>
              <a:ext uri="{FF2B5EF4-FFF2-40B4-BE49-F238E27FC236}">
                <a16:creationId xmlns:a16="http://schemas.microsoft.com/office/drawing/2014/main" id="{82839719-68C1-1346-9796-B8862A526027}"/>
              </a:ext>
            </a:extLst>
          </p:cNvPr>
          <p:cNvPicPr>
            <a:picLocks noChangeAspect="1"/>
          </p:cNvPicPr>
          <p:nvPr/>
        </p:nvPicPr>
        <p:blipFill>
          <a:blip r:embed="rId2"/>
          <a:stretch>
            <a:fillRect/>
          </a:stretch>
        </p:blipFill>
        <p:spPr>
          <a:xfrm>
            <a:off x="1293357" y="643467"/>
            <a:ext cx="9605285" cy="5571066"/>
          </a:xfrm>
          <a:prstGeom prst="rect">
            <a:avLst/>
          </a:prstGeom>
        </p:spPr>
      </p:pic>
    </p:spTree>
    <p:extLst>
      <p:ext uri="{BB962C8B-B14F-4D97-AF65-F5344CB8AC3E}">
        <p14:creationId xmlns:p14="http://schemas.microsoft.com/office/powerpoint/2010/main" val="944788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phic 5" descr="Gavel">
            <a:extLst>
              <a:ext uri="{FF2B5EF4-FFF2-40B4-BE49-F238E27FC236}">
                <a16:creationId xmlns:a16="http://schemas.microsoft.com/office/drawing/2014/main" id="{6E1BC31A-15B2-4EA0-8403-B156280E21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14" name="TextBox 1">
            <a:extLst>
              <a:ext uri="{FF2B5EF4-FFF2-40B4-BE49-F238E27FC236}">
                <a16:creationId xmlns:a16="http://schemas.microsoft.com/office/drawing/2014/main" id="{3D9588EB-127A-3846-9922-8FDA2FA9A903}"/>
              </a:ext>
            </a:extLst>
          </p:cNvPr>
          <p:cNvSpPr txBox="1"/>
          <p:nvPr/>
        </p:nvSpPr>
        <p:spPr>
          <a:xfrm>
            <a:off x="5961987" y="1235820"/>
            <a:ext cx="4977578" cy="470778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dirty="0">
                <a:solidFill>
                  <a:srgbClr val="000000"/>
                </a:solidFill>
              </a:rPr>
              <a:t>  </a:t>
            </a:r>
            <a:r>
              <a:rPr lang="en-US" sz="2000" dirty="0">
                <a:solidFill>
                  <a:srgbClr val="000000"/>
                </a:solidFill>
              </a:rPr>
              <a:t>Law enforcement has training developed already on how to enforce these laws. This is offered as a free course through NHTSA/DOT Traffic Safety Services. </a:t>
            </a:r>
          </a:p>
          <a:p>
            <a:pPr indent="-228600">
              <a:lnSpc>
                <a:spcPct val="90000"/>
              </a:lnSpc>
              <a:spcAft>
                <a:spcPts val="600"/>
              </a:spcAft>
              <a:buFont typeface="Arial" panose="020B0604020202020204" pitchFamily="34" charset="0"/>
              <a:buChar char="•"/>
            </a:pPr>
            <a:endParaRPr lang="en-US" sz="1700" dirty="0">
              <a:solidFill>
                <a:srgbClr val="000000"/>
              </a:solidFill>
              <a:effectLst/>
            </a:endParaRPr>
          </a:p>
          <a:p>
            <a:pPr indent="-228600">
              <a:lnSpc>
                <a:spcPct val="90000"/>
              </a:lnSpc>
              <a:spcAft>
                <a:spcPts val="600"/>
              </a:spcAft>
              <a:buFont typeface="Arial" panose="020B0604020202020204" pitchFamily="34" charset="0"/>
              <a:buChar char="•"/>
            </a:pPr>
            <a:endParaRPr lang="en-US" sz="1700" dirty="0">
              <a:solidFill>
                <a:srgbClr val="000000"/>
              </a:solidFill>
              <a:effectLst/>
            </a:endParaRPr>
          </a:p>
          <a:p>
            <a:pPr indent="-228600">
              <a:lnSpc>
                <a:spcPct val="90000"/>
              </a:lnSpc>
              <a:spcAft>
                <a:spcPts val="600"/>
              </a:spcAft>
              <a:buFont typeface="Arial" panose="020B0604020202020204" pitchFamily="34" charset="0"/>
              <a:buChar char="•"/>
            </a:pPr>
            <a:r>
              <a:rPr lang="en-US" sz="1700" dirty="0">
                <a:solidFill>
                  <a:srgbClr val="000000"/>
                </a:solidFill>
              </a:rPr>
              <a:t>  </a:t>
            </a:r>
            <a:r>
              <a:rPr lang="en-US" sz="2000" dirty="0">
                <a:solidFill>
                  <a:srgbClr val="000000"/>
                </a:solidFill>
              </a:rPr>
              <a:t>Texting laws are unenforceable and obsolete. It is too difficult to see what the driver is doing on their phone (texting, dialing, holding, </a:t>
            </a:r>
            <a:r>
              <a:rPr lang="en-US" sz="2000" dirty="0" err="1">
                <a:solidFill>
                  <a:srgbClr val="000000"/>
                </a:solidFill>
              </a:rPr>
              <a:t>etc</a:t>
            </a:r>
            <a:r>
              <a:rPr lang="en-US" sz="2000" dirty="0">
                <a:solidFill>
                  <a:srgbClr val="000000"/>
                </a:solidFill>
              </a:rPr>
              <a:t>) The laws are outdated and obsolete due to drivers taking the word texting literally. They claim they are not texting, instead they are snapchatting or on social media. </a:t>
            </a:r>
            <a:endParaRPr lang="en-US" sz="2000" dirty="0">
              <a:solidFill>
                <a:srgbClr val="000000"/>
              </a:solidFill>
              <a:effectLst/>
            </a:endParaRPr>
          </a:p>
          <a:p>
            <a:pPr indent="-228600">
              <a:lnSpc>
                <a:spcPct val="90000"/>
              </a:lnSpc>
              <a:spcAft>
                <a:spcPts val="600"/>
              </a:spcAft>
              <a:buFont typeface="Arial" panose="020B0604020202020204" pitchFamily="34" charset="0"/>
              <a:buChar char="•"/>
            </a:pPr>
            <a:endParaRPr lang="en-US" sz="1700" dirty="0">
              <a:solidFill>
                <a:srgbClr val="000000"/>
              </a:solidFill>
            </a:endParaRPr>
          </a:p>
        </p:txBody>
      </p:sp>
    </p:spTree>
    <p:extLst>
      <p:ext uri="{BB962C8B-B14F-4D97-AF65-F5344CB8AC3E}">
        <p14:creationId xmlns:p14="http://schemas.microsoft.com/office/powerpoint/2010/main" val="2661604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social media post&#10;&#10;Description automatically generated">
            <a:extLst>
              <a:ext uri="{FF2B5EF4-FFF2-40B4-BE49-F238E27FC236}">
                <a16:creationId xmlns:a16="http://schemas.microsoft.com/office/drawing/2014/main" id="{C0FF4A34-CEEB-EC42-85B4-394BF851E815}"/>
              </a:ext>
            </a:extLst>
          </p:cNvPr>
          <p:cNvPicPr>
            <a:picLocks noChangeAspect="1"/>
          </p:cNvPicPr>
          <p:nvPr/>
        </p:nvPicPr>
        <p:blipFill>
          <a:blip r:embed="rId2"/>
          <a:stretch>
            <a:fillRect/>
          </a:stretch>
        </p:blipFill>
        <p:spPr>
          <a:xfrm>
            <a:off x="641180" y="823921"/>
            <a:ext cx="6410084" cy="5224217"/>
          </a:xfrm>
          <a:prstGeom prst="rect">
            <a:avLst/>
          </a:prstGeom>
        </p:spPr>
      </p:pic>
      <p:pic>
        <p:nvPicPr>
          <p:cNvPr id="10" name="Picture 9">
            <a:extLst>
              <a:ext uri="{FF2B5EF4-FFF2-40B4-BE49-F238E27FC236}">
                <a16:creationId xmlns:a16="http://schemas.microsoft.com/office/drawing/2014/main" id="{E11AA438-2D96-404A-9FE4-E1F6D7C59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1286" y="643467"/>
            <a:ext cx="3184119" cy="2475653"/>
          </a:xfrm>
          <a:prstGeom prst="rect">
            <a:avLst/>
          </a:prstGeom>
        </p:spPr>
      </p:pic>
      <p:pic>
        <p:nvPicPr>
          <p:cNvPr id="5" name="Picture 4">
            <a:extLst>
              <a:ext uri="{FF2B5EF4-FFF2-40B4-BE49-F238E27FC236}">
                <a16:creationId xmlns:a16="http://schemas.microsoft.com/office/drawing/2014/main" id="{5E3CE5F2-266B-904D-9108-ADEF9B5906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1936" y="3748194"/>
            <a:ext cx="3702818" cy="2471631"/>
          </a:xfrm>
          <a:prstGeom prst="rect">
            <a:avLst/>
          </a:prstGeom>
        </p:spPr>
      </p:pic>
    </p:spTree>
    <p:extLst>
      <p:ext uri="{BB962C8B-B14F-4D97-AF65-F5344CB8AC3E}">
        <p14:creationId xmlns:p14="http://schemas.microsoft.com/office/powerpoint/2010/main" val="2373605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613D8839-840F-7B46-A25D-AEC634D67750}"/>
              </a:ext>
            </a:extLst>
          </p:cNvPr>
          <p:cNvPicPr>
            <a:picLocks noGrp="1" noChangeAspect="1"/>
          </p:cNvPicPr>
          <p:nvPr>
            <p:ph idx="4294967295"/>
          </p:nvPr>
        </p:nvPicPr>
        <p:blipFill>
          <a:blip r:embed="rId2"/>
          <a:stretch>
            <a:fillRect/>
          </a:stretch>
        </p:blipFill>
        <p:spPr>
          <a:xfrm>
            <a:off x="14599" y="214235"/>
            <a:ext cx="11339201" cy="2550328"/>
          </a:xfrm>
        </p:spPr>
      </p:pic>
      <p:pic>
        <p:nvPicPr>
          <p:cNvPr id="8" name="Picture 7" descr="A screenshot of a cell phone&#10;&#10;Description automatically generated">
            <a:extLst>
              <a:ext uri="{FF2B5EF4-FFF2-40B4-BE49-F238E27FC236}">
                <a16:creationId xmlns:a16="http://schemas.microsoft.com/office/drawing/2014/main" id="{B0B8FB7B-416D-4442-9E51-18EF644F3E5C}"/>
              </a:ext>
            </a:extLst>
          </p:cNvPr>
          <p:cNvPicPr>
            <a:picLocks noChangeAspect="1"/>
          </p:cNvPicPr>
          <p:nvPr/>
        </p:nvPicPr>
        <p:blipFill>
          <a:blip r:embed="rId3"/>
          <a:stretch>
            <a:fillRect/>
          </a:stretch>
        </p:blipFill>
        <p:spPr>
          <a:xfrm>
            <a:off x="0" y="2544701"/>
            <a:ext cx="12192000" cy="2798824"/>
          </a:xfrm>
          <a:prstGeom prst="rect">
            <a:avLst/>
          </a:prstGeom>
        </p:spPr>
      </p:pic>
      <p:sp>
        <p:nvSpPr>
          <p:cNvPr id="6" name="TextBox 5">
            <a:extLst>
              <a:ext uri="{FF2B5EF4-FFF2-40B4-BE49-F238E27FC236}">
                <a16:creationId xmlns:a16="http://schemas.microsoft.com/office/drawing/2014/main" id="{E55B83D1-CCF8-5644-9922-7514D4280F8B}"/>
              </a:ext>
            </a:extLst>
          </p:cNvPr>
          <p:cNvSpPr txBox="1"/>
          <p:nvPr/>
        </p:nvSpPr>
        <p:spPr>
          <a:xfrm>
            <a:off x="4146946" y="4889439"/>
            <a:ext cx="6425804" cy="1754326"/>
          </a:xfrm>
          <a:prstGeom prst="rect">
            <a:avLst/>
          </a:prstGeom>
          <a:noFill/>
        </p:spPr>
        <p:txBody>
          <a:bodyPr wrap="square" rtlCol="0">
            <a:spAutoFit/>
          </a:bodyPr>
          <a:lstStyle/>
          <a:p>
            <a:r>
              <a:rPr lang="en-US" dirty="0"/>
              <a:t>2017 data:   300 Lives could be impacted immediately </a:t>
            </a:r>
          </a:p>
          <a:p>
            <a:r>
              <a:rPr lang="en-US" dirty="0"/>
              <a:t>85 Motorcycle</a:t>
            </a:r>
          </a:p>
          <a:p>
            <a:r>
              <a:rPr lang="en-US" dirty="0"/>
              <a:t>7 Bicycle</a:t>
            </a:r>
          </a:p>
          <a:p>
            <a:r>
              <a:rPr lang="en-US" dirty="0"/>
              <a:t>98 young driver</a:t>
            </a:r>
          </a:p>
          <a:p>
            <a:r>
              <a:rPr lang="en-US" dirty="0"/>
              <a:t>27 children</a:t>
            </a:r>
          </a:p>
          <a:p>
            <a:r>
              <a:rPr lang="en-US" dirty="0"/>
              <a:t>83 pedestrian</a:t>
            </a:r>
          </a:p>
        </p:txBody>
      </p:sp>
    </p:spTree>
    <p:extLst>
      <p:ext uri="{BB962C8B-B14F-4D97-AF65-F5344CB8AC3E}">
        <p14:creationId xmlns:p14="http://schemas.microsoft.com/office/powerpoint/2010/main" val="3201794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E59E41-0360-C24D-A99F-E4E0FF73E09D}"/>
              </a:ext>
            </a:extLst>
          </p:cNvPr>
          <p:cNvSpPr txBox="1"/>
          <p:nvPr/>
        </p:nvSpPr>
        <p:spPr>
          <a:xfrm>
            <a:off x="3519487" y="1713915"/>
            <a:ext cx="5153025" cy="4216539"/>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sz="2000" dirty="0"/>
              <a:t>Current laws are unenforceable, need expanded language. People don’t just “text” anymore</a:t>
            </a:r>
          </a:p>
          <a:p>
            <a:endParaRPr lang="en-US" sz="1000" dirty="0"/>
          </a:p>
          <a:p>
            <a:pPr marL="342900" indent="-342900">
              <a:buFont typeface="Arial" panose="020B0604020202020204" pitchFamily="34" charset="0"/>
              <a:buChar char="•"/>
            </a:pPr>
            <a:r>
              <a:rPr lang="en-US" sz="2000" dirty="0"/>
              <a:t>No organized opposition</a:t>
            </a:r>
          </a:p>
          <a:p>
            <a:endParaRPr lang="en-US" sz="1000" dirty="0"/>
          </a:p>
          <a:p>
            <a:pPr marL="342900" indent="-342900">
              <a:buFont typeface="Arial" panose="020B0604020202020204" pitchFamily="34" charset="0"/>
              <a:buChar char="•"/>
            </a:pPr>
            <a:r>
              <a:rPr lang="en-US" sz="2000" dirty="0"/>
              <a:t>No individual opposition</a:t>
            </a:r>
          </a:p>
          <a:p>
            <a:endParaRPr lang="en-US" sz="1000" dirty="0"/>
          </a:p>
          <a:p>
            <a:pPr marL="342900" indent="-342900">
              <a:buFont typeface="Arial" panose="020B0604020202020204" pitchFamily="34" charset="0"/>
              <a:buChar char="•"/>
            </a:pPr>
            <a:r>
              <a:rPr lang="en-US" sz="2000" dirty="0"/>
              <a:t>Overwhelming public support – Polling #’s</a:t>
            </a:r>
          </a:p>
          <a:p>
            <a:endParaRPr lang="en-US" sz="1000" dirty="0"/>
          </a:p>
          <a:p>
            <a:pPr marL="342900" indent="-342900">
              <a:buFont typeface="Arial" panose="020B0604020202020204" pitchFamily="34" charset="0"/>
              <a:buChar char="•"/>
            </a:pPr>
            <a:r>
              <a:rPr lang="en-US" sz="2000" dirty="0"/>
              <a:t>Broad coalitions pushing legislation</a:t>
            </a:r>
          </a:p>
          <a:p>
            <a:endParaRPr lang="en-US" sz="1000" dirty="0"/>
          </a:p>
          <a:p>
            <a:pPr marL="342900" indent="-342900">
              <a:buFont typeface="Arial" panose="020B0604020202020204" pitchFamily="34" charset="0"/>
              <a:buChar char="•"/>
            </a:pPr>
            <a:r>
              <a:rPr lang="en-US" sz="2000" dirty="0"/>
              <a:t>The law will work! Data on reduction in crashes, fatalities, insurance rates, &amp; use (telematics data)</a:t>
            </a:r>
          </a:p>
        </p:txBody>
      </p:sp>
      <p:sp>
        <p:nvSpPr>
          <p:cNvPr id="6" name="TextBox 5">
            <a:extLst>
              <a:ext uri="{FF2B5EF4-FFF2-40B4-BE49-F238E27FC236}">
                <a16:creationId xmlns:a16="http://schemas.microsoft.com/office/drawing/2014/main" id="{A8032E66-7E1C-284E-AFD6-A0DE5EF5CF3A}"/>
              </a:ext>
            </a:extLst>
          </p:cNvPr>
          <p:cNvSpPr txBox="1"/>
          <p:nvPr/>
        </p:nvSpPr>
        <p:spPr>
          <a:xfrm>
            <a:off x="4578660" y="927546"/>
            <a:ext cx="3034677" cy="461665"/>
          </a:xfrm>
          <a:prstGeom prst="rect">
            <a:avLst/>
          </a:prstGeom>
          <a:noFill/>
        </p:spPr>
        <p:txBody>
          <a:bodyPr wrap="none" rtlCol="0">
            <a:spAutoFit/>
          </a:bodyPr>
          <a:lstStyle/>
          <a:p>
            <a:r>
              <a:rPr lang="en-US" sz="2400" b="1" u="sng" dirty="0"/>
              <a:t>Key Points for Support</a:t>
            </a:r>
          </a:p>
        </p:txBody>
      </p:sp>
    </p:spTree>
    <p:extLst>
      <p:ext uri="{BB962C8B-B14F-4D97-AF65-F5344CB8AC3E}">
        <p14:creationId xmlns:p14="http://schemas.microsoft.com/office/powerpoint/2010/main" val="4209891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69A3102-875B-1E47-BD03-7E980C1FF3C9}"/>
              </a:ext>
            </a:extLst>
          </p:cNvPr>
          <p:cNvPicPr>
            <a:picLocks noChangeAspect="1"/>
          </p:cNvPicPr>
          <p:nvPr/>
        </p:nvPicPr>
        <p:blipFill>
          <a:blip r:embed="rId2"/>
          <a:stretch>
            <a:fillRect/>
          </a:stretch>
        </p:blipFill>
        <p:spPr>
          <a:xfrm>
            <a:off x="434449" y="0"/>
            <a:ext cx="11323101" cy="6858000"/>
          </a:xfrm>
          <a:prstGeom prst="rect">
            <a:avLst/>
          </a:prstGeom>
        </p:spPr>
      </p:pic>
    </p:spTree>
    <p:extLst>
      <p:ext uri="{BB962C8B-B14F-4D97-AF65-F5344CB8AC3E}">
        <p14:creationId xmlns:p14="http://schemas.microsoft.com/office/powerpoint/2010/main" val="425909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C729235D-9F5F-4646-AFBE-3774F605901A}"/>
              </a:ext>
            </a:extLst>
          </p:cNvPr>
          <p:cNvPicPr>
            <a:picLocks noChangeAspect="1"/>
          </p:cNvPicPr>
          <p:nvPr/>
        </p:nvPicPr>
        <p:blipFill>
          <a:blip r:embed="rId2"/>
          <a:stretch>
            <a:fillRect/>
          </a:stretch>
        </p:blipFill>
        <p:spPr>
          <a:xfrm>
            <a:off x="1507191" y="0"/>
            <a:ext cx="9177618" cy="6858000"/>
          </a:xfrm>
          <a:prstGeom prst="rect">
            <a:avLst/>
          </a:prstGeom>
        </p:spPr>
      </p:pic>
    </p:spTree>
    <p:extLst>
      <p:ext uri="{BB962C8B-B14F-4D97-AF65-F5344CB8AC3E}">
        <p14:creationId xmlns:p14="http://schemas.microsoft.com/office/powerpoint/2010/main" val="1842056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C7AFE4F2-9A1D-9C45-978D-893F4D268167}"/>
              </a:ext>
            </a:extLst>
          </p:cNvPr>
          <p:cNvPicPr>
            <a:picLocks noChangeAspect="1"/>
          </p:cNvPicPr>
          <p:nvPr/>
        </p:nvPicPr>
        <p:blipFill>
          <a:blip r:embed="rId2"/>
          <a:stretch>
            <a:fillRect/>
          </a:stretch>
        </p:blipFill>
        <p:spPr>
          <a:xfrm>
            <a:off x="1507273" y="0"/>
            <a:ext cx="9177454" cy="6858000"/>
          </a:xfrm>
          <a:prstGeom prst="rect">
            <a:avLst/>
          </a:prstGeom>
        </p:spPr>
      </p:pic>
    </p:spTree>
    <p:extLst>
      <p:ext uri="{BB962C8B-B14F-4D97-AF65-F5344CB8AC3E}">
        <p14:creationId xmlns:p14="http://schemas.microsoft.com/office/powerpoint/2010/main" val="1816601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martphone Addicts Behind the Wheel Drive Car Insurance Rates Higher…"/>
          <p:cNvSpPr txBox="1"/>
          <p:nvPr/>
        </p:nvSpPr>
        <p:spPr>
          <a:xfrm>
            <a:off x="1619274" y="1303116"/>
            <a:ext cx="7518403" cy="16609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99" tIns="50799" rIns="50799" bIns="50799" anchor="ctr">
            <a:spAutoFit/>
          </a:bodyPr>
          <a:lstStyle/>
          <a:p>
            <a:pPr defTabSz="457184">
              <a:defRPr sz="5600">
                <a:solidFill>
                  <a:srgbClr val="333333"/>
                </a:solidFill>
                <a:latin typeface="+mn-lt"/>
                <a:ea typeface="+mn-ea"/>
                <a:cs typeface="+mn-cs"/>
                <a:sym typeface="Helvetica"/>
              </a:defRPr>
            </a:pPr>
            <a:r>
              <a:rPr sz="3094" dirty="0"/>
              <a:t>Smartphone Addicts Behind the Wheel</a:t>
            </a:r>
            <a:endParaRPr lang="en-US" sz="3094" dirty="0"/>
          </a:p>
          <a:p>
            <a:pPr defTabSz="457184">
              <a:defRPr sz="5600">
                <a:solidFill>
                  <a:srgbClr val="333333"/>
                </a:solidFill>
                <a:latin typeface="+mn-lt"/>
                <a:ea typeface="+mn-ea"/>
                <a:cs typeface="+mn-cs"/>
                <a:sym typeface="Helvetica"/>
              </a:defRPr>
            </a:pPr>
            <a:r>
              <a:rPr sz="3094" dirty="0"/>
              <a:t> Drive Car Insurance Rates Higher</a:t>
            </a:r>
          </a:p>
          <a:p>
            <a:pPr defTabSz="457184">
              <a:defRPr sz="2800">
                <a:solidFill>
                  <a:srgbClr val="666666"/>
                </a:solidFill>
                <a:latin typeface="+mn-lt"/>
                <a:ea typeface="+mn-ea"/>
                <a:cs typeface="+mn-cs"/>
                <a:sym typeface="Helvetica"/>
              </a:defRPr>
            </a:pPr>
            <a:r>
              <a:rPr sz="1969" dirty="0"/>
              <a:t>Insurers increasingly blame distracted drivers as costs related to crashes </a:t>
            </a:r>
            <a:endParaRPr lang="en-US" sz="1969" dirty="0"/>
          </a:p>
          <a:p>
            <a:pPr defTabSz="457184">
              <a:defRPr sz="2800">
                <a:solidFill>
                  <a:srgbClr val="666666"/>
                </a:solidFill>
                <a:latin typeface="+mn-lt"/>
                <a:ea typeface="+mn-ea"/>
                <a:cs typeface="+mn-cs"/>
                <a:sym typeface="Helvetica"/>
              </a:defRPr>
            </a:pPr>
            <a:r>
              <a:rPr sz="1969" dirty="0"/>
              <a:t>outpace premium increases, Wall Street Journal </a:t>
            </a:r>
          </a:p>
        </p:txBody>
      </p:sp>
      <p:sp>
        <p:nvSpPr>
          <p:cNvPr id="221" name="Since 2011, the average insurance premium has jumped 16% to $926.…"/>
          <p:cNvSpPr txBox="1"/>
          <p:nvPr/>
        </p:nvSpPr>
        <p:spPr>
          <a:xfrm>
            <a:off x="1602396" y="3593719"/>
            <a:ext cx="8900669" cy="13576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799" tIns="50799" rIns="50799" bIns="50799" anchor="ctr">
            <a:spAutoFit/>
          </a:bodyPr>
          <a:lstStyle/>
          <a:p>
            <a:pPr defTabSz="457184">
              <a:defRPr sz="5000">
                <a:solidFill>
                  <a:srgbClr val="232323"/>
                </a:solidFill>
                <a:latin typeface="+mj-lt"/>
                <a:ea typeface="+mj-ea"/>
                <a:cs typeface="+mj-cs"/>
                <a:sym typeface="Helvetica Neue"/>
              </a:defRPr>
            </a:pPr>
            <a:r>
              <a:rPr sz="2531" dirty="0"/>
              <a:t>Since 2011, the average insurance premium has jumped 16% to $926</a:t>
            </a:r>
            <a:endParaRPr sz="3094" dirty="0"/>
          </a:p>
          <a:p>
            <a:pPr defTabSz="457184">
              <a:defRPr sz="2200">
                <a:solidFill>
                  <a:srgbClr val="232323"/>
                </a:solidFill>
                <a:latin typeface="+mj-lt"/>
                <a:ea typeface="+mj-ea"/>
                <a:cs typeface="+mj-cs"/>
                <a:sym typeface="Helvetica Neue"/>
              </a:defRPr>
            </a:pPr>
            <a:r>
              <a:rPr sz="1547" dirty="0"/>
              <a:t>Insurance companies say the sharp spike is partly caused by more drivers distracted on their smartphones and getting into crashes.</a:t>
            </a:r>
          </a:p>
        </p:txBody>
      </p:sp>
      <p:sp>
        <p:nvSpPr>
          <p:cNvPr id="222" name="Allstate said in Feb. 2017 there’s a “striking” correlation between the rise…"/>
          <p:cNvSpPr txBox="1"/>
          <p:nvPr/>
        </p:nvSpPr>
        <p:spPr>
          <a:xfrm>
            <a:off x="1599964" y="5580429"/>
            <a:ext cx="8182046" cy="7517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99" tIns="50799" rIns="50799" bIns="50799" anchor="ctr">
            <a:spAutoFit/>
          </a:bodyPr>
          <a:lstStyle/>
          <a:p>
            <a:pPr defTabSz="457184">
              <a:defRPr sz="3000">
                <a:latin typeface="+mn-lt"/>
                <a:ea typeface="+mn-ea"/>
                <a:cs typeface="+mn-cs"/>
                <a:sym typeface="Helvetica"/>
              </a:defRPr>
            </a:pPr>
            <a:r>
              <a:rPr sz="2109" dirty="0"/>
              <a:t>Allstate said in Feb. 2017 there’s a “striking” correlation between the rise </a:t>
            </a:r>
          </a:p>
          <a:p>
            <a:pPr defTabSz="457184">
              <a:defRPr sz="3000">
                <a:latin typeface="+mn-lt"/>
                <a:ea typeface="+mn-ea"/>
                <a:cs typeface="+mn-cs"/>
                <a:sym typeface="Helvetica"/>
              </a:defRPr>
            </a:pPr>
            <a:r>
              <a:rPr sz="2109" dirty="0"/>
              <a:t>in smartphone use and crashes. </a:t>
            </a:r>
          </a:p>
        </p:txBody>
      </p:sp>
      <p:sp>
        <p:nvSpPr>
          <p:cNvPr id="223" name="Results of Distracted Driving"/>
          <p:cNvSpPr txBox="1"/>
          <p:nvPr/>
        </p:nvSpPr>
        <p:spPr>
          <a:xfrm>
            <a:off x="526592" y="513017"/>
            <a:ext cx="11414982" cy="6436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99" tIns="50799" rIns="50799" bIns="50799" anchor="ctr">
            <a:spAutoFit/>
          </a:bodyPr>
          <a:lstStyle>
            <a:lvl1pPr marR="57796" indent="40639" defTabSz="1300480">
              <a:defRPr sz="5000" b="1">
                <a:solidFill>
                  <a:srgbClr val="971817"/>
                </a:solidFill>
                <a:uFill>
                  <a:solidFill>
                    <a:srgbClr val="FFFFFF"/>
                  </a:solidFill>
                </a:uFill>
                <a:latin typeface="Lucida Grande"/>
                <a:ea typeface="Lucida Grande"/>
                <a:cs typeface="Lucida Grande"/>
                <a:sym typeface="Lucida Grande"/>
              </a:defRPr>
            </a:lvl1pPr>
          </a:lstStyle>
          <a:p>
            <a:r>
              <a:rPr lang="en-US" sz="3516" dirty="0"/>
              <a:t>Building the Case: </a:t>
            </a:r>
            <a:r>
              <a:rPr sz="3516" dirty="0"/>
              <a:t>Results of Distracted Driving</a:t>
            </a:r>
          </a:p>
        </p:txBody>
      </p:sp>
    </p:spTree>
    <p:extLst>
      <p:ext uri="{BB962C8B-B14F-4D97-AF65-F5344CB8AC3E}">
        <p14:creationId xmlns:p14="http://schemas.microsoft.com/office/powerpoint/2010/main" val="1939539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65322C4-3D8A-A044-9A3A-66DB2055507F}"/>
              </a:ext>
            </a:extLst>
          </p:cNvPr>
          <p:cNvPicPr>
            <a:picLocks noChangeAspect="1"/>
          </p:cNvPicPr>
          <p:nvPr/>
        </p:nvPicPr>
        <p:blipFill rotWithShape="1">
          <a:blip r:embed="rId2"/>
          <a:srcRect r="21465" b="15152"/>
          <a:stretch/>
        </p:blipFill>
        <p:spPr>
          <a:xfrm>
            <a:off x="395153" y="328616"/>
            <a:ext cx="8820286" cy="5600697"/>
          </a:xfrm>
          <a:prstGeom prst="rect">
            <a:avLst/>
          </a:prstGeom>
          <a:solidFill>
            <a:schemeClr val="bg1"/>
          </a:solidFill>
        </p:spPr>
      </p:pic>
      <p:pic>
        <p:nvPicPr>
          <p:cNvPr id="6" name="Picture 5" descr="A close up of a logo&#10;&#10;Description automatically generated">
            <a:extLst>
              <a:ext uri="{FF2B5EF4-FFF2-40B4-BE49-F238E27FC236}">
                <a16:creationId xmlns:a16="http://schemas.microsoft.com/office/drawing/2014/main" id="{8FB19F20-924A-344F-B3DF-22A9473B1919}"/>
              </a:ext>
            </a:extLst>
          </p:cNvPr>
          <p:cNvPicPr>
            <a:picLocks noChangeAspect="1"/>
          </p:cNvPicPr>
          <p:nvPr/>
        </p:nvPicPr>
        <p:blipFill>
          <a:blip r:embed="rId3"/>
          <a:stretch>
            <a:fillRect/>
          </a:stretch>
        </p:blipFill>
        <p:spPr>
          <a:xfrm>
            <a:off x="8212466" y="2928938"/>
            <a:ext cx="1143000" cy="2870200"/>
          </a:xfrm>
          <a:prstGeom prst="rect">
            <a:avLst/>
          </a:prstGeom>
        </p:spPr>
      </p:pic>
      <p:sp>
        <p:nvSpPr>
          <p:cNvPr id="4" name="TextBox 3">
            <a:extLst>
              <a:ext uri="{FF2B5EF4-FFF2-40B4-BE49-F238E27FC236}">
                <a16:creationId xmlns:a16="http://schemas.microsoft.com/office/drawing/2014/main" id="{C2FF0895-768E-D64A-A759-EA3BBAACEED0}"/>
              </a:ext>
            </a:extLst>
          </p:cNvPr>
          <p:cNvSpPr txBox="1"/>
          <p:nvPr/>
        </p:nvSpPr>
        <p:spPr>
          <a:xfrm>
            <a:off x="8483928" y="2378879"/>
            <a:ext cx="3415644" cy="4247317"/>
          </a:xfrm>
          <a:prstGeom prst="rect">
            <a:avLst/>
          </a:prstGeom>
          <a:noFill/>
        </p:spPr>
        <p:txBody>
          <a:bodyPr wrap="square" rtlCol="0">
            <a:spAutoFit/>
          </a:bodyPr>
          <a:lstStyle/>
          <a:p>
            <a:r>
              <a:rPr lang="en-US" dirty="0"/>
              <a:t>IIHS data 1/17/2019- Americans are using their phones in riskier ways while driving, worsening the nation’s crisis- according to a new reporting. </a:t>
            </a:r>
          </a:p>
          <a:p>
            <a:endParaRPr lang="en-US" dirty="0"/>
          </a:p>
          <a:p>
            <a:r>
              <a:rPr lang="en-US" dirty="0"/>
              <a:t>Drivers were observed manipulating their phones 57% more than they were in 2014. </a:t>
            </a:r>
          </a:p>
          <a:p>
            <a:endParaRPr lang="en-US" dirty="0"/>
          </a:p>
          <a:p>
            <a:r>
              <a:rPr lang="en-US" dirty="0"/>
              <a:t>People are talking on the phone less but manipulating more which includes texting, browsing, shopping, etc... </a:t>
            </a:r>
            <a:endParaRPr lang="en-US" dirty="0">
              <a:effectLst/>
            </a:endParaRPr>
          </a:p>
          <a:p>
            <a:endParaRPr lang="en-US" dirty="0"/>
          </a:p>
        </p:txBody>
      </p:sp>
    </p:spTree>
    <p:extLst>
      <p:ext uri="{BB962C8B-B14F-4D97-AF65-F5344CB8AC3E}">
        <p14:creationId xmlns:p14="http://schemas.microsoft.com/office/powerpoint/2010/main" val="3815578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42EFE8-2193-504F-BE47-8FF710EC82A3}"/>
              </a:ext>
            </a:extLst>
          </p:cNvPr>
          <p:cNvPicPr>
            <a:picLocks noChangeAspect="1"/>
          </p:cNvPicPr>
          <p:nvPr/>
        </p:nvPicPr>
        <p:blipFill>
          <a:blip r:embed="rId2"/>
          <a:stretch>
            <a:fillRect/>
          </a:stretch>
        </p:blipFill>
        <p:spPr>
          <a:xfrm>
            <a:off x="387559" y="678656"/>
            <a:ext cx="11061492" cy="5500687"/>
          </a:xfrm>
          <a:prstGeom prst="rect">
            <a:avLst/>
          </a:prstGeom>
        </p:spPr>
      </p:pic>
      <p:sp>
        <p:nvSpPr>
          <p:cNvPr id="3" name="TextBox 2">
            <a:extLst>
              <a:ext uri="{FF2B5EF4-FFF2-40B4-BE49-F238E27FC236}">
                <a16:creationId xmlns:a16="http://schemas.microsoft.com/office/drawing/2014/main" id="{67CC9353-9534-5E40-A32B-1751861B097F}"/>
              </a:ext>
            </a:extLst>
          </p:cNvPr>
          <p:cNvSpPr txBox="1"/>
          <p:nvPr/>
        </p:nvSpPr>
        <p:spPr>
          <a:xfrm>
            <a:off x="9229726" y="6211669"/>
            <a:ext cx="1367041" cy="646331"/>
          </a:xfrm>
          <a:prstGeom prst="rect">
            <a:avLst/>
          </a:prstGeom>
          <a:noFill/>
        </p:spPr>
        <p:txBody>
          <a:bodyPr wrap="none" rtlCol="0">
            <a:spAutoFit/>
          </a:bodyPr>
          <a:lstStyle/>
          <a:p>
            <a:r>
              <a:rPr lang="en-US"/>
              <a:t>Source: CTIA</a:t>
            </a:r>
          </a:p>
          <a:p>
            <a:endParaRPr lang="en-US" dirty="0"/>
          </a:p>
        </p:txBody>
      </p:sp>
    </p:spTree>
    <p:extLst>
      <p:ext uri="{BB962C8B-B14F-4D97-AF65-F5344CB8AC3E}">
        <p14:creationId xmlns:p14="http://schemas.microsoft.com/office/powerpoint/2010/main" val="316948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 name="Screen Shot 2018-04-21 at 10.17.30 AM.png" descr="Screen Shot 2018-04-21 at 10.17.30 AM.png"/>
          <p:cNvPicPr>
            <a:picLocks noChangeAspect="1"/>
          </p:cNvPicPr>
          <p:nvPr/>
        </p:nvPicPr>
        <p:blipFill>
          <a:blip r:embed="rId2"/>
          <a:stretch>
            <a:fillRect/>
          </a:stretch>
        </p:blipFill>
        <p:spPr>
          <a:xfrm>
            <a:off x="9433652" y="193266"/>
            <a:ext cx="2337278" cy="958454"/>
          </a:xfrm>
          <a:prstGeom prst="rect">
            <a:avLst/>
          </a:prstGeom>
          <a:ln w="12700">
            <a:miter lim="400000"/>
          </a:ln>
        </p:spPr>
      </p:pic>
      <p:sp>
        <p:nvSpPr>
          <p:cNvPr id="2" name="TextBox 1">
            <a:extLst>
              <a:ext uri="{FF2B5EF4-FFF2-40B4-BE49-F238E27FC236}">
                <a16:creationId xmlns:a16="http://schemas.microsoft.com/office/drawing/2014/main" id="{B4900736-A357-B449-84DB-549723FF7D38}"/>
              </a:ext>
            </a:extLst>
          </p:cNvPr>
          <p:cNvSpPr txBox="1"/>
          <p:nvPr/>
        </p:nvSpPr>
        <p:spPr>
          <a:xfrm>
            <a:off x="874644" y="349328"/>
            <a:ext cx="3091167" cy="646331"/>
          </a:xfrm>
          <a:prstGeom prst="rect">
            <a:avLst/>
          </a:prstGeom>
          <a:noFill/>
        </p:spPr>
        <p:txBody>
          <a:bodyPr wrap="none" rtlCol="0">
            <a:spAutoFit/>
          </a:bodyPr>
          <a:lstStyle/>
          <a:p>
            <a:r>
              <a:rPr lang="en-US" dirty="0"/>
              <a:t>2019 Snapshot </a:t>
            </a:r>
          </a:p>
          <a:p>
            <a:r>
              <a:rPr lang="en-US" dirty="0"/>
              <a:t>Over 160 billion miles analyzed</a:t>
            </a:r>
          </a:p>
        </p:txBody>
      </p:sp>
      <p:pic>
        <p:nvPicPr>
          <p:cNvPr id="8" name="Picture 7">
            <a:extLst>
              <a:ext uri="{FF2B5EF4-FFF2-40B4-BE49-F238E27FC236}">
                <a16:creationId xmlns:a16="http://schemas.microsoft.com/office/drawing/2014/main" id="{D5798A67-693B-7040-8242-B0EABC165310}"/>
              </a:ext>
            </a:extLst>
          </p:cNvPr>
          <p:cNvPicPr>
            <a:picLocks noChangeAspect="1"/>
          </p:cNvPicPr>
          <p:nvPr/>
        </p:nvPicPr>
        <p:blipFill>
          <a:blip r:embed="rId3"/>
          <a:stretch>
            <a:fillRect/>
          </a:stretch>
        </p:blipFill>
        <p:spPr>
          <a:xfrm>
            <a:off x="1788490" y="2288209"/>
            <a:ext cx="8813800" cy="4368800"/>
          </a:xfrm>
          <a:prstGeom prst="rect">
            <a:avLst/>
          </a:prstGeom>
        </p:spPr>
      </p:pic>
      <p:sp>
        <p:nvSpPr>
          <p:cNvPr id="4" name="TextBox 3">
            <a:extLst>
              <a:ext uri="{FF2B5EF4-FFF2-40B4-BE49-F238E27FC236}">
                <a16:creationId xmlns:a16="http://schemas.microsoft.com/office/drawing/2014/main" id="{4A4923ED-81B0-6443-8E15-443119E3BC0F}"/>
              </a:ext>
            </a:extLst>
          </p:cNvPr>
          <p:cNvSpPr txBox="1"/>
          <p:nvPr/>
        </p:nvSpPr>
        <p:spPr>
          <a:xfrm>
            <a:off x="3034461" y="1547807"/>
            <a:ext cx="6321859" cy="523220"/>
          </a:xfrm>
          <a:prstGeom prst="rect">
            <a:avLst/>
          </a:prstGeom>
          <a:noFill/>
        </p:spPr>
        <p:txBody>
          <a:bodyPr wrap="none" rtlCol="0">
            <a:spAutoFit/>
          </a:bodyPr>
          <a:lstStyle/>
          <a:p>
            <a:r>
              <a:rPr lang="en-US" sz="2800" b="1" dirty="0"/>
              <a:t>Distracted driving is 10X worse over 2018</a:t>
            </a:r>
          </a:p>
        </p:txBody>
      </p:sp>
    </p:spTree>
    <p:extLst>
      <p:ext uri="{BB962C8B-B14F-4D97-AF65-F5344CB8AC3E}">
        <p14:creationId xmlns:p14="http://schemas.microsoft.com/office/powerpoint/2010/main" val="1515849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DDF992-413B-E242-B866-40C867B53B6C}"/>
              </a:ext>
            </a:extLst>
          </p:cNvPr>
          <p:cNvSpPr txBox="1"/>
          <p:nvPr/>
        </p:nvSpPr>
        <p:spPr>
          <a:xfrm>
            <a:off x="838200" y="963877"/>
            <a:ext cx="3494362" cy="493024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3400" b="1" u="sng" kern="1200">
                <a:solidFill>
                  <a:schemeClr val="accent1"/>
                </a:solidFill>
                <a:latin typeface="+mj-lt"/>
                <a:ea typeface="+mj-ea"/>
                <a:cs typeface="+mj-cs"/>
              </a:rPr>
              <a:t>Tennessee</a:t>
            </a:r>
          </a:p>
          <a:p>
            <a:pPr algn="r">
              <a:lnSpc>
                <a:spcPct val="90000"/>
              </a:lnSpc>
              <a:spcBef>
                <a:spcPct val="0"/>
              </a:spcBef>
              <a:spcAft>
                <a:spcPts val="600"/>
              </a:spcAft>
            </a:pPr>
            <a:endParaRPr lang="en-US" sz="3400" kern="1200">
              <a:solidFill>
                <a:schemeClr val="accent1"/>
              </a:solidFill>
              <a:latin typeface="+mj-lt"/>
              <a:ea typeface="+mj-ea"/>
              <a:cs typeface="+mj-cs"/>
            </a:endParaRPr>
          </a:p>
          <a:p>
            <a:pPr algn="r">
              <a:lnSpc>
                <a:spcPct val="90000"/>
              </a:lnSpc>
              <a:spcBef>
                <a:spcPct val="0"/>
              </a:spcBef>
              <a:spcAft>
                <a:spcPts val="600"/>
              </a:spcAft>
            </a:pPr>
            <a:r>
              <a:rPr lang="en-US" sz="3400" kern="1200">
                <a:solidFill>
                  <a:schemeClr val="accent1"/>
                </a:solidFill>
                <a:latin typeface="+mj-lt"/>
                <a:ea typeface="+mj-ea"/>
                <a:cs typeface="+mj-cs"/>
              </a:rPr>
              <a:t>Would you support or oppose enacting a “hands-free” law that would prohibit holding a phone to talk or text while driving?</a:t>
            </a:r>
          </a:p>
        </p:txBody>
      </p:sp>
      <p:sp>
        <p:nvSpPr>
          <p:cNvPr id="6" name="TextBox 5">
            <a:extLst>
              <a:ext uri="{FF2B5EF4-FFF2-40B4-BE49-F238E27FC236}">
                <a16:creationId xmlns:a16="http://schemas.microsoft.com/office/drawing/2014/main" id="{E4F35330-7BE0-7446-A8BE-F109D0ED3A6A}"/>
              </a:ext>
            </a:extLst>
          </p:cNvPr>
          <p:cNvSpPr txBox="1"/>
          <p:nvPr/>
        </p:nvSpPr>
        <p:spPr>
          <a:xfrm>
            <a:off x="4976031" y="963877"/>
            <a:ext cx="6377769" cy="4930246"/>
          </a:xfrm>
          <a:prstGeom prst="rect">
            <a:avLst/>
          </a:prstGeom>
        </p:spPr>
        <p:txBody>
          <a:bodyPr vert="horz" lIns="91440" tIns="45720" rIns="91440" bIns="45720" rtlCol="0" anchor="ctr">
            <a:normAutofit/>
          </a:bodyPr>
          <a:lstStyle/>
          <a:p>
            <a:pPr>
              <a:lnSpc>
                <a:spcPct val="90000"/>
              </a:lnSpc>
              <a:spcAft>
                <a:spcPts val="600"/>
              </a:spcAft>
            </a:pPr>
            <a:r>
              <a:rPr lang="en-US" sz="2400" dirty="0"/>
              <a:t> 	 	</a:t>
            </a:r>
            <a:r>
              <a:rPr lang="en-US" sz="2400" u="sng" dirty="0"/>
              <a:t>Support</a:t>
            </a:r>
            <a:r>
              <a:rPr lang="en-US" sz="2400" dirty="0"/>
              <a:t>       </a:t>
            </a:r>
            <a:r>
              <a:rPr lang="en-US" sz="2400" u="sng" dirty="0"/>
              <a:t> Oppose</a:t>
            </a:r>
            <a:r>
              <a:rPr lang="en-US" sz="2400" dirty="0"/>
              <a:t>	</a:t>
            </a:r>
            <a:r>
              <a:rPr lang="en-US" sz="2400" u="sng" dirty="0"/>
              <a:t>Undecided</a:t>
            </a:r>
          </a:p>
          <a:p>
            <a:pPr indent="-228600">
              <a:lnSpc>
                <a:spcPct val="90000"/>
              </a:lnSpc>
              <a:spcAft>
                <a:spcPts val="600"/>
              </a:spcAft>
              <a:buFont typeface="Arial" panose="020B0604020202020204" pitchFamily="34" charset="0"/>
              <a:buChar char="•"/>
            </a:pPr>
            <a:r>
              <a:rPr lang="en-US" sz="2400" dirty="0"/>
              <a:t>Statewide	91%		6%		3%</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Democrat	93%		5%		2%</a:t>
            </a:r>
          </a:p>
          <a:p>
            <a:pPr indent="-228600">
              <a:lnSpc>
                <a:spcPct val="90000"/>
              </a:lnSpc>
              <a:spcAft>
                <a:spcPts val="600"/>
              </a:spcAft>
              <a:buFont typeface="Arial" panose="020B0604020202020204" pitchFamily="34" charset="0"/>
              <a:buChar char="•"/>
            </a:pPr>
            <a:r>
              <a:rPr lang="en-US" sz="2400" dirty="0"/>
              <a:t>Republican	89%		7%		4%</a:t>
            </a:r>
          </a:p>
          <a:p>
            <a:pPr indent="-228600">
              <a:lnSpc>
                <a:spcPct val="90000"/>
              </a:lnSpc>
              <a:spcAft>
                <a:spcPts val="600"/>
              </a:spcAft>
              <a:buFont typeface="Arial" panose="020B0604020202020204" pitchFamily="34" charset="0"/>
              <a:buChar char="•"/>
            </a:pPr>
            <a:r>
              <a:rPr lang="en-US" sz="2400" dirty="0"/>
              <a:t>Independent	91%		6%		3%</a:t>
            </a:r>
          </a:p>
        </p:txBody>
      </p:sp>
      <p:sp>
        <p:nvSpPr>
          <p:cNvPr id="2" name="TextBox 1">
            <a:extLst>
              <a:ext uri="{FF2B5EF4-FFF2-40B4-BE49-F238E27FC236}">
                <a16:creationId xmlns:a16="http://schemas.microsoft.com/office/drawing/2014/main" id="{0481B2CC-E073-3446-B5DE-A4D286646FCE}"/>
              </a:ext>
            </a:extLst>
          </p:cNvPr>
          <p:cNvSpPr txBox="1"/>
          <p:nvPr/>
        </p:nvSpPr>
        <p:spPr>
          <a:xfrm>
            <a:off x="6043613" y="6043613"/>
            <a:ext cx="4513928" cy="523220"/>
          </a:xfrm>
          <a:prstGeom prst="rect">
            <a:avLst/>
          </a:prstGeom>
          <a:noFill/>
        </p:spPr>
        <p:txBody>
          <a:bodyPr wrap="none" rtlCol="0">
            <a:spAutoFit/>
          </a:bodyPr>
          <a:lstStyle/>
          <a:p>
            <a:r>
              <a:rPr lang="en-US" sz="2800" dirty="0"/>
              <a:t>** No Organized Opposition!!</a:t>
            </a:r>
          </a:p>
        </p:txBody>
      </p:sp>
    </p:spTree>
    <p:extLst>
      <p:ext uri="{BB962C8B-B14F-4D97-AF65-F5344CB8AC3E}">
        <p14:creationId xmlns:p14="http://schemas.microsoft.com/office/powerpoint/2010/main" val="1193253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C30FA0-5326-D144-9CF8-A398D4EAF521}"/>
              </a:ext>
            </a:extLst>
          </p:cNvPr>
          <p:cNvPicPr>
            <a:picLocks noChangeAspect="1"/>
          </p:cNvPicPr>
          <p:nvPr/>
        </p:nvPicPr>
        <p:blipFill rotWithShape="1">
          <a:blip r:embed="rId2"/>
          <a:srcRect t="1344" b="33301"/>
          <a:stretch/>
        </p:blipFill>
        <p:spPr>
          <a:xfrm>
            <a:off x="498231" y="2509240"/>
            <a:ext cx="9249509" cy="1553236"/>
          </a:xfrm>
          <a:prstGeom prst="rect">
            <a:avLst/>
          </a:prstGeom>
        </p:spPr>
      </p:pic>
      <p:sp>
        <p:nvSpPr>
          <p:cNvPr id="5" name="Rectangle 4">
            <a:extLst>
              <a:ext uri="{FF2B5EF4-FFF2-40B4-BE49-F238E27FC236}">
                <a16:creationId xmlns:a16="http://schemas.microsoft.com/office/drawing/2014/main" id="{CEC46C26-6B72-0C4E-9053-9A9EADBFF6D9}"/>
              </a:ext>
            </a:extLst>
          </p:cNvPr>
          <p:cNvSpPr/>
          <p:nvPr/>
        </p:nvSpPr>
        <p:spPr>
          <a:xfrm>
            <a:off x="5474677" y="4127626"/>
            <a:ext cx="6096000" cy="923330"/>
          </a:xfrm>
          <a:prstGeom prst="rect">
            <a:avLst/>
          </a:prstGeom>
        </p:spPr>
        <p:txBody>
          <a:bodyPr>
            <a:spAutoFit/>
          </a:bodyPr>
          <a:lstStyle/>
          <a:p>
            <a:r>
              <a:rPr lang="en-US" b="0" i="0" u="none" strike="noStrike" dirty="0">
                <a:solidFill>
                  <a:srgbClr val="000000"/>
                </a:solidFill>
                <a:effectLst/>
                <a:latin typeface="PublicoText-Roman-Web"/>
              </a:rPr>
              <a:t>Captain Derick Durden, a George state trooper. “The law has teeth … and the compassion period is over; we’re going to be aggressively enforcing it now.”</a:t>
            </a:r>
            <a:endParaRPr lang="en-US" dirty="0"/>
          </a:p>
        </p:txBody>
      </p:sp>
      <p:pic>
        <p:nvPicPr>
          <p:cNvPr id="8" name="Picture 7">
            <a:extLst>
              <a:ext uri="{FF2B5EF4-FFF2-40B4-BE49-F238E27FC236}">
                <a16:creationId xmlns:a16="http://schemas.microsoft.com/office/drawing/2014/main" id="{C576A64B-4FC0-E541-863B-12B97F508B04}"/>
              </a:ext>
            </a:extLst>
          </p:cNvPr>
          <p:cNvPicPr>
            <a:picLocks noChangeAspect="1"/>
          </p:cNvPicPr>
          <p:nvPr/>
        </p:nvPicPr>
        <p:blipFill>
          <a:blip r:embed="rId3"/>
          <a:stretch>
            <a:fillRect/>
          </a:stretch>
        </p:blipFill>
        <p:spPr>
          <a:xfrm>
            <a:off x="498231" y="5423954"/>
            <a:ext cx="10433538" cy="1168399"/>
          </a:xfrm>
          <a:prstGeom prst="rect">
            <a:avLst/>
          </a:prstGeom>
        </p:spPr>
      </p:pic>
      <p:pic>
        <p:nvPicPr>
          <p:cNvPr id="11" name="Picture 10">
            <a:extLst>
              <a:ext uri="{FF2B5EF4-FFF2-40B4-BE49-F238E27FC236}">
                <a16:creationId xmlns:a16="http://schemas.microsoft.com/office/drawing/2014/main" id="{88CB9171-1E70-5949-BC89-C733FC18B4AB}"/>
              </a:ext>
            </a:extLst>
          </p:cNvPr>
          <p:cNvPicPr>
            <a:picLocks noChangeAspect="1"/>
          </p:cNvPicPr>
          <p:nvPr/>
        </p:nvPicPr>
        <p:blipFill>
          <a:blip r:embed="rId4"/>
          <a:stretch>
            <a:fillRect/>
          </a:stretch>
        </p:blipFill>
        <p:spPr>
          <a:xfrm>
            <a:off x="226038" y="562291"/>
            <a:ext cx="2584938" cy="817684"/>
          </a:xfrm>
          <a:prstGeom prst="rect">
            <a:avLst/>
          </a:prstGeom>
        </p:spPr>
      </p:pic>
      <p:sp>
        <p:nvSpPr>
          <p:cNvPr id="2" name="TextBox 1">
            <a:extLst>
              <a:ext uri="{FF2B5EF4-FFF2-40B4-BE49-F238E27FC236}">
                <a16:creationId xmlns:a16="http://schemas.microsoft.com/office/drawing/2014/main" id="{B2144565-0F6B-2447-88B8-740177D7D218}"/>
              </a:ext>
            </a:extLst>
          </p:cNvPr>
          <p:cNvSpPr txBox="1"/>
          <p:nvPr/>
        </p:nvSpPr>
        <p:spPr>
          <a:xfrm>
            <a:off x="3826853" y="6008153"/>
            <a:ext cx="7743824" cy="923330"/>
          </a:xfrm>
          <a:prstGeom prst="rect">
            <a:avLst/>
          </a:prstGeom>
          <a:noFill/>
        </p:spPr>
        <p:txBody>
          <a:bodyPr wrap="square" rtlCol="0">
            <a:spAutoFit/>
          </a:bodyPr>
          <a:lstStyle/>
          <a:p>
            <a:r>
              <a:rPr lang="en-US" dirty="0"/>
              <a:t>Insurance rates had risen 12.6% in that same time period and now rates have either stabilized or have gone down up to 2.5% in the state. </a:t>
            </a:r>
          </a:p>
          <a:p>
            <a:endParaRPr lang="en-US" dirty="0"/>
          </a:p>
        </p:txBody>
      </p:sp>
      <p:pic>
        <p:nvPicPr>
          <p:cNvPr id="10" name="Picture 9" descr="A picture containing knife&#10;&#10;Description automatically generated">
            <a:extLst>
              <a:ext uri="{FF2B5EF4-FFF2-40B4-BE49-F238E27FC236}">
                <a16:creationId xmlns:a16="http://schemas.microsoft.com/office/drawing/2014/main" id="{5F87277F-CBE0-AF45-9324-8028ABBC0C1D}"/>
              </a:ext>
            </a:extLst>
          </p:cNvPr>
          <p:cNvPicPr>
            <a:picLocks noChangeAspect="1"/>
          </p:cNvPicPr>
          <p:nvPr/>
        </p:nvPicPr>
        <p:blipFill>
          <a:blip r:embed="rId5"/>
          <a:stretch>
            <a:fillRect/>
          </a:stretch>
        </p:blipFill>
        <p:spPr>
          <a:xfrm>
            <a:off x="2810976" y="542810"/>
            <a:ext cx="8759701" cy="1674331"/>
          </a:xfrm>
          <a:prstGeom prst="rect">
            <a:avLst/>
          </a:prstGeom>
        </p:spPr>
      </p:pic>
    </p:spTree>
    <p:extLst>
      <p:ext uri="{BB962C8B-B14F-4D97-AF65-F5344CB8AC3E}">
        <p14:creationId xmlns:p14="http://schemas.microsoft.com/office/powerpoint/2010/main" val="3459467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7C9B20-3954-5B41-8786-AEAAB2E9E557}"/>
              </a:ext>
            </a:extLst>
          </p:cNvPr>
          <p:cNvSpPr txBox="1"/>
          <p:nvPr/>
        </p:nvSpPr>
        <p:spPr>
          <a:xfrm>
            <a:off x="1016792" y="5493068"/>
            <a:ext cx="10313196" cy="1107996"/>
          </a:xfrm>
          <a:prstGeom prst="rect">
            <a:avLst/>
          </a:prstGeom>
          <a:noFill/>
        </p:spPr>
        <p:txBody>
          <a:bodyPr wrap="square" rtlCol="0">
            <a:spAutoFit/>
          </a:bodyPr>
          <a:lstStyle/>
          <a:p>
            <a:r>
              <a:rPr lang="en-US" sz="2400" b="1" dirty="0"/>
              <a:t>Nationwide: </a:t>
            </a:r>
            <a:r>
              <a:rPr lang="en-US" sz="2400" dirty="0"/>
              <a:t>Currently, 20 states, D.C., Puerto Rico, Guam and the U.S. Virgin Islands ban hand held cell phone use for all drivers. </a:t>
            </a:r>
            <a:endParaRPr lang="en-US" sz="2400" dirty="0">
              <a:effectLst/>
            </a:endParaRPr>
          </a:p>
          <a:p>
            <a:endParaRPr lang="en-US" dirty="0"/>
          </a:p>
        </p:txBody>
      </p:sp>
      <p:sp>
        <p:nvSpPr>
          <p:cNvPr id="3" name="TextBox 2">
            <a:extLst>
              <a:ext uri="{FF2B5EF4-FFF2-40B4-BE49-F238E27FC236}">
                <a16:creationId xmlns:a16="http://schemas.microsoft.com/office/drawing/2014/main" id="{7AEAF1D1-16D7-1945-BAF0-0DDD4197BDCE}"/>
              </a:ext>
            </a:extLst>
          </p:cNvPr>
          <p:cNvSpPr txBox="1"/>
          <p:nvPr/>
        </p:nvSpPr>
        <p:spPr>
          <a:xfrm>
            <a:off x="2696861" y="3122592"/>
            <a:ext cx="7163981" cy="2215991"/>
          </a:xfrm>
          <a:prstGeom prst="rect">
            <a:avLst/>
          </a:prstGeom>
          <a:noFill/>
        </p:spPr>
        <p:txBody>
          <a:bodyPr wrap="square" rtlCol="0">
            <a:spAutoFit/>
          </a:bodyPr>
          <a:lstStyle/>
          <a:p>
            <a:r>
              <a:rPr lang="en-US" sz="2400" dirty="0"/>
              <a:t>Hands-free laws give law enforcement and the public a clear interpretation of the law, if the phone is in your hand then you are in violation. No more grey areas or loopholes this law makes enforcement easy and possible. </a:t>
            </a:r>
          </a:p>
          <a:p>
            <a:endParaRPr lang="en-US" dirty="0"/>
          </a:p>
        </p:txBody>
      </p:sp>
      <p:pic>
        <p:nvPicPr>
          <p:cNvPr id="1029" name="Picture 5" descr="page1image3725552">
            <a:extLst>
              <a:ext uri="{FF2B5EF4-FFF2-40B4-BE49-F238E27FC236}">
                <a16:creationId xmlns:a16="http://schemas.microsoft.com/office/drawing/2014/main" id="{9182F20A-7608-2F4A-AB3E-69AA0E81D4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81700" cy="4191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E90E742-6278-B24C-826C-B37670D2E131}"/>
              </a:ext>
            </a:extLst>
          </p:cNvPr>
          <p:cNvSpPr>
            <a:spLocks noChangeArrowheads="1"/>
          </p:cNvSpPr>
          <p:nvPr/>
        </p:nvSpPr>
        <p:spPr bwMode="auto">
          <a:xfrm>
            <a:off x="1016790" y="2014082"/>
            <a:ext cx="101584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pitchFamily="2" charset="0"/>
              </a:rPr>
              <a:t>The proposed legislation will ban the use of hand held cell phones while driving. You can still use </a:t>
            </a:r>
            <a:r>
              <a:rPr kumimoji="0" lang="en-US" altLang="en-US" sz="2400" b="0" i="0" u="none" strike="noStrike" cap="none" normalizeH="0" baseline="0" dirty="0" err="1">
                <a:ln>
                  <a:noFill/>
                </a:ln>
                <a:solidFill>
                  <a:schemeClr val="tx1"/>
                </a:solidFill>
                <a:effectLst/>
                <a:latin typeface="Times" pitchFamily="2" charset="0"/>
              </a:rPr>
              <a:t>gps</a:t>
            </a:r>
            <a:r>
              <a:rPr kumimoji="0" lang="en-US" altLang="en-US" sz="2400" b="0" i="0" u="none" strike="noStrike" cap="none" normalizeH="0" baseline="0" dirty="0">
                <a:ln>
                  <a:noFill/>
                </a:ln>
                <a:solidFill>
                  <a:schemeClr val="tx1"/>
                </a:solidFill>
                <a:effectLst/>
                <a:latin typeface="Times" pitchFamily="2" charset="0"/>
              </a:rPr>
              <a:t> and make &amp; take calls hands-free.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10" name="Picture 9" descr="A picture containing food&#10;&#10;Description automatically generated">
            <a:extLst>
              <a:ext uri="{FF2B5EF4-FFF2-40B4-BE49-F238E27FC236}">
                <a16:creationId xmlns:a16="http://schemas.microsoft.com/office/drawing/2014/main" id="{020DBEEF-FAA1-5846-8245-4E30A0D1CCF0}"/>
              </a:ext>
            </a:extLst>
          </p:cNvPr>
          <p:cNvPicPr>
            <a:picLocks noChangeAspect="1"/>
          </p:cNvPicPr>
          <p:nvPr/>
        </p:nvPicPr>
        <p:blipFill>
          <a:blip r:embed="rId4"/>
          <a:stretch>
            <a:fillRect/>
          </a:stretch>
        </p:blipFill>
        <p:spPr>
          <a:xfrm>
            <a:off x="3858735" y="208597"/>
            <a:ext cx="4474525" cy="1651000"/>
          </a:xfrm>
          <a:prstGeom prst="rect">
            <a:avLst/>
          </a:prstGeom>
        </p:spPr>
      </p:pic>
    </p:spTree>
    <p:extLst>
      <p:ext uri="{BB962C8B-B14F-4D97-AF65-F5344CB8AC3E}">
        <p14:creationId xmlns:p14="http://schemas.microsoft.com/office/powerpoint/2010/main" val="3685153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TotalTime>
  <Words>552</Words>
  <Application>Microsoft Macintosh PowerPoint</Application>
  <PresentationFormat>Widescreen</PresentationFormat>
  <Paragraphs>62</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Gill Sans MT</vt:lpstr>
      <vt:lpstr>Lucida Grande</vt:lpstr>
      <vt:lpstr>PublicoText-Roman-Web</vt:lpstr>
      <vt:lpstr>Times</vt:lpstr>
      <vt:lpstr>Office Theme</vt:lpstr>
      <vt:lpstr>MOVING TOWARD A HANDS-FREE KENTUCKY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TOWARD A HANDS-FREE KENTUCKY </dc:title>
  <dc:creator>Jennifer Smith</dc:creator>
  <cp:lastModifiedBy>Jennifer Smith</cp:lastModifiedBy>
  <cp:revision>3</cp:revision>
  <dcterms:created xsi:type="dcterms:W3CDTF">2019-09-27T18:06:53Z</dcterms:created>
  <dcterms:modified xsi:type="dcterms:W3CDTF">2019-09-27T18:23:56Z</dcterms:modified>
</cp:coreProperties>
</file>