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73" r:id="rId5"/>
    <p:sldId id="270" r:id="rId6"/>
    <p:sldId id="271" r:id="rId7"/>
    <p:sldId id="272" r:id="rId8"/>
    <p:sldId id="280" r:id="rId9"/>
    <p:sldId id="274" r:id="rId10"/>
    <p:sldId id="275" r:id="rId11"/>
    <p:sldId id="276" r:id="rId12"/>
    <p:sldId id="277" r:id="rId13"/>
    <p:sldId id="278" r:id="rId14"/>
    <p:sldId id="27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321"/>
    <a:srgbClr val="727371"/>
    <a:srgbClr val="E6FCC0"/>
    <a:srgbClr val="008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753" y="864525"/>
            <a:ext cx="11230494" cy="257694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Kentucky Aviation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Economic Development Fund &amp;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Supplemental Maintenance Fund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47131"/>
            <a:ext cx="9144000" cy="165050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Commissioner Todd X. Bloch</a:t>
            </a:r>
          </a:p>
          <a:p>
            <a:r>
              <a:rPr lang="en-US" dirty="0">
                <a:solidFill>
                  <a:schemeClr val="bg1"/>
                </a:solidFill>
              </a:rPr>
              <a:t>Deputy Commissioner Brad Schwandt</a:t>
            </a:r>
          </a:p>
          <a:p>
            <a:r>
              <a:rPr lang="en-US" dirty="0">
                <a:solidFill>
                  <a:schemeClr val="bg1"/>
                </a:solidFill>
              </a:rPr>
              <a:t>State Aviation Engineer Craig Farmer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385" y="6350924"/>
            <a:ext cx="2992582" cy="2909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4523" y="6335432"/>
            <a:ext cx="1027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 smtClean="0">
                <a:solidFill>
                  <a:schemeClr val="bg1"/>
                </a:solidFill>
              </a:rPr>
              <a:t>KYTC DEPARTMENT </a:t>
            </a:r>
            <a:r>
              <a:rPr lang="en-US" sz="1600" i="1" spc="300" dirty="0" smtClean="0">
                <a:solidFill>
                  <a:schemeClr val="bg1"/>
                </a:solidFill>
              </a:rPr>
              <a:t>of</a:t>
            </a:r>
            <a:r>
              <a:rPr lang="en-US" sz="1600" spc="300" dirty="0" smtClean="0">
                <a:solidFill>
                  <a:schemeClr val="bg1"/>
                </a:solidFill>
              </a:rPr>
              <a:t> AVIATION</a:t>
            </a:r>
            <a:endParaRPr lang="en-US" sz="16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77" y="523702"/>
            <a:ext cx="7843935" cy="1263534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latin typeface="+mn-lt"/>
              </a:rPr>
              <a:t>Additional FAA airport funding (AIP)</a:t>
            </a:r>
            <a:r>
              <a:rPr lang="en-US" sz="3900" dirty="0" smtClean="0"/>
              <a:t/>
            </a:r>
            <a:br>
              <a:rPr lang="en-US" sz="3900" dirty="0" smtClean="0"/>
            </a:br>
            <a:endParaRPr lang="en-US" sz="39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277" y="1612669"/>
            <a:ext cx="7843935" cy="4779817"/>
          </a:xfrm>
        </p:spPr>
        <p:txBody>
          <a:bodyPr numCol="1" spcCol="914400">
            <a:normAutofit/>
          </a:bodyPr>
          <a:lstStyle/>
          <a:p>
            <a:r>
              <a:rPr lang="en-US" sz="2100" b="1" dirty="0"/>
              <a:t>Every FAA Classified Airport in Kentucky receives at least $150,000/year in </a:t>
            </a:r>
            <a:r>
              <a:rPr lang="en-US" sz="2100" b="1" dirty="0" smtClean="0"/>
              <a:t>entitlement funds.</a:t>
            </a:r>
            <a:endParaRPr lang="en-US" sz="2100" b="1" dirty="0"/>
          </a:p>
          <a:p>
            <a:pPr lvl="1"/>
            <a:r>
              <a:rPr lang="en-US" sz="2100" dirty="0"/>
              <a:t>There are 50 </a:t>
            </a:r>
            <a:r>
              <a:rPr lang="en-US" sz="2100" dirty="0" smtClean="0"/>
              <a:t>classified airports </a:t>
            </a:r>
            <a:r>
              <a:rPr lang="en-US" sz="2100" dirty="0"/>
              <a:t>in Kentucky</a:t>
            </a:r>
          </a:p>
          <a:p>
            <a:pPr lvl="1"/>
            <a:r>
              <a:rPr lang="en-US" sz="2100" dirty="0"/>
              <a:t>These funds require a 10% match. </a:t>
            </a:r>
            <a:r>
              <a:rPr lang="en-US" sz="2100" dirty="0" smtClean="0"/>
              <a:t>The </a:t>
            </a:r>
            <a:r>
              <a:rPr lang="en-US" sz="2100" dirty="0"/>
              <a:t>state provides 7.5% of that </a:t>
            </a:r>
            <a:r>
              <a:rPr lang="en-US" sz="2100" dirty="0" smtClean="0"/>
              <a:t>match.</a:t>
            </a:r>
            <a:br>
              <a:rPr lang="en-US" sz="2100" dirty="0" smtClean="0"/>
            </a:br>
            <a:endParaRPr lang="en-US" sz="2100" dirty="0"/>
          </a:p>
          <a:p>
            <a:r>
              <a:rPr lang="en-US" sz="2100" b="1" dirty="0"/>
              <a:t>Kentucky airports can also request additional Federal Discretionary funding based on need and FAA funds </a:t>
            </a:r>
            <a:r>
              <a:rPr lang="en-US" sz="2100" b="1" dirty="0" smtClean="0"/>
              <a:t>available.</a:t>
            </a: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/>
          </a:p>
          <a:p>
            <a:r>
              <a:rPr lang="en-US" sz="2100" b="1" dirty="0"/>
              <a:t>The FAA has committed to $36,582,339 in Airport Improvement Funds for Kentucky </a:t>
            </a:r>
            <a:r>
              <a:rPr lang="en-US" sz="2100" b="1" dirty="0" smtClean="0"/>
              <a:t>airport </a:t>
            </a:r>
            <a:r>
              <a:rPr lang="en-US" sz="2100" b="1" dirty="0"/>
              <a:t>infrastructure over the next year </a:t>
            </a:r>
            <a:r>
              <a:rPr lang="en-US" sz="2100" dirty="0"/>
              <a:t>with more possible through </a:t>
            </a:r>
            <a:r>
              <a:rPr lang="en-US" sz="2100" dirty="0" smtClean="0"/>
              <a:t>discretionary </a:t>
            </a:r>
            <a:r>
              <a:rPr lang="en-US" sz="2100" dirty="0"/>
              <a:t>g</a:t>
            </a:r>
            <a:r>
              <a:rPr lang="en-US" sz="2100" dirty="0" smtClean="0"/>
              <a:t>rants</a:t>
            </a:r>
            <a:r>
              <a:rPr lang="en-US" sz="2100" dirty="0"/>
              <a:t>.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0390910" y="5935287"/>
            <a:ext cx="1504604" cy="6234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90909" y="5935287"/>
            <a:ext cx="157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KYTC</a:t>
            </a:r>
          </a:p>
          <a:p>
            <a:pPr algn="r"/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DEPARTMENT </a:t>
            </a:r>
            <a:r>
              <a:rPr lang="en-US" sz="1200" i="1" spc="300" dirty="0" smtClean="0">
                <a:solidFill>
                  <a:schemeClr val="bg1"/>
                </a:solidFill>
                <a:latin typeface="+mj-lt"/>
              </a:rPr>
              <a:t>of</a:t>
            </a:r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 AVIATION</a:t>
            </a:r>
            <a:endParaRPr lang="en-US" sz="1200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81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8" y="354739"/>
            <a:ext cx="7933387" cy="1263534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latin typeface="+mn-lt"/>
              </a:rPr>
              <a:t>FAA AIP airport funding 2019-2020 </a:t>
            </a:r>
            <a:r>
              <a:rPr lang="en-US" sz="3900" dirty="0" smtClean="0"/>
              <a:t/>
            </a:r>
            <a:br>
              <a:rPr lang="en-US" sz="3900" dirty="0" smtClean="0"/>
            </a:br>
            <a:endParaRPr lang="en-US" sz="390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90910" y="5935287"/>
            <a:ext cx="1504604" cy="6234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90909" y="5935287"/>
            <a:ext cx="157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KYTC</a:t>
            </a:r>
          </a:p>
          <a:p>
            <a:pPr algn="r"/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DEPARTMENT </a:t>
            </a:r>
            <a:r>
              <a:rPr lang="en-US" sz="1200" i="1" spc="300" dirty="0" smtClean="0">
                <a:solidFill>
                  <a:schemeClr val="bg1"/>
                </a:solidFill>
                <a:latin typeface="+mj-lt"/>
              </a:rPr>
              <a:t>of</a:t>
            </a:r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 AVIATION</a:t>
            </a:r>
            <a:endParaRPr lang="en-US" sz="1200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618" y="1295898"/>
            <a:ext cx="8233791" cy="44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Total of $36,582,339 in AIP funds over the next year </a:t>
            </a:r>
            <a:endParaRPr lang="en-US" sz="2400" b="1" i="1" dirty="0"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586974"/>
              </p:ext>
            </p:extLst>
          </p:nvPr>
        </p:nvGraphicFramePr>
        <p:xfrm>
          <a:off x="353618" y="1934625"/>
          <a:ext cx="8562116" cy="3690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058">
                  <a:extLst>
                    <a:ext uri="{9D8B030D-6E8A-4147-A177-3AD203B41FA5}">
                      <a16:colId xmlns:a16="http://schemas.microsoft.com/office/drawing/2014/main" xmlns="" val="1173373920"/>
                    </a:ext>
                  </a:extLst>
                </a:gridCol>
                <a:gridCol w="4281058">
                  <a:extLst>
                    <a:ext uri="{9D8B030D-6E8A-4147-A177-3AD203B41FA5}">
                      <a16:colId xmlns:a16="http://schemas.microsoft.com/office/drawing/2014/main" xmlns="" val="801273865"/>
                    </a:ext>
                  </a:extLst>
                </a:gridCol>
              </a:tblGrid>
              <a:tr h="370200"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Taylor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County – Land Acquisition; 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$197,000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Blue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G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rass – Taxiway Construction;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$11,095,200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3015684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Cynthiana – Obstruction Removal;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$60,000</a:t>
                      </a:r>
                      <a:endParaRPr lang="en-US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London/Corbin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– Runway Reconstruction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; 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$1,850,000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5711876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Big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Sandy – Environmental Study; 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$68,691</a:t>
                      </a:r>
                    </a:p>
                  </a:txBody>
                  <a:tcPr marL="95985" marR="95985" marT="47992" marB="47992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Standiford Field – Airport Study and Master Plan; 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$1,215,000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8742947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Addington Field – Vertical Guidance System; 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$130,000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Marion County – Hangar Construction; 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$270,253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3852980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Falmouth – Environmental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Study; 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$150,000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Morehead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/Rowan Co – Runway Rehabilitation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;  $80,000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7901061"/>
                  </a:ext>
                </a:extLst>
              </a:tr>
              <a:tr h="479924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Muhlenberg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County – Obstruction Removal/Drainage; 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$205,000</a:t>
                      </a:r>
                    </a:p>
                  </a:txBody>
                  <a:tcPr marL="95985" marR="95985" marT="47992" marB="47992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Mt. Sterling/Montgomery Co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– Taxiway Const.; 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$400,000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4183784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Harlan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County – Update Airport Master Plan; 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$135,000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Owensboro – Runway Rehabilitation; 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$737,760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730923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Ohio County – Update Airport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Master Plan; 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$168,435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Gallatin Co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– New Airport Construction; 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$9,000,000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4829569"/>
                  </a:ext>
                </a:extLst>
              </a:tr>
              <a:tr h="389271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Hazard County – Update Master Plan; 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$180,000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Lebanon/Springfield – Environmental Study; 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$60,000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5985" marR="95985" marT="47992" marB="4799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9705239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53618" y="5984982"/>
            <a:ext cx="8233791" cy="445969"/>
          </a:xfrm>
          <a:prstGeom prst="rect">
            <a:avLst/>
          </a:prstGeom>
          <a:noFill/>
          <a:ln w="28575">
            <a:solidFill>
              <a:srgbClr val="E9B32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00" b="1" dirty="0" smtClean="0">
                <a:latin typeface="+mn-lt"/>
              </a:rPr>
              <a:t>FAA supplemental funds: </a:t>
            </a:r>
            <a:r>
              <a:rPr lang="en-US" sz="1300" dirty="0" smtClean="0">
                <a:latin typeface="+mn-lt"/>
              </a:rPr>
              <a:t>Big Sandy - </a:t>
            </a:r>
            <a:r>
              <a:rPr lang="en-US" sz="1300" b="1" dirty="0" smtClean="0">
                <a:latin typeface="+mn-lt"/>
              </a:rPr>
              <a:t>$4.2 million runway safety area </a:t>
            </a:r>
            <a:r>
              <a:rPr lang="en-US" sz="1300" dirty="0" smtClean="0">
                <a:latin typeface="+mn-lt"/>
              </a:rPr>
              <a:t>and Falmouth </a:t>
            </a:r>
            <a:r>
              <a:rPr lang="en-US" sz="1300" b="1" dirty="0" smtClean="0">
                <a:latin typeface="+mn-lt"/>
              </a:rPr>
              <a:t>- $4.4 million runway reclamation</a:t>
            </a:r>
            <a:endParaRPr lang="en-US" sz="13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90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18" y="434251"/>
            <a:ext cx="7933387" cy="1263534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+mn-lt"/>
              </a:rPr>
              <a:t>State airport funded projects summer 2019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90910" y="5935287"/>
            <a:ext cx="1504604" cy="6234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90909" y="5935287"/>
            <a:ext cx="157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KYTC</a:t>
            </a:r>
          </a:p>
          <a:p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DEPARTMENT </a:t>
            </a:r>
            <a:r>
              <a:rPr lang="en-US" sz="1200" i="1" spc="300" dirty="0" smtClean="0">
                <a:solidFill>
                  <a:schemeClr val="bg1"/>
                </a:solidFill>
                <a:latin typeface="+mj-lt"/>
              </a:rPr>
              <a:t>of</a:t>
            </a:r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 AVIATION</a:t>
            </a:r>
            <a:endParaRPr lang="en-US" sz="1200" spc="3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21195"/>
              </p:ext>
            </p:extLst>
          </p:nvPr>
        </p:nvGraphicFramePr>
        <p:xfrm>
          <a:off x="353612" y="1421294"/>
          <a:ext cx="8273554" cy="4958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777">
                  <a:extLst>
                    <a:ext uri="{9D8B030D-6E8A-4147-A177-3AD203B41FA5}">
                      <a16:colId xmlns:a16="http://schemas.microsoft.com/office/drawing/2014/main" xmlns="" val="1841547687"/>
                    </a:ext>
                  </a:extLst>
                </a:gridCol>
                <a:gridCol w="4136777">
                  <a:extLst>
                    <a:ext uri="{9D8B030D-6E8A-4147-A177-3AD203B41FA5}">
                      <a16:colId xmlns:a16="http://schemas.microsoft.com/office/drawing/2014/main" xmlns="" val="3703857465"/>
                    </a:ext>
                  </a:extLst>
                </a:gridCol>
              </a:tblGrid>
              <a:tr h="564162"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Ashland – New Pavement Striping;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$115,000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Stanton – Pavement Striping &amp; Terminal Reno;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$142,523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3577346"/>
                  </a:ext>
                </a:extLst>
              </a:tr>
              <a:tr h="403763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Bowling Green – Taxiway Reconstruction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$151,496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Sturgis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– New Pavement Striping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$115,000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7053116"/>
                  </a:ext>
                </a:extLst>
              </a:tr>
              <a:tr h="564162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Frankfort Capital City – Micro-surface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Overlay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$600,000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Addington Field –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T-Hgr Apron Repair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$400,000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7309899"/>
                  </a:ext>
                </a:extLst>
              </a:tr>
              <a:tr h="403763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Georgetown – New LED 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ighting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$1,100,000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Fleming/Mason – T-Hgr Apron Repair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$500,000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5602481"/>
                  </a:ext>
                </a:extLst>
              </a:tr>
              <a:tr h="564162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Glasgow – Apron Resurface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$13,467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Marion/Crittenden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– Runway &amp; Taxiway Extension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$421,414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4837565"/>
                  </a:ext>
                </a:extLst>
              </a:tr>
              <a:tr h="564162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Murray – Taxiway Overlay/Striping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$146,454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Russell County – Runway, Taxiway,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&amp; Apron Reconst.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$1,500,000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9451010"/>
                  </a:ext>
                </a:extLst>
              </a:tr>
              <a:tr h="564162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Muhlenberg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– Pavement Striping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$60,000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Hazard County – Runway and Taxiway Resurface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$45,111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6158132"/>
                  </a:ext>
                </a:extLst>
              </a:tr>
              <a:tr h="564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Somerset – New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LED Lighting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$1,200,000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Taylor County – Runway, Taxiway,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&amp; Apron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$2,150,000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5875934"/>
                  </a:ext>
                </a:extLst>
              </a:tr>
              <a:tr h="403763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Mt. Sterling – Taxiway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&amp; Apron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$20,832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Ohio County – Apron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Maintenance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$175,000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230127"/>
                  </a:ext>
                </a:extLst>
              </a:tr>
              <a:tr h="362396"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Owensboro – Airport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Improvements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$19,125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London/Corbin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– Runway Overlay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$95,000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6462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4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6366"/>
            <a:ext cx="10515600" cy="55983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Recent pavement overlay project in Bardstown</a:t>
            </a:r>
            <a:endParaRPr lang="en-US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5818" y="6201295"/>
            <a:ext cx="4763193" cy="315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19652" y="6156707"/>
            <a:ext cx="5278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300" dirty="0" smtClean="0"/>
              <a:t>KYTC DEPARTMENT </a:t>
            </a:r>
            <a:r>
              <a:rPr lang="en-US" sz="1600" i="1" spc="300" dirty="0" smtClean="0"/>
              <a:t>of</a:t>
            </a:r>
            <a:r>
              <a:rPr lang="en-US" sz="1600" spc="300" dirty="0" smtClean="0"/>
              <a:t> AVIATION</a:t>
            </a:r>
            <a:endParaRPr lang="en-US" sz="1600" spc="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72" y="1840355"/>
            <a:ext cx="10790855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77" y="454129"/>
            <a:ext cx="7843935" cy="1263534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latin typeface="+mn-lt"/>
              </a:rPr>
              <a:t>Continued legislative commitment </a:t>
            </a:r>
            <a:br>
              <a:rPr lang="en-US" sz="3900" b="1" dirty="0" smtClean="0">
                <a:latin typeface="+mn-lt"/>
              </a:rPr>
            </a:br>
            <a:r>
              <a:rPr lang="en-US" sz="3900" b="1" dirty="0" smtClean="0">
                <a:latin typeface="+mn-lt"/>
              </a:rPr>
              <a:t>is essential for:</a:t>
            </a:r>
            <a:endParaRPr lang="en-US" sz="39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277" y="1967950"/>
            <a:ext cx="7843935" cy="5178285"/>
          </a:xfrm>
        </p:spPr>
        <p:txBody>
          <a:bodyPr numCol="1" spcCol="914400">
            <a:normAutofit/>
          </a:bodyPr>
          <a:lstStyle/>
          <a:p>
            <a:r>
              <a:rPr lang="en-US" sz="2100" b="1" dirty="0"/>
              <a:t>Saving vital airport infrastructure</a:t>
            </a:r>
          </a:p>
          <a:p>
            <a:pPr lvl="1"/>
            <a:r>
              <a:rPr lang="en-US" sz="2100" dirty="0" smtClean="0"/>
              <a:t>A $70 </a:t>
            </a:r>
            <a:r>
              <a:rPr lang="en-US" sz="2100" dirty="0"/>
              <a:t>million backlog of deferred pavement </a:t>
            </a:r>
            <a:r>
              <a:rPr lang="en-US" sz="2100" dirty="0" smtClean="0"/>
              <a:t>maintenance currently exists. </a:t>
            </a:r>
            <a:r>
              <a:rPr lang="en-US" sz="2100" dirty="0"/>
              <a:t>Like highways, airport pavement degrades with time and requires continuing </a:t>
            </a:r>
            <a:r>
              <a:rPr lang="en-US" sz="2100" dirty="0" smtClean="0"/>
              <a:t>maintenance.</a:t>
            </a:r>
            <a:br>
              <a:rPr lang="en-US" sz="2100" dirty="0" smtClean="0"/>
            </a:br>
            <a:endParaRPr lang="en-US" sz="2100" dirty="0"/>
          </a:p>
          <a:p>
            <a:r>
              <a:rPr lang="en-US" sz="2100" b="1" dirty="0"/>
              <a:t>Catching up to </a:t>
            </a:r>
            <a:r>
              <a:rPr lang="en-US" sz="2100" b="1" dirty="0" smtClean="0"/>
              <a:t>neighboring </a:t>
            </a:r>
            <a:r>
              <a:rPr lang="en-US" sz="2100" b="1" dirty="0"/>
              <a:t>states who compete for our aviation </a:t>
            </a:r>
            <a:r>
              <a:rPr lang="en-US" sz="2100" b="1" dirty="0" smtClean="0"/>
              <a:t>activity</a:t>
            </a:r>
            <a:br>
              <a:rPr lang="en-US" sz="2100" b="1" dirty="0" smtClean="0"/>
            </a:br>
            <a:endParaRPr lang="en-US" sz="2100" b="1" dirty="0"/>
          </a:p>
          <a:p>
            <a:r>
              <a:rPr lang="en-US" sz="2100" b="1" dirty="0"/>
              <a:t>Contributing to developing a workforce that is ready for the </a:t>
            </a:r>
            <a:r>
              <a:rPr lang="en-US" sz="2100" b="1" dirty="0" smtClean="0"/>
              <a:t>future</a:t>
            </a:r>
            <a:br>
              <a:rPr lang="en-US" sz="2100" b="1" dirty="0" smtClean="0"/>
            </a:br>
            <a:endParaRPr lang="en-US" sz="2100" b="1" dirty="0"/>
          </a:p>
          <a:p>
            <a:r>
              <a:rPr lang="en-US" sz="2100" b="1" dirty="0" smtClean="0"/>
              <a:t>Supporting </a:t>
            </a:r>
            <a:r>
              <a:rPr lang="en-US" sz="2100" b="1" dirty="0"/>
              <a:t>continued success in economic </a:t>
            </a:r>
            <a:r>
              <a:rPr lang="en-US" sz="2100" b="1" dirty="0" smtClean="0"/>
              <a:t>development</a:t>
            </a:r>
            <a:br>
              <a:rPr lang="en-US" sz="2100" b="1" dirty="0" smtClean="0"/>
            </a:br>
            <a:endParaRPr lang="en-US" sz="2100" b="1" dirty="0"/>
          </a:p>
          <a:p>
            <a:r>
              <a:rPr lang="en-US" sz="2100" b="1" dirty="0"/>
              <a:t>Positive and lasting statewide </a:t>
            </a:r>
            <a:r>
              <a:rPr lang="en-US" sz="2100" b="1" dirty="0" smtClean="0"/>
              <a:t>impact</a:t>
            </a:r>
            <a:endParaRPr lang="en-US" sz="2100" b="1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0390910" y="5935287"/>
            <a:ext cx="1504604" cy="6234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90909" y="5935287"/>
            <a:ext cx="157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KYTC</a:t>
            </a:r>
          </a:p>
          <a:p>
            <a:pPr algn="r"/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DEPARTMENT </a:t>
            </a:r>
            <a:r>
              <a:rPr lang="en-US" sz="1200" i="1" spc="300" dirty="0" smtClean="0">
                <a:solidFill>
                  <a:schemeClr val="bg1"/>
                </a:solidFill>
                <a:latin typeface="+mj-lt"/>
              </a:rPr>
              <a:t>of</a:t>
            </a:r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 AVIATION</a:t>
            </a:r>
            <a:endParaRPr lang="en-US" sz="1200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87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0391" y="6202017"/>
            <a:ext cx="3727174" cy="3180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22514" y="1133060"/>
            <a:ext cx="9889434" cy="31208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4622" y="1724007"/>
            <a:ext cx="89452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Thank you </a:t>
            </a:r>
            <a:r>
              <a:rPr lang="en-US" sz="6000" b="1" i="1" dirty="0">
                <a:solidFill>
                  <a:schemeClr val="bg1"/>
                </a:solidFill>
              </a:rPr>
              <a:t>for </a:t>
            </a:r>
            <a:r>
              <a:rPr lang="en-US" sz="6000" b="1" i="1" dirty="0" smtClean="0">
                <a:solidFill>
                  <a:schemeClr val="bg1"/>
                </a:solidFill>
              </a:rPr>
              <a:t>your past</a:t>
            </a:r>
          </a:p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 – </a:t>
            </a:r>
            <a:r>
              <a:rPr lang="en-US" sz="6000" b="1" i="1" dirty="0" smtClean="0">
                <a:solidFill>
                  <a:schemeClr val="bg1"/>
                </a:solidFill>
              </a:rPr>
              <a:t>and continuing – </a:t>
            </a:r>
          </a:p>
          <a:p>
            <a:pPr algn="ctr"/>
            <a:r>
              <a:rPr lang="en-US" sz="6000" b="1" i="1" dirty="0" smtClean="0">
                <a:solidFill>
                  <a:schemeClr val="bg1"/>
                </a:solidFill>
              </a:rPr>
              <a:t>support of aviation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2685" y="1053042"/>
            <a:ext cx="9129092" cy="4204252"/>
          </a:xfrm>
          <a:prstGeom prst="rect">
            <a:avLst/>
          </a:prstGeom>
          <a:noFill/>
          <a:ln w="133350">
            <a:solidFill>
              <a:srgbClr val="E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73098" y="5584854"/>
            <a:ext cx="5278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300" dirty="0" smtClean="0">
                <a:solidFill>
                  <a:schemeClr val="bg1"/>
                </a:solidFill>
              </a:rPr>
              <a:t>KYTC DEPARTMENT </a:t>
            </a:r>
            <a:r>
              <a:rPr lang="en-US" sz="1600" i="1" spc="300" dirty="0" smtClean="0">
                <a:solidFill>
                  <a:schemeClr val="bg1"/>
                </a:solidFill>
              </a:rPr>
              <a:t>of</a:t>
            </a:r>
            <a:r>
              <a:rPr lang="en-US" sz="1600" spc="300" dirty="0" smtClean="0">
                <a:solidFill>
                  <a:schemeClr val="bg1"/>
                </a:solidFill>
              </a:rPr>
              <a:t> AVIATION</a:t>
            </a:r>
            <a:endParaRPr lang="en-US" sz="16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77" y="282633"/>
            <a:ext cx="7843935" cy="14962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Department of Aviation</a:t>
            </a:r>
            <a:endParaRPr lang="en-US" sz="28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277" y="2252749"/>
            <a:ext cx="7843935" cy="3782292"/>
          </a:xfrm>
        </p:spPr>
        <p:txBody>
          <a:bodyPr numCol="2" spcCol="914400">
            <a:normAutofit/>
          </a:bodyPr>
          <a:lstStyle/>
          <a:p>
            <a:r>
              <a:rPr lang="en-US" dirty="0"/>
              <a:t>The Commonwealth’s resource for all aviation issues	</a:t>
            </a:r>
          </a:p>
          <a:p>
            <a:r>
              <a:rPr lang="en-US" dirty="0"/>
              <a:t>Airport </a:t>
            </a:r>
            <a:r>
              <a:rPr lang="en-US" dirty="0" smtClean="0"/>
              <a:t>project oversight</a:t>
            </a:r>
            <a:endParaRPr lang="en-US" dirty="0"/>
          </a:p>
          <a:p>
            <a:r>
              <a:rPr lang="en-US" dirty="0"/>
              <a:t>Federal and </a:t>
            </a:r>
            <a:r>
              <a:rPr lang="en-US" dirty="0" smtClean="0"/>
              <a:t>state airport inspections</a:t>
            </a:r>
            <a:endParaRPr lang="en-US" dirty="0"/>
          </a:p>
          <a:p>
            <a:r>
              <a:rPr lang="en-US" dirty="0"/>
              <a:t>UAS </a:t>
            </a:r>
            <a:r>
              <a:rPr lang="en-US" dirty="0" smtClean="0"/>
              <a:t>development</a:t>
            </a:r>
            <a:endParaRPr lang="en-US" dirty="0"/>
          </a:p>
          <a:p>
            <a:r>
              <a:rPr lang="en-US" dirty="0"/>
              <a:t>Fleet </a:t>
            </a:r>
            <a:r>
              <a:rPr lang="en-US" dirty="0" smtClean="0"/>
              <a:t>services</a:t>
            </a:r>
            <a:endParaRPr lang="en-US" dirty="0"/>
          </a:p>
          <a:p>
            <a:r>
              <a:rPr lang="en-US" dirty="0"/>
              <a:t>Economic </a:t>
            </a:r>
            <a:r>
              <a:rPr lang="en-US" dirty="0" smtClean="0"/>
              <a:t>development</a:t>
            </a:r>
            <a:endParaRPr lang="en-US" dirty="0"/>
          </a:p>
          <a:p>
            <a:r>
              <a:rPr lang="en-US" dirty="0" smtClean="0"/>
              <a:t>STEM/aviation education advocacy</a:t>
            </a:r>
            <a:endParaRPr lang="en-US" dirty="0"/>
          </a:p>
          <a:p>
            <a:r>
              <a:rPr lang="en-US" dirty="0"/>
              <a:t>Homeland </a:t>
            </a:r>
            <a:r>
              <a:rPr lang="en-US" dirty="0" smtClean="0"/>
              <a:t>security </a:t>
            </a:r>
            <a:endParaRPr lang="en-US" dirty="0"/>
          </a:p>
          <a:p>
            <a:r>
              <a:rPr lang="en-US" dirty="0"/>
              <a:t>Airport </a:t>
            </a:r>
            <a:r>
              <a:rPr lang="en-US" dirty="0" smtClean="0"/>
              <a:t>zoning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90910" y="5935287"/>
            <a:ext cx="1504604" cy="6234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90909" y="5935287"/>
            <a:ext cx="157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KYTC</a:t>
            </a:r>
          </a:p>
          <a:p>
            <a:pPr algn="r"/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DEPARTMENT </a:t>
            </a:r>
            <a:r>
              <a:rPr lang="en-US" sz="1200" i="1" spc="300" dirty="0" smtClean="0">
                <a:solidFill>
                  <a:schemeClr val="bg1"/>
                </a:solidFill>
                <a:latin typeface="+mj-lt"/>
              </a:rPr>
              <a:t>of</a:t>
            </a:r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 AVIATION</a:t>
            </a:r>
            <a:endParaRPr lang="en-US" sz="1200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277" y="1363425"/>
            <a:ext cx="8048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/>
              <a:t>Promoting economic development through the support of aviation</a:t>
            </a:r>
          </a:p>
        </p:txBody>
      </p:sp>
    </p:spTree>
    <p:extLst>
      <p:ext uri="{BB962C8B-B14F-4D97-AF65-F5344CB8AC3E}">
        <p14:creationId xmlns:p14="http://schemas.microsoft.com/office/powerpoint/2010/main" val="7656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77" y="623455"/>
            <a:ext cx="7843935" cy="126353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State airport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277" y="1712423"/>
            <a:ext cx="7843935" cy="3973482"/>
          </a:xfrm>
        </p:spPr>
        <p:txBody>
          <a:bodyPr numCol="1" spcCol="914400">
            <a:normAutofit/>
          </a:bodyPr>
          <a:lstStyle/>
          <a:p>
            <a:r>
              <a:rPr lang="en-US" b="1" dirty="0"/>
              <a:t>57</a:t>
            </a:r>
            <a:r>
              <a:rPr lang="en-US" dirty="0"/>
              <a:t> </a:t>
            </a:r>
            <a:r>
              <a:rPr lang="en-US" dirty="0" smtClean="0"/>
              <a:t>public airports</a:t>
            </a:r>
            <a:endParaRPr lang="en-US" dirty="0"/>
          </a:p>
          <a:p>
            <a:r>
              <a:rPr lang="en-US" b="1" dirty="0"/>
              <a:t>99</a:t>
            </a:r>
            <a:r>
              <a:rPr lang="en-US" dirty="0"/>
              <a:t> </a:t>
            </a:r>
            <a:r>
              <a:rPr lang="en-US" dirty="0" smtClean="0"/>
              <a:t>private airports</a:t>
            </a:r>
            <a:endParaRPr lang="en-US" dirty="0"/>
          </a:p>
          <a:p>
            <a:r>
              <a:rPr lang="en-US" b="1" dirty="0"/>
              <a:t>138</a:t>
            </a:r>
            <a:r>
              <a:rPr lang="en-US" dirty="0"/>
              <a:t> </a:t>
            </a:r>
            <a:r>
              <a:rPr lang="en-US" dirty="0" smtClean="0"/>
              <a:t>private heliports</a:t>
            </a:r>
            <a:endParaRPr lang="en-US" dirty="0"/>
          </a:p>
          <a:p>
            <a:r>
              <a:rPr lang="en-US" b="1" dirty="0"/>
              <a:t>2</a:t>
            </a:r>
            <a:r>
              <a:rPr lang="en-US" dirty="0"/>
              <a:t> </a:t>
            </a:r>
            <a:r>
              <a:rPr lang="en-US" dirty="0" smtClean="0"/>
              <a:t>military air facilities</a:t>
            </a:r>
            <a:br>
              <a:rPr lang="en-US" dirty="0" smtClean="0"/>
            </a:br>
            <a:endParaRPr lang="en-US" dirty="0"/>
          </a:p>
          <a:p>
            <a:r>
              <a:rPr lang="en-US" b="1" dirty="0"/>
              <a:t>23,392</a:t>
            </a:r>
            <a:r>
              <a:rPr lang="en-US" dirty="0"/>
              <a:t> </a:t>
            </a:r>
            <a:r>
              <a:rPr lang="en-US" dirty="0" smtClean="0"/>
              <a:t>on-airport jobs </a:t>
            </a:r>
          </a:p>
          <a:p>
            <a:r>
              <a:rPr lang="en-US" b="1" dirty="0" smtClean="0"/>
              <a:t>$</a:t>
            </a:r>
            <a:r>
              <a:rPr lang="en-US" b="1" dirty="0"/>
              <a:t>1.4 b</a:t>
            </a:r>
            <a:r>
              <a:rPr lang="en-US" b="1" dirty="0" smtClean="0"/>
              <a:t>illion </a:t>
            </a:r>
            <a:r>
              <a:rPr lang="en-US" dirty="0" smtClean="0"/>
              <a:t>payroll for on-airport jobs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90910" y="5935287"/>
            <a:ext cx="1504604" cy="6234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90909" y="5935287"/>
            <a:ext cx="157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KYTC</a:t>
            </a:r>
          </a:p>
          <a:p>
            <a:pPr algn="r"/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DEPARTMENT </a:t>
            </a:r>
            <a:r>
              <a:rPr lang="en-US" sz="1200" i="1" spc="300" dirty="0" smtClean="0">
                <a:solidFill>
                  <a:schemeClr val="bg1"/>
                </a:solidFill>
                <a:latin typeface="+mj-lt"/>
              </a:rPr>
              <a:t>of</a:t>
            </a:r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 AVIATION</a:t>
            </a:r>
            <a:endParaRPr lang="en-US" sz="1200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28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0110"/>
            <a:ext cx="10515600" cy="55983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Kentucky’s public airports</a:t>
            </a:r>
            <a:endParaRPr lang="en-US" sz="40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5818" y="6201295"/>
            <a:ext cx="4763193" cy="315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19652" y="6156707"/>
            <a:ext cx="5278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300" dirty="0" smtClean="0"/>
              <a:t>KYTC DEPARTMENT </a:t>
            </a:r>
            <a:r>
              <a:rPr lang="en-US" sz="1600" i="1" spc="300" dirty="0" smtClean="0"/>
              <a:t>of</a:t>
            </a:r>
            <a:r>
              <a:rPr lang="en-US" sz="1600" spc="300" dirty="0" smtClean="0"/>
              <a:t> AVIATION</a:t>
            </a:r>
            <a:endParaRPr lang="en-US" sz="1600" spc="3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735979" y="1313234"/>
            <a:ext cx="10471415" cy="4732385"/>
            <a:chOff x="735979" y="1484770"/>
            <a:chExt cx="10091855" cy="456084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" t="28323" r="2110" b="4302"/>
            <a:stretch/>
          </p:blipFill>
          <p:spPr>
            <a:xfrm>
              <a:off x="735979" y="1484770"/>
              <a:ext cx="10091855" cy="4560849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Rounded Rectangle 31"/>
            <p:cNvSpPr/>
            <p:nvPr/>
          </p:nvSpPr>
          <p:spPr>
            <a:xfrm>
              <a:off x="3791459" y="5351199"/>
              <a:ext cx="228701" cy="231745"/>
            </a:xfrm>
            <a:prstGeom prst="roundRect">
              <a:avLst/>
            </a:prstGeom>
            <a:solidFill>
              <a:srgbClr val="E6F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09503" y="4354207"/>
              <a:ext cx="162801" cy="170941"/>
            </a:xfrm>
            <a:prstGeom prst="roundRect">
              <a:avLst/>
            </a:prstGeom>
            <a:solidFill>
              <a:srgbClr val="E6F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701958" y="4579698"/>
              <a:ext cx="160805" cy="116681"/>
            </a:xfrm>
            <a:prstGeom prst="roundRect">
              <a:avLst/>
            </a:prstGeom>
            <a:solidFill>
              <a:srgbClr val="E6F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701958" y="2196798"/>
              <a:ext cx="361140" cy="34678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6701958" y="4663042"/>
              <a:ext cx="160805" cy="80961"/>
            </a:xfrm>
            <a:prstGeom prst="ellipse">
              <a:avLst/>
            </a:prstGeom>
            <a:solidFill>
              <a:srgbClr val="E6F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678145" y="4615418"/>
              <a:ext cx="160805" cy="80961"/>
            </a:xfrm>
            <a:prstGeom prst="ellipse">
              <a:avLst/>
            </a:prstGeom>
            <a:solidFill>
              <a:srgbClr val="E6F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166483" y="4443748"/>
              <a:ext cx="124814" cy="84114"/>
            </a:xfrm>
            <a:custGeom>
              <a:avLst/>
              <a:gdLst>
                <a:gd name="connsiteX0" fmla="*/ 0 w 124814"/>
                <a:gd name="connsiteY0" fmla="*/ 84114 h 84114"/>
                <a:gd name="connsiteX1" fmla="*/ 32560 w 124814"/>
                <a:gd name="connsiteY1" fmla="*/ 54267 h 84114"/>
                <a:gd name="connsiteX2" fmla="*/ 40700 w 124814"/>
                <a:gd name="connsiteY2" fmla="*/ 51553 h 84114"/>
                <a:gd name="connsiteX3" fmla="*/ 65121 w 124814"/>
                <a:gd name="connsiteY3" fmla="*/ 46127 h 84114"/>
                <a:gd name="connsiteX4" fmla="*/ 89541 w 124814"/>
                <a:gd name="connsiteY4" fmla="*/ 37987 h 84114"/>
                <a:gd name="connsiteX5" fmla="*/ 97681 w 124814"/>
                <a:gd name="connsiteY5" fmla="*/ 35273 h 84114"/>
                <a:gd name="connsiteX6" fmla="*/ 105821 w 124814"/>
                <a:gd name="connsiteY6" fmla="*/ 32560 h 84114"/>
                <a:gd name="connsiteX7" fmla="*/ 119388 w 124814"/>
                <a:gd name="connsiteY7" fmla="*/ 8140 h 84114"/>
                <a:gd name="connsiteX8" fmla="*/ 124814 w 124814"/>
                <a:gd name="connsiteY8" fmla="*/ 0 h 8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814" h="84114">
                  <a:moveTo>
                    <a:pt x="0" y="84114"/>
                  </a:moveTo>
                  <a:cubicBezTo>
                    <a:pt x="9229" y="74885"/>
                    <a:pt x="21472" y="61659"/>
                    <a:pt x="32560" y="54267"/>
                  </a:cubicBezTo>
                  <a:cubicBezTo>
                    <a:pt x="34940" y="52680"/>
                    <a:pt x="37925" y="52247"/>
                    <a:pt x="40700" y="51553"/>
                  </a:cubicBezTo>
                  <a:cubicBezTo>
                    <a:pt x="56191" y="47680"/>
                    <a:pt x="51194" y="50305"/>
                    <a:pt x="65121" y="46127"/>
                  </a:cubicBezTo>
                  <a:cubicBezTo>
                    <a:pt x="73339" y="43662"/>
                    <a:pt x="81401" y="40700"/>
                    <a:pt x="89541" y="37987"/>
                  </a:cubicBezTo>
                  <a:lnTo>
                    <a:pt x="97681" y="35273"/>
                  </a:lnTo>
                  <a:lnTo>
                    <a:pt x="105821" y="32560"/>
                  </a:lnTo>
                  <a:cubicBezTo>
                    <a:pt x="110597" y="18231"/>
                    <a:pt x="106947" y="26802"/>
                    <a:pt x="119388" y="8140"/>
                  </a:cubicBezTo>
                  <a:lnTo>
                    <a:pt x="124814" y="0"/>
                  </a:lnTo>
                </a:path>
              </a:pathLst>
            </a:custGeom>
            <a:solidFill>
              <a:srgbClr val="E6FCC0"/>
            </a:solidFill>
            <a:ln w="6350">
              <a:solidFill>
                <a:srgbClr val="7273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726234" y="2212982"/>
              <a:ext cx="365869" cy="351322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9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77" y="523702"/>
            <a:ext cx="7843935" cy="126353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Airport funding 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277" y="1612669"/>
            <a:ext cx="7843935" cy="4779817"/>
          </a:xfrm>
        </p:spPr>
        <p:txBody>
          <a:bodyPr numCol="1" spcCol="914400">
            <a:normAutofit/>
          </a:bodyPr>
          <a:lstStyle/>
          <a:p>
            <a:r>
              <a:rPr lang="en-US" sz="2100" b="1" dirty="0"/>
              <a:t>Economic Development – </a:t>
            </a:r>
            <a:r>
              <a:rPr lang="en-US" sz="2100" b="1" dirty="0" smtClean="0"/>
              <a:t>comes </a:t>
            </a:r>
            <a:r>
              <a:rPr lang="en-US" sz="2100" b="1" dirty="0"/>
              <a:t>from Jet Fuel Tax</a:t>
            </a:r>
          </a:p>
          <a:p>
            <a:pPr lvl="1"/>
            <a:r>
              <a:rPr lang="en-US" sz="2100" dirty="0"/>
              <a:t>Approximately $8,000,000 per year</a:t>
            </a:r>
          </a:p>
          <a:p>
            <a:pPr lvl="1"/>
            <a:r>
              <a:rPr lang="en-US" sz="2100" dirty="0"/>
              <a:t>Used for </a:t>
            </a:r>
            <a:r>
              <a:rPr lang="en-US" sz="2100" dirty="0" smtClean="0"/>
              <a:t>airport</a:t>
            </a:r>
            <a:r>
              <a:rPr lang="en-US" sz="2100" dirty="0"/>
              <a:t>, </a:t>
            </a:r>
            <a:r>
              <a:rPr lang="en-US" sz="2100" dirty="0" smtClean="0"/>
              <a:t>terminal</a:t>
            </a:r>
            <a:r>
              <a:rPr lang="en-US" sz="2100" dirty="0"/>
              <a:t>, and </a:t>
            </a:r>
            <a:r>
              <a:rPr lang="en-US" sz="2100" dirty="0" smtClean="0"/>
              <a:t>runway </a:t>
            </a:r>
            <a:r>
              <a:rPr lang="en-US" sz="2100" dirty="0"/>
              <a:t>improvements</a:t>
            </a:r>
          </a:p>
          <a:p>
            <a:pPr lvl="1"/>
            <a:r>
              <a:rPr lang="en-US" sz="2100" dirty="0"/>
              <a:t>Supports a portion of the local share of </a:t>
            </a:r>
            <a:r>
              <a:rPr lang="en-US" sz="2100" dirty="0" smtClean="0"/>
              <a:t>federal grants</a:t>
            </a:r>
            <a:br>
              <a:rPr lang="en-US" sz="2100" dirty="0" smtClean="0"/>
            </a:br>
            <a:endParaRPr lang="en-US" sz="2100" dirty="0"/>
          </a:p>
          <a:p>
            <a:r>
              <a:rPr lang="en-US" sz="2100" b="1" dirty="0"/>
              <a:t>Airport Maintenance Fund – </a:t>
            </a:r>
            <a:r>
              <a:rPr lang="en-US" sz="2100" b="1" dirty="0" smtClean="0"/>
              <a:t>legislative approved funding</a:t>
            </a:r>
            <a:endParaRPr lang="en-US" sz="2100" b="1" dirty="0"/>
          </a:p>
          <a:p>
            <a:pPr lvl="1"/>
            <a:r>
              <a:rPr lang="en-US" sz="2100" dirty="0"/>
              <a:t>$9,700,000 per year</a:t>
            </a:r>
          </a:p>
          <a:p>
            <a:pPr lvl="1"/>
            <a:r>
              <a:rPr lang="en-US" sz="2100" dirty="0"/>
              <a:t>Specifically targets pavements for </a:t>
            </a:r>
            <a:r>
              <a:rPr lang="en-US" sz="2100" dirty="0" smtClean="0"/>
              <a:t>runways</a:t>
            </a:r>
            <a:r>
              <a:rPr lang="en-US" sz="2100" dirty="0"/>
              <a:t>, </a:t>
            </a:r>
            <a:r>
              <a:rPr lang="en-US" sz="2100" dirty="0" smtClean="0"/>
              <a:t>taxiways</a:t>
            </a:r>
            <a:r>
              <a:rPr lang="en-US" sz="2100" dirty="0"/>
              <a:t>, </a:t>
            </a:r>
            <a:r>
              <a:rPr lang="en-US" sz="2100" dirty="0" smtClean="0"/>
              <a:t>aprons</a:t>
            </a:r>
            <a:br>
              <a:rPr lang="en-US" sz="2100" dirty="0" smtClean="0"/>
            </a:br>
            <a:endParaRPr lang="en-US" sz="2100" dirty="0"/>
          </a:p>
          <a:p>
            <a:r>
              <a:rPr lang="en-US" sz="2100" b="1" dirty="0"/>
              <a:t>FAA </a:t>
            </a:r>
            <a:r>
              <a:rPr lang="en-US" sz="2100" b="1" dirty="0" smtClean="0"/>
              <a:t>funded grants </a:t>
            </a:r>
            <a:r>
              <a:rPr lang="en-US" sz="2100" b="1" dirty="0"/>
              <a:t>from the Airport Improvement Program (AIP</a:t>
            </a:r>
            <a:r>
              <a:rPr lang="en-US" sz="2100" b="1" dirty="0" smtClean="0"/>
              <a:t>)</a:t>
            </a:r>
            <a:br>
              <a:rPr lang="en-US" sz="2100" b="1" dirty="0" smtClean="0"/>
            </a:br>
            <a:endParaRPr lang="en-US" sz="2100" b="1" dirty="0"/>
          </a:p>
          <a:p>
            <a:r>
              <a:rPr lang="en-US" sz="2100" b="1" dirty="0"/>
              <a:t>Local </a:t>
            </a:r>
            <a:r>
              <a:rPr lang="en-US" sz="2100" b="1" dirty="0" smtClean="0"/>
              <a:t>matching share (city </a:t>
            </a:r>
            <a:r>
              <a:rPr lang="en-US" sz="2100" b="1" dirty="0"/>
              <a:t>and </a:t>
            </a:r>
            <a:r>
              <a:rPr lang="en-US" sz="2100" b="1" dirty="0" smtClean="0"/>
              <a:t>county</a:t>
            </a:r>
            <a:r>
              <a:rPr lang="en-US" sz="2100" b="1" dirty="0"/>
              <a:t>). </a:t>
            </a:r>
            <a:r>
              <a:rPr lang="en-US" sz="2100" dirty="0"/>
              <a:t>No match is required on </a:t>
            </a:r>
            <a:r>
              <a:rPr lang="en-US" sz="2100" dirty="0" smtClean="0"/>
              <a:t>state grants.</a:t>
            </a:r>
            <a:endParaRPr lang="en-US" sz="21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0390910" y="5935287"/>
            <a:ext cx="1504604" cy="6234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90909" y="5935287"/>
            <a:ext cx="157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KYTC</a:t>
            </a:r>
          </a:p>
          <a:p>
            <a:pPr algn="r"/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DEPARTMENT </a:t>
            </a:r>
            <a:r>
              <a:rPr lang="en-US" sz="1200" i="1" spc="300" dirty="0" smtClean="0">
                <a:solidFill>
                  <a:schemeClr val="bg1"/>
                </a:solidFill>
                <a:latin typeface="+mj-lt"/>
              </a:rPr>
              <a:t>of</a:t>
            </a:r>
            <a:r>
              <a:rPr lang="en-US" sz="1200" spc="300" dirty="0" smtClean="0">
                <a:solidFill>
                  <a:schemeClr val="bg1"/>
                </a:solidFill>
                <a:latin typeface="+mj-lt"/>
              </a:rPr>
              <a:t> AVIATION</a:t>
            </a:r>
            <a:endParaRPr lang="en-US" sz="1200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2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46" t="27716" r="1295" b="4799"/>
          <a:stretch/>
        </p:blipFill>
        <p:spPr>
          <a:xfrm>
            <a:off x="838200" y="1582151"/>
            <a:ext cx="10102216" cy="4525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0110"/>
            <a:ext cx="10515600" cy="55983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Airport maintenance fund projects FY 2019</a:t>
            </a:r>
            <a:endParaRPr lang="en-US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5818" y="6201295"/>
            <a:ext cx="4763193" cy="315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19652" y="6156707"/>
            <a:ext cx="5278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300" dirty="0" smtClean="0"/>
              <a:t>KYTC DEPARTMENT </a:t>
            </a:r>
            <a:r>
              <a:rPr lang="en-US" sz="1600" i="1" spc="300" dirty="0" smtClean="0"/>
              <a:t>of</a:t>
            </a:r>
            <a:r>
              <a:rPr lang="en-US" sz="1600" spc="300" dirty="0" smtClean="0"/>
              <a:t> AVIATION</a:t>
            </a:r>
            <a:endParaRPr lang="en-US" sz="1600" spc="300" dirty="0"/>
          </a:p>
        </p:txBody>
      </p:sp>
      <p:sp>
        <p:nvSpPr>
          <p:cNvPr id="4" name="Rectangle 3"/>
          <p:cNvSpPr/>
          <p:nvPr/>
        </p:nvSpPr>
        <p:spPr>
          <a:xfrm>
            <a:off x="714895" y="1586203"/>
            <a:ext cx="2053243" cy="949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45989" y="2044296"/>
            <a:ext cx="170022" cy="166254"/>
          </a:xfrm>
          <a:prstGeom prst="ellipse">
            <a:avLst/>
          </a:prstGeom>
          <a:solidFill>
            <a:srgbClr val="008A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26073" y="2303891"/>
            <a:ext cx="209854" cy="205203"/>
          </a:xfrm>
          <a:prstGeom prst="ellipse">
            <a:avLst/>
          </a:prstGeom>
          <a:solidFill>
            <a:srgbClr val="008A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71366" y="2599418"/>
            <a:ext cx="319268" cy="312192"/>
          </a:xfrm>
          <a:prstGeom prst="ellipse">
            <a:avLst/>
          </a:prstGeom>
          <a:solidFill>
            <a:srgbClr val="008A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4034" y="3004951"/>
            <a:ext cx="393932" cy="385201"/>
          </a:xfrm>
          <a:prstGeom prst="ellipse">
            <a:avLst/>
          </a:prstGeom>
          <a:solidFill>
            <a:srgbClr val="008A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4034" y="1586203"/>
            <a:ext cx="216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Funding (thousands)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19643" y="1970489"/>
            <a:ext cx="1189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</a:t>
            </a:r>
            <a:r>
              <a:rPr lang="en-US" sz="1400" dirty="0"/>
              <a:t> – </a:t>
            </a:r>
            <a:r>
              <a:rPr lang="en-US" sz="1400" dirty="0" smtClean="0"/>
              <a:t>400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319644" y="2252936"/>
            <a:ext cx="1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400</a:t>
            </a:r>
            <a:r>
              <a:rPr lang="en-US" sz="1400" dirty="0"/>
              <a:t> – </a:t>
            </a:r>
            <a:r>
              <a:rPr lang="en-US" sz="1400" dirty="0" smtClean="0"/>
              <a:t>600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313938" y="2597810"/>
            <a:ext cx="127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1,200 – 1,800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313938" y="3043662"/>
            <a:ext cx="127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1,800 – 2,600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178072" y="1731708"/>
            <a:ext cx="215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Airport maintenance </a:t>
            </a:r>
          </a:p>
          <a:p>
            <a:r>
              <a:rPr lang="en-US" b="1" dirty="0" smtClean="0"/>
              <a:t>funds: $9,651,414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3080796" y="1630791"/>
            <a:ext cx="2347240" cy="878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78" t="27186" b="5340"/>
          <a:stretch/>
        </p:blipFill>
        <p:spPr>
          <a:xfrm>
            <a:off x="826851" y="1546694"/>
            <a:ext cx="10272937" cy="4533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0110"/>
            <a:ext cx="10515600" cy="55983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Airport economic development fund projects FY 2019</a:t>
            </a:r>
            <a:endParaRPr lang="en-US" sz="36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5818" y="6201295"/>
            <a:ext cx="4763193" cy="315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19652" y="6156707"/>
            <a:ext cx="5278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300" dirty="0" smtClean="0"/>
              <a:t>KYTC DEPARTMENT </a:t>
            </a:r>
            <a:r>
              <a:rPr lang="en-US" sz="1600" i="1" spc="300" dirty="0" smtClean="0"/>
              <a:t>of</a:t>
            </a:r>
            <a:r>
              <a:rPr lang="en-US" sz="1600" spc="300" dirty="0" smtClean="0"/>
              <a:t> AVIATION</a:t>
            </a:r>
            <a:endParaRPr lang="en-US" sz="1600" spc="300" dirty="0"/>
          </a:p>
        </p:txBody>
      </p:sp>
      <p:sp>
        <p:nvSpPr>
          <p:cNvPr id="4" name="Rectangle 3"/>
          <p:cNvSpPr/>
          <p:nvPr/>
        </p:nvSpPr>
        <p:spPr>
          <a:xfrm>
            <a:off x="714895" y="1586203"/>
            <a:ext cx="2053243" cy="949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45989" y="2044296"/>
            <a:ext cx="170022" cy="166254"/>
          </a:xfrm>
          <a:prstGeom prst="ellipse">
            <a:avLst/>
          </a:prstGeom>
          <a:solidFill>
            <a:srgbClr val="008A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26073" y="2303891"/>
            <a:ext cx="209854" cy="205203"/>
          </a:xfrm>
          <a:prstGeom prst="ellipse">
            <a:avLst/>
          </a:prstGeom>
          <a:solidFill>
            <a:srgbClr val="008A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71366" y="2599418"/>
            <a:ext cx="319268" cy="312192"/>
          </a:xfrm>
          <a:prstGeom prst="ellipse">
            <a:avLst/>
          </a:prstGeom>
          <a:solidFill>
            <a:srgbClr val="008A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4034" y="3004951"/>
            <a:ext cx="393932" cy="385201"/>
          </a:xfrm>
          <a:prstGeom prst="ellipse">
            <a:avLst/>
          </a:prstGeom>
          <a:solidFill>
            <a:srgbClr val="008A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4034" y="1586203"/>
            <a:ext cx="216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Funding (thousands)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19643" y="1970489"/>
            <a:ext cx="1189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</a:t>
            </a:r>
            <a:r>
              <a:rPr lang="en-US" sz="1400" dirty="0"/>
              <a:t> – </a:t>
            </a:r>
            <a:r>
              <a:rPr lang="en-US" sz="1400" dirty="0" smtClean="0"/>
              <a:t>200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319644" y="2252936"/>
            <a:ext cx="1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00 </a:t>
            </a:r>
            <a:r>
              <a:rPr lang="en-US" sz="1400" dirty="0"/>
              <a:t>– 4</a:t>
            </a:r>
            <a:r>
              <a:rPr lang="en-US" sz="1400" dirty="0" smtClean="0"/>
              <a:t>00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313938" y="2597810"/>
            <a:ext cx="127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400 – 600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313938" y="3043662"/>
            <a:ext cx="127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750 – 1,200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299669" y="1721130"/>
            <a:ext cx="190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Aviation fuel tax funds: $8,694,000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3080796" y="1630791"/>
            <a:ext cx="2347240" cy="878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0110"/>
            <a:ext cx="10515600" cy="55983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Proposed airport maintenance fund projects FY 2020</a:t>
            </a:r>
            <a:endParaRPr lang="en-US" sz="36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5818" y="6201295"/>
            <a:ext cx="4763193" cy="315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19652" y="6156707"/>
            <a:ext cx="5278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300" dirty="0" smtClean="0"/>
              <a:t>KYTC DEPARTMENT </a:t>
            </a:r>
            <a:r>
              <a:rPr lang="en-US" sz="1600" i="1" spc="300" dirty="0" smtClean="0"/>
              <a:t>of</a:t>
            </a:r>
            <a:r>
              <a:rPr lang="en-US" sz="1600" spc="300" dirty="0" smtClean="0"/>
              <a:t> AVIATION</a:t>
            </a:r>
            <a:endParaRPr lang="en-US" sz="1600" spc="3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28323" r="2110" b="4302"/>
          <a:stretch/>
        </p:blipFill>
        <p:spPr>
          <a:xfrm>
            <a:off x="735979" y="1572322"/>
            <a:ext cx="10091855" cy="4560849"/>
          </a:xfrm>
          <a:prstGeom prst="rect">
            <a:avLst/>
          </a:prstGeom>
          <a:ln>
            <a:noFill/>
          </a:ln>
        </p:spPr>
      </p:pic>
      <p:sp>
        <p:nvSpPr>
          <p:cNvPr id="32" name="Rounded Rectangle 31"/>
          <p:cNvSpPr/>
          <p:nvPr/>
        </p:nvSpPr>
        <p:spPr>
          <a:xfrm>
            <a:off x="3791459" y="5438751"/>
            <a:ext cx="228701" cy="231745"/>
          </a:xfrm>
          <a:prstGeom prst="roundRect">
            <a:avLst/>
          </a:prstGeom>
          <a:solidFill>
            <a:srgbClr val="E6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3109503" y="4441759"/>
            <a:ext cx="162801" cy="170941"/>
          </a:xfrm>
          <a:prstGeom prst="roundRect">
            <a:avLst/>
          </a:prstGeom>
          <a:solidFill>
            <a:srgbClr val="E6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4" name="Rounded Rectangle 33"/>
          <p:cNvSpPr/>
          <p:nvPr/>
        </p:nvSpPr>
        <p:spPr>
          <a:xfrm>
            <a:off x="6701958" y="4667250"/>
            <a:ext cx="160805" cy="116681"/>
          </a:xfrm>
          <a:prstGeom prst="roundRect">
            <a:avLst/>
          </a:prstGeom>
          <a:solidFill>
            <a:srgbClr val="E6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701958" y="2284350"/>
            <a:ext cx="361140" cy="34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701958" y="4750594"/>
            <a:ext cx="160805" cy="80961"/>
          </a:xfrm>
          <a:prstGeom prst="ellipse">
            <a:avLst/>
          </a:prstGeom>
          <a:solidFill>
            <a:srgbClr val="E6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678145" y="4702970"/>
            <a:ext cx="160805" cy="80961"/>
          </a:xfrm>
          <a:prstGeom prst="ellipse">
            <a:avLst/>
          </a:prstGeom>
          <a:solidFill>
            <a:srgbClr val="E6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166483" y="4531300"/>
            <a:ext cx="124814" cy="84114"/>
          </a:xfrm>
          <a:custGeom>
            <a:avLst/>
            <a:gdLst>
              <a:gd name="connsiteX0" fmla="*/ 0 w 124814"/>
              <a:gd name="connsiteY0" fmla="*/ 84114 h 84114"/>
              <a:gd name="connsiteX1" fmla="*/ 32560 w 124814"/>
              <a:gd name="connsiteY1" fmla="*/ 54267 h 84114"/>
              <a:gd name="connsiteX2" fmla="*/ 40700 w 124814"/>
              <a:gd name="connsiteY2" fmla="*/ 51553 h 84114"/>
              <a:gd name="connsiteX3" fmla="*/ 65121 w 124814"/>
              <a:gd name="connsiteY3" fmla="*/ 46127 h 84114"/>
              <a:gd name="connsiteX4" fmla="*/ 89541 w 124814"/>
              <a:gd name="connsiteY4" fmla="*/ 37987 h 84114"/>
              <a:gd name="connsiteX5" fmla="*/ 97681 w 124814"/>
              <a:gd name="connsiteY5" fmla="*/ 35273 h 84114"/>
              <a:gd name="connsiteX6" fmla="*/ 105821 w 124814"/>
              <a:gd name="connsiteY6" fmla="*/ 32560 h 84114"/>
              <a:gd name="connsiteX7" fmla="*/ 119388 w 124814"/>
              <a:gd name="connsiteY7" fmla="*/ 8140 h 84114"/>
              <a:gd name="connsiteX8" fmla="*/ 124814 w 124814"/>
              <a:gd name="connsiteY8" fmla="*/ 0 h 8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814" h="84114">
                <a:moveTo>
                  <a:pt x="0" y="84114"/>
                </a:moveTo>
                <a:cubicBezTo>
                  <a:pt x="9229" y="74885"/>
                  <a:pt x="21472" y="61659"/>
                  <a:pt x="32560" y="54267"/>
                </a:cubicBezTo>
                <a:cubicBezTo>
                  <a:pt x="34940" y="52680"/>
                  <a:pt x="37925" y="52247"/>
                  <a:pt x="40700" y="51553"/>
                </a:cubicBezTo>
                <a:cubicBezTo>
                  <a:pt x="56191" y="47680"/>
                  <a:pt x="51194" y="50305"/>
                  <a:pt x="65121" y="46127"/>
                </a:cubicBezTo>
                <a:cubicBezTo>
                  <a:pt x="73339" y="43662"/>
                  <a:pt x="81401" y="40700"/>
                  <a:pt x="89541" y="37987"/>
                </a:cubicBezTo>
                <a:lnTo>
                  <a:pt x="97681" y="35273"/>
                </a:lnTo>
                <a:lnTo>
                  <a:pt x="105821" y="32560"/>
                </a:lnTo>
                <a:cubicBezTo>
                  <a:pt x="110597" y="18231"/>
                  <a:pt x="106947" y="26802"/>
                  <a:pt x="119388" y="8140"/>
                </a:cubicBezTo>
                <a:lnTo>
                  <a:pt x="124814" y="0"/>
                </a:lnTo>
              </a:path>
            </a:pathLst>
          </a:custGeom>
          <a:solidFill>
            <a:srgbClr val="E6FCC0"/>
          </a:solidFill>
          <a:ln w="6350">
            <a:solidFill>
              <a:srgbClr val="727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Callout 2 (Border and Accent Bar) 25"/>
          <p:cNvSpPr/>
          <p:nvPr/>
        </p:nvSpPr>
        <p:spPr>
          <a:xfrm>
            <a:off x="1813473" y="5825344"/>
            <a:ext cx="1069789" cy="155413"/>
          </a:xfrm>
          <a:prstGeom prst="accentBorderCallout2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Fulton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6" name="Line Callout 2 (Border and Accent Bar) 45"/>
          <p:cNvSpPr/>
          <p:nvPr/>
        </p:nvSpPr>
        <p:spPr>
          <a:xfrm>
            <a:off x="5178412" y="5136173"/>
            <a:ext cx="1069789" cy="155413"/>
          </a:xfrm>
          <a:prstGeom prst="accentBorderCallout2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Bowling Green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7" name="Line Callout 2 (Border and Accent Bar) 46"/>
          <p:cNvSpPr/>
          <p:nvPr/>
        </p:nvSpPr>
        <p:spPr>
          <a:xfrm>
            <a:off x="5364528" y="4441759"/>
            <a:ext cx="1069789" cy="155413"/>
          </a:xfrm>
          <a:prstGeom prst="accentBorderCallout2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Leitchfield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8" name="Line Callout 2 (Border and Accent Bar) 47"/>
          <p:cNvSpPr/>
          <p:nvPr/>
        </p:nvSpPr>
        <p:spPr>
          <a:xfrm>
            <a:off x="7363260" y="4132760"/>
            <a:ext cx="1069789" cy="155413"/>
          </a:xfrm>
          <a:prstGeom prst="accentBorderCallout2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Danville-Boyle Co.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9" name="Line Callout 2 (Border and Accent Bar) 48"/>
          <p:cNvSpPr/>
          <p:nvPr/>
        </p:nvSpPr>
        <p:spPr>
          <a:xfrm>
            <a:off x="8277660" y="4952520"/>
            <a:ext cx="1069789" cy="155413"/>
          </a:xfrm>
          <a:prstGeom prst="accentBorderCallout2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London-Corbin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0" name="Line Callout 2 (Border and Accent Bar) 49"/>
          <p:cNvSpPr/>
          <p:nvPr/>
        </p:nvSpPr>
        <p:spPr>
          <a:xfrm>
            <a:off x="9272981" y="5291586"/>
            <a:ext cx="1069789" cy="155413"/>
          </a:xfrm>
          <a:prstGeom prst="accentBorderCallout2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Harlan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" name="Line Callout 2 (Border and Accent Bar) 50"/>
          <p:cNvSpPr/>
          <p:nvPr/>
        </p:nvSpPr>
        <p:spPr>
          <a:xfrm>
            <a:off x="7835216" y="2247799"/>
            <a:ext cx="1069789" cy="155413"/>
          </a:xfrm>
          <a:prstGeom prst="accentBorderCallout2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Falmouth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26234" y="2300534"/>
            <a:ext cx="365869" cy="351322"/>
          </a:xfrm>
          <a:prstGeom prst="ellips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4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81" t="29192" r="1623" b="4622"/>
          <a:stretch/>
        </p:blipFill>
        <p:spPr>
          <a:xfrm>
            <a:off x="1147145" y="1650578"/>
            <a:ext cx="10083338" cy="4447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0232"/>
            <a:ext cx="10515600" cy="55983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Airport economic development fund projects FY 2019</a:t>
            </a:r>
            <a:endParaRPr lang="en-US" sz="36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5818" y="6201295"/>
            <a:ext cx="4763193" cy="315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19652" y="6156707"/>
            <a:ext cx="5278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300" dirty="0" smtClean="0"/>
              <a:t>KYTC DEPARTMENT </a:t>
            </a:r>
            <a:r>
              <a:rPr lang="en-US" sz="1600" i="1" spc="300" dirty="0" smtClean="0"/>
              <a:t>of</a:t>
            </a:r>
            <a:r>
              <a:rPr lang="en-US" sz="1600" spc="300" dirty="0" smtClean="0"/>
              <a:t> AVIATION</a:t>
            </a:r>
            <a:endParaRPr lang="en-US" sz="1600" spc="300" dirty="0"/>
          </a:p>
        </p:txBody>
      </p:sp>
      <p:sp>
        <p:nvSpPr>
          <p:cNvPr id="4" name="Rectangle 3"/>
          <p:cNvSpPr/>
          <p:nvPr/>
        </p:nvSpPr>
        <p:spPr>
          <a:xfrm>
            <a:off x="714895" y="1586203"/>
            <a:ext cx="2053243" cy="949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4895" y="1479665"/>
            <a:ext cx="2186247" cy="2152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4034" y="1546447"/>
            <a:ext cx="216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Funding (thousands)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56328" y="1617498"/>
            <a:ext cx="2901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47 combined past and projected projects: $57,086,253</a:t>
            </a:r>
            <a:endParaRPr lang="en-US" sz="1600" b="1" dirty="0"/>
          </a:p>
        </p:txBody>
      </p:sp>
      <p:sp>
        <p:nvSpPr>
          <p:cNvPr id="31" name="Rectangle 30"/>
          <p:cNvSpPr/>
          <p:nvPr/>
        </p:nvSpPr>
        <p:spPr>
          <a:xfrm>
            <a:off x="3080795" y="1591035"/>
            <a:ext cx="3052719" cy="6622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90666" y="2050437"/>
            <a:ext cx="112797" cy="110298"/>
          </a:xfrm>
          <a:prstGeom prst="ellipse">
            <a:avLst/>
          </a:prstGeom>
          <a:solidFill>
            <a:srgbClr val="008A5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68434" y="2320530"/>
            <a:ext cx="157262" cy="153778"/>
          </a:xfrm>
          <a:prstGeom prst="ellipse">
            <a:avLst/>
          </a:prstGeom>
          <a:solidFill>
            <a:srgbClr val="008A5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48423" y="2630056"/>
            <a:ext cx="197281" cy="192910"/>
          </a:xfrm>
          <a:prstGeom prst="ellipse">
            <a:avLst/>
          </a:prstGeom>
          <a:solidFill>
            <a:srgbClr val="008A5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32737" y="2982816"/>
            <a:ext cx="236141" cy="230909"/>
          </a:xfrm>
          <a:prstGeom prst="ellipse">
            <a:avLst/>
          </a:prstGeom>
          <a:solidFill>
            <a:srgbClr val="008A5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14090" y="3354851"/>
            <a:ext cx="265945" cy="260053"/>
          </a:xfrm>
          <a:prstGeom prst="ellipse">
            <a:avLst/>
          </a:prstGeom>
          <a:solidFill>
            <a:srgbClr val="008A5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94326" y="3770384"/>
            <a:ext cx="305471" cy="298703"/>
          </a:xfrm>
          <a:prstGeom prst="ellipse">
            <a:avLst/>
          </a:prstGeom>
          <a:solidFill>
            <a:srgbClr val="008A5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76342" y="4214628"/>
            <a:ext cx="341437" cy="333873"/>
          </a:xfrm>
          <a:prstGeom prst="ellipse">
            <a:avLst/>
          </a:prstGeom>
          <a:solidFill>
            <a:srgbClr val="008A5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19643" y="1937767"/>
            <a:ext cx="1189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 </a:t>
            </a:r>
            <a:r>
              <a:rPr lang="en-US" sz="1400" dirty="0"/>
              <a:t>– </a:t>
            </a:r>
            <a:r>
              <a:rPr lang="en-US" sz="1400" dirty="0" smtClean="0"/>
              <a:t>200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319644" y="2227248"/>
            <a:ext cx="1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00 </a:t>
            </a:r>
            <a:r>
              <a:rPr lang="en-US" sz="1400" dirty="0"/>
              <a:t>– 4</a:t>
            </a:r>
            <a:r>
              <a:rPr lang="en-US" sz="1400" dirty="0" smtClean="0"/>
              <a:t>00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319644" y="2562461"/>
            <a:ext cx="1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400 </a:t>
            </a:r>
            <a:r>
              <a:rPr lang="en-US" sz="1400" dirty="0"/>
              <a:t>– </a:t>
            </a:r>
            <a:r>
              <a:rPr lang="en-US" sz="1400" dirty="0" smtClean="0"/>
              <a:t>600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319643" y="2926066"/>
            <a:ext cx="1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600 </a:t>
            </a:r>
            <a:r>
              <a:rPr lang="en-US" sz="1400" dirty="0"/>
              <a:t>– </a:t>
            </a:r>
            <a:r>
              <a:rPr lang="en-US" sz="1400" dirty="0" smtClean="0"/>
              <a:t>750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1319642" y="3323538"/>
            <a:ext cx="1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750 </a:t>
            </a:r>
            <a:r>
              <a:rPr lang="en-US" sz="1400" dirty="0"/>
              <a:t>– </a:t>
            </a:r>
            <a:r>
              <a:rPr lang="en-US" sz="1400" dirty="0" smtClean="0"/>
              <a:t>1,200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319641" y="3761310"/>
            <a:ext cx="1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1,200 </a:t>
            </a:r>
            <a:r>
              <a:rPr lang="en-US" sz="1400" dirty="0"/>
              <a:t>– </a:t>
            </a:r>
            <a:r>
              <a:rPr lang="en-US" sz="1400" dirty="0" smtClean="0"/>
              <a:t>1,800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319640" y="4240724"/>
            <a:ext cx="14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1,800 </a:t>
            </a:r>
            <a:r>
              <a:rPr lang="en-US" sz="1400" dirty="0"/>
              <a:t>– </a:t>
            </a:r>
            <a:r>
              <a:rPr lang="en-US" sz="1400" dirty="0" smtClean="0"/>
              <a:t>2,600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7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CD89CC-DDCF-4AA0-A295-AF52544B392F}" vid="{9DB07E85-8466-4702-955C-F47BAD91C9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KYTCtemplate</Template>
  <TotalTime>244</TotalTime>
  <Words>728</Words>
  <Application>Microsoft Office PowerPoint</Application>
  <PresentationFormat>Widescreen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Kentucky Aviation Economic Development Fund &amp; Supplemental Maintenance Fund</vt:lpstr>
      <vt:lpstr>Department of Aviation</vt:lpstr>
      <vt:lpstr>State airport system </vt:lpstr>
      <vt:lpstr>Kentucky’s public airports</vt:lpstr>
      <vt:lpstr>Airport funding sources </vt:lpstr>
      <vt:lpstr>Airport maintenance fund projects FY 2019</vt:lpstr>
      <vt:lpstr>Airport economic development fund projects FY 2019</vt:lpstr>
      <vt:lpstr>Proposed airport maintenance fund projects FY 2020</vt:lpstr>
      <vt:lpstr>Airport economic development fund projects FY 2019</vt:lpstr>
      <vt:lpstr>Additional FAA airport funding (AIP) </vt:lpstr>
      <vt:lpstr>FAA AIP airport funding 2019-2020  </vt:lpstr>
      <vt:lpstr>State airport funded projects summer 2019 </vt:lpstr>
      <vt:lpstr>Recent pavement overlay project in Bardstown</vt:lpstr>
      <vt:lpstr>Continued legislative commitment  is essential for:</vt:lpstr>
      <vt:lpstr>PowerPoint Presentation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Aviation Economic Development Fund &amp;  Supplemental Maintenance Fund</dc:title>
  <dc:creator>Smith, Jordan R (KYTC)</dc:creator>
  <cp:lastModifiedBy>Snyder, John (LRC)</cp:lastModifiedBy>
  <cp:revision>32</cp:revision>
  <dcterms:created xsi:type="dcterms:W3CDTF">2019-07-18T13:21:40Z</dcterms:created>
  <dcterms:modified xsi:type="dcterms:W3CDTF">2019-07-18T19:05:28Z</dcterms:modified>
</cp:coreProperties>
</file>