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58" r:id="rId6"/>
    <p:sldId id="259" r:id="rId7"/>
    <p:sldId id="260" r:id="rId8"/>
    <p:sldId id="261" r:id="rId9"/>
    <p:sldId id="262"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Pritchett" initials="GP" lastIdx="1" clrIdx="0">
    <p:extLst>
      <p:ext uri="{19B8F6BF-5375-455C-9EA6-DF929625EA0E}">
        <p15:presenceInfo xmlns:p15="http://schemas.microsoft.com/office/powerpoint/2012/main" userId="Greg Pritch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1FF6F-4699-48A8-A066-09913173FAFE}" v="109" dt="2020-08-05T15:58:43.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53301" autoAdjust="0"/>
  </p:normalViewPr>
  <p:slideViewPr>
    <p:cSldViewPr snapToGrid="0">
      <p:cViewPr varScale="1">
        <p:scale>
          <a:sx n="62" d="100"/>
          <a:sy n="62" d="100"/>
        </p:scale>
        <p:origin x="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8C156345-D9A8-40E8-B539-7079535A9D18}" type="datetimeFigureOut">
              <a:rPr lang="en-US" smtClean="0"/>
              <a:t>8/13/20</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DCF97F0B-87EE-4FA9-A2CB-DF20284E6932}" type="slidenum">
              <a:rPr lang="en-US" smtClean="0"/>
              <a:t>‹#›</a:t>
            </a:fld>
            <a:endParaRPr lang="en-US"/>
          </a:p>
        </p:txBody>
      </p:sp>
    </p:spTree>
    <p:extLst>
      <p:ext uri="{BB962C8B-B14F-4D97-AF65-F5344CB8AC3E}">
        <p14:creationId xmlns:p14="http://schemas.microsoft.com/office/powerpoint/2010/main" val="170928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Greg Pritchett with the Henderson County Riverport Authority representing Kentucky Public riverports.  </a:t>
            </a:r>
          </a:p>
          <a:p>
            <a:r>
              <a:rPr lang="en-US" dirty="0"/>
              <a:t>On behalf of public riverports across Kentucky we appreciate the opportunity to present today. </a:t>
            </a:r>
          </a:p>
          <a:p>
            <a:endParaRPr lang="en-US" dirty="0"/>
          </a:p>
          <a:p>
            <a:r>
              <a:rPr lang="en-US" dirty="0"/>
              <a:t>Kentucky Public Riverports are organized under Kentucky Revised Statues by cities and counties across the state as necessary or desirable to promote freight transportation via water and to attract industrial or commercial operations to the property held as riverport industrial parks in Kentucky. </a:t>
            </a:r>
          </a:p>
          <a:p>
            <a:endParaRPr lang="en-US" dirty="0"/>
          </a:p>
          <a:p>
            <a:r>
              <a:rPr lang="en-US" dirty="0"/>
              <a:t> </a:t>
            </a:r>
          </a:p>
        </p:txBody>
      </p:sp>
      <p:sp>
        <p:nvSpPr>
          <p:cNvPr id="4" name="Slide Number Placeholder 3"/>
          <p:cNvSpPr>
            <a:spLocks noGrp="1"/>
          </p:cNvSpPr>
          <p:nvPr>
            <p:ph type="sldNum" sz="quarter" idx="5"/>
          </p:nvPr>
        </p:nvSpPr>
        <p:spPr/>
        <p:txBody>
          <a:bodyPr/>
          <a:lstStyle/>
          <a:p>
            <a:fld id="{DCF97F0B-87EE-4FA9-A2CB-DF20284E6932}" type="slidenum">
              <a:rPr lang="en-US" smtClean="0"/>
              <a:t>1</a:t>
            </a:fld>
            <a:endParaRPr lang="en-US"/>
          </a:p>
        </p:txBody>
      </p:sp>
    </p:spTree>
    <p:extLst>
      <p:ext uri="{BB962C8B-B14F-4D97-AF65-F5344CB8AC3E}">
        <p14:creationId xmlns:p14="http://schemas.microsoft.com/office/powerpoint/2010/main" val="49166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Kentucky public riverport system starts on the Mississippi river then spans the state using the Ohio, Tennessee, </a:t>
            </a:r>
            <a:r>
              <a:rPr lang="en-US" b="0" i="0" dirty="0">
                <a:solidFill>
                  <a:srgbClr val="666666"/>
                </a:solidFill>
                <a:effectLst/>
                <a:latin typeface="Tahoma" panose="020B0604030504040204" pitchFamily="34" charset="0"/>
              </a:rPr>
              <a:t>Cumberland Rivers.  </a:t>
            </a:r>
          </a:p>
          <a:p>
            <a:r>
              <a:rPr lang="en-US" b="0" i="0" dirty="0">
                <a:solidFill>
                  <a:srgbClr val="666666"/>
                </a:solidFill>
                <a:effectLst/>
                <a:latin typeface="Tahoma" panose="020B0604030504040204" pitchFamily="34" charset="0"/>
              </a:rPr>
              <a:t> These city and county operated riverports offer efficient year-round freight transport of bulk materials, agricultural products, chemicals, minerals, metals, wood and manufactured goods to and from communities across the Commonwealth.  </a:t>
            </a:r>
          </a:p>
          <a:p>
            <a:endParaRPr lang="en-US" b="0" i="0" dirty="0">
              <a:solidFill>
                <a:srgbClr val="666666"/>
              </a:solidFill>
              <a:effectLst/>
              <a:latin typeface="Tahoma" panose="020B0604030504040204" pitchFamily="34" charset="0"/>
            </a:endParaRPr>
          </a:p>
          <a:p>
            <a:r>
              <a:rPr lang="en-US" b="0" i="0" dirty="0">
                <a:solidFill>
                  <a:srgbClr val="666666"/>
                </a:solidFill>
                <a:effectLst/>
                <a:latin typeface="Tahoma" panose="020B0604030504040204" pitchFamily="34" charset="0"/>
              </a:rPr>
              <a:t>For example, the Henderson county Riverport client base includes national and international Aluminum, Steel and Zinc suppliers who sell into the local and regional communities of North Western Kentucky and Southern Indiana.  Our port also offers space for two agri-business fertilizer suppliers and 3 grain shippers. We work with third-party European banks, Wall Street commodity traders as well as local and regional manufacturers.  </a:t>
            </a:r>
          </a:p>
          <a:p>
            <a:endParaRPr lang="en-US" b="0" i="0" dirty="0">
              <a:solidFill>
                <a:srgbClr val="666666"/>
              </a:solidFill>
              <a:effectLst/>
              <a:latin typeface="Tahoma" panose="020B0604030504040204" pitchFamily="34" charset="0"/>
            </a:endParaRPr>
          </a:p>
          <a:p>
            <a:r>
              <a:rPr lang="en-US" b="0" i="0" dirty="0">
                <a:solidFill>
                  <a:srgbClr val="666666"/>
                </a:solidFill>
                <a:effectLst/>
                <a:latin typeface="Tahoma" panose="020B0604030504040204" pitchFamily="34" charset="0"/>
              </a:rPr>
              <a:t>Kentucky riverports also work to develop industrial parks and recruit companies  which in turn enhances job opportunities.  </a:t>
            </a:r>
          </a:p>
          <a:p>
            <a:endParaRPr lang="en-US" b="0" i="0" dirty="0">
              <a:solidFill>
                <a:srgbClr val="666666"/>
              </a:solidFill>
              <a:effectLst/>
              <a:latin typeface="Tahoma" panose="020B0604030504040204" pitchFamily="34" charset="0"/>
            </a:endParaRPr>
          </a:p>
          <a:p>
            <a:endParaRPr lang="en-US" b="0" i="0" dirty="0">
              <a:solidFill>
                <a:srgbClr val="666666"/>
              </a:solidFill>
              <a:effectLst/>
              <a:latin typeface="Tahoma" panose="020B0604030504040204" pitchFamily="34" charset="0"/>
            </a:endParaRPr>
          </a:p>
          <a:p>
            <a:endParaRPr lang="en-US" b="0" i="0" dirty="0">
              <a:solidFill>
                <a:srgbClr val="666666"/>
              </a:solidFill>
              <a:effectLst/>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DCF97F0B-87EE-4FA9-A2CB-DF20284E6932}" type="slidenum">
              <a:rPr lang="en-US" smtClean="0"/>
              <a:t>2</a:t>
            </a:fld>
            <a:endParaRPr lang="en-US"/>
          </a:p>
        </p:txBody>
      </p:sp>
    </p:spTree>
    <p:extLst>
      <p:ext uri="{BB962C8B-B14F-4D97-AF65-F5344CB8AC3E}">
        <p14:creationId xmlns:p14="http://schemas.microsoft.com/office/powerpoint/2010/main" val="425808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tell from these slides, many industries are dependent on Kentucky Public Riverports to handle inbound and outbound cargo. The saving created by water transportation make it possible for Kentucky industries to compete while improving safety and reducing the maintenance  by minimizing truck traffic on our highways.  </a:t>
            </a:r>
          </a:p>
        </p:txBody>
      </p:sp>
      <p:sp>
        <p:nvSpPr>
          <p:cNvPr id="4" name="Slide Number Placeholder 3"/>
          <p:cNvSpPr>
            <a:spLocks noGrp="1"/>
          </p:cNvSpPr>
          <p:nvPr>
            <p:ph type="sldNum" sz="quarter" idx="5"/>
          </p:nvPr>
        </p:nvSpPr>
        <p:spPr/>
        <p:txBody>
          <a:bodyPr/>
          <a:lstStyle/>
          <a:p>
            <a:fld id="{DCF97F0B-87EE-4FA9-A2CB-DF20284E6932}" type="slidenum">
              <a:rPr lang="en-US" smtClean="0"/>
              <a:t>3</a:t>
            </a:fld>
            <a:endParaRPr lang="en-US"/>
          </a:p>
        </p:txBody>
      </p:sp>
    </p:spTree>
    <p:extLst>
      <p:ext uri="{BB962C8B-B14F-4D97-AF65-F5344CB8AC3E}">
        <p14:creationId xmlns:p14="http://schemas.microsoft.com/office/powerpoint/2010/main" val="44955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2006, 2007 and 2008, the Kentucky Transportation Cabinet in concert with several participating public ports worked with a consultant and executed a research project titled Kentucky Riverport Improvement Project. This report studied each existing public  riverport and additionally those communities wishing to develop public riverports . The report provided an analysis of each port's infrastructure, needs assessments and recommended legislative actions such as offering infrastructure and marketing funds to assist. The report called for the formation of an advisory board to the Transportation Cabinet for the purpose of administrating and reviewing grant applications from public riverports from funds allocated to the Transportation Cabinet. </a:t>
            </a:r>
          </a:p>
          <a:p>
            <a:endParaRPr lang="en-US" dirty="0"/>
          </a:p>
          <a:p>
            <a:r>
              <a:rPr lang="en-US" dirty="0"/>
              <a:t>Beginning in 2013, the Kentucky General Assembly has annually provided $500,00 each year to the present for riverport projects across the state.</a:t>
            </a:r>
          </a:p>
          <a:p>
            <a:endParaRPr lang="en-US" dirty="0"/>
          </a:p>
          <a:p>
            <a:endParaRPr lang="en-US" dirty="0"/>
          </a:p>
        </p:txBody>
      </p:sp>
      <p:sp>
        <p:nvSpPr>
          <p:cNvPr id="4" name="Slide Number Placeholder 3"/>
          <p:cNvSpPr>
            <a:spLocks noGrp="1"/>
          </p:cNvSpPr>
          <p:nvPr>
            <p:ph type="sldNum" sz="quarter" idx="5"/>
          </p:nvPr>
        </p:nvSpPr>
        <p:spPr/>
        <p:txBody>
          <a:bodyPr/>
          <a:lstStyle/>
          <a:p>
            <a:fld id="{DCF97F0B-87EE-4FA9-A2CB-DF20284E6932}" type="slidenum">
              <a:rPr lang="en-US" smtClean="0"/>
              <a:t>4</a:t>
            </a:fld>
            <a:endParaRPr lang="en-US"/>
          </a:p>
        </p:txBody>
      </p:sp>
    </p:spTree>
    <p:extLst>
      <p:ext uri="{BB962C8B-B14F-4D97-AF65-F5344CB8AC3E}">
        <p14:creationId xmlns:p14="http://schemas.microsoft.com/office/powerpoint/2010/main" val="1353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recently, the Kentucky Water Transportation Advisory Board met and reviewed this list of grant applicants from Riverports across the state.  The board went onto recommend to the Transportation Cabinet Secretary funding the projects indicated by the blue stars. </a:t>
            </a:r>
          </a:p>
          <a:p>
            <a:endParaRPr lang="en-US" dirty="0"/>
          </a:p>
          <a:p>
            <a:r>
              <a:rPr lang="en-US" dirty="0"/>
              <a:t>Kentucky Public Riverports appreciate your willingness to provide funds for improvements such as these.</a:t>
            </a:r>
          </a:p>
        </p:txBody>
      </p:sp>
      <p:sp>
        <p:nvSpPr>
          <p:cNvPr id="4" name="Slide Number Placeholder 3"/>
          <p:cNvSpPr>
            <a:spLocks noGrp="1"/>
          </p:cNvSpPr>
          <p:nvPr>
            <p:ph type="sldNum" sz="quarter" idx="5"/>
          </p:nvPr>
        </p:nvSpPr>
        <p:spPr/>
        <p:txBody>
          <a:bodyPr/>
          <a:lstStyle/>
          <a:p>
            <a:fld id="{DCF97F0B-87EE-4FA9-A2CB-DF20284E6932}" type="slidenum">
              <a:rPr lang="en-US" smtClean="0"/>
              <a:t>5</a:t>
            </a:fld>
            <a:endParaRPr lang="en-US"/>
          </a:p>
        </p:txBody>
      </p:sp>
    </p:spTree>
    <p:extLst>
      <p:ext uri="{BB962C8B-B14F-4D97-AF65-F5344CB8AC3E}">
        <p14:creationId xmlns:p14="http://schemas.microsoft.com/office/powerpoint/2010/main" val="393374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Kentucky is competing with surrounding states all desiring to enhance economic development activities  During 2020 the Ohio and Illinois legislatives set a side $11 and $40 respectively to develop and expand public riverports in their states.  Indiana has announced a plan to develop another Ohio River port in direct competition with Ohio and Kentucky for future business opportunities. </a:t>
            </a:r>
          </a:p>
          <a:p>
            <a:endParaRPr lang="en-US" dirty="0"/>
          </a:p>
          <a:p>
            <a:r>
              <a:rPr lang="en-US" dirty="0"/>
              <a:t>A few years ago while attending a freight conference in New York, I listened as a senior official with a major freight transportation company presented their vision and business expansion plan to Wall Street. A map was shown denoting the projected population growth in the Carolina’s, Georgia and Tennessee to the south then Ohio, Indiana and Illinois to the north.  What I found disturbing about the map was no significant growth projections for Kentucky and our state was just a land bridge between the projected growth centers of the east, north and south of the Commonwealth.  </a:t>
            </a:r>
          </a:p>
          <a:p>
            <a:endParaRPr lang="en-US" dirty="0"/>
          </a:p>
          <a:p>
            <a:r>
              <a:rPr lang="en-US" dirty="0"/>
              <a:t>Supporting and growing Kentucky’s economy builds stability, strong jobs and retains our next generation of Kentucky families and citizens.  I hope we are all mindful of the work our riverport network is doing to facilitate commerce and grow with your past and future financial support to maintain and upgrade. </a:t>
            </a:r>
          </a:p>
          <a:p>
            <a:endParaRPr lang="en-US" dirty="0"/>
          </a:p>
          <a:p>
            <a:r>
              <a:rPr lang="en-US" dirty="0"/>
              <a:t>Thank you.</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DCF97F0B-87EE-4FA9-A2CB-DF20284E6932}" type="slidenum">
              <a:rPr lang="en-US" smtClean="0"/>
              <a:t>6</a:t>
            </a:fld>
            <a:endParaRPr lang="en-US"/>
          </a:p>
        </p:txBody>
      </p:sp>
    </p:spTree>
    <p:extLst>
      <p:ext uri="{BB962C8B-B14F-4D97-AF65-F5344CB8AC3E}">
        <p14:creationId xmlns:p14="http://schemas.microsoft.com/office/powerpoint/2010/main" val="238319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E419-BAD0-4B93-9D74-10593F875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CCDD86-CABC-4AD5-ABA3-9CEC0BF55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7760C-B34A-4928-A162-D67B1FE46442}"/>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48940F43-7133-4D1D-AA3D-F071292E0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1191F-63DA-4C1E-A0F5-B9CA0B5BF3FF}"/>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266599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CD8C-490B-4542-80AC-613CA3B515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9F5F8A-BAC5-4434-B488-065D13275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5687D-ACA6-4DD3-A728-DCD76E9CF684}"/>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7C99EF1F-631E-4E9E-BAFF-7AB609FA8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2A2E6-CAFD-4097-A7D8-78E27BD80B85}"/>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16521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7A296-0A79-4818-B43B-392C211CE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649D-645B-4955-BC98-EEDD3B21D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6B86F-A531-4548-8E42-62E5FB3E008E}"/>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6F4C4F20-FE11-4DAF-8DA4-89B7156F8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1448-E50F-4D7F-933D-CDC2ECB8DE19}"/>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72739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5185-C296-46D5-99C8-ED95373C5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6622-7875-4ED6-8C52-E6F372AC8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40AC1-45C8-4669-9E9E-170C8D32A3F8}"/>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F6DC01BD-ADD4-46F1-9764-D1E7AE24F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E3C3D-D25C-4649-A1AA-F6CAFB16E961}"/>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207700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9338-2C44-4B78-B1A4-0AC9C29AB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F1CB90-D91D-45DC-BFE7-5EAB8D73E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CC726-C508-43F5-BC14-FFF4D9E10AA6}"/>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BE40AAC5-03F5-4C53-9FD5-FD3EF02D9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6F582-CFD7-472C-BAD9-7073A39BC149}"/>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41196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DE1D-33FC-4C0E-AA86-A6BA8AEFA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71A4C0-3D4E-4083-849B-A853FF1B0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1CA8AD-B538-4DC0-B6FF-51DDA68F0E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0FD1B-A1C0-4BFC-B250-C34723D04144}"/>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6" name="Footer Placeholder 5">
            <a:extLst>
              <a:ext uri="{FF2B5EF4-FFF2-40B4-BE49-F238E27FC236}">
                <a16:creationId xmlns:a16="http://schemas.microsoft.com/office/drawing/2014/main" id="{BC961CAF-0DFB-4A36-93BA-CC265468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125A0-1D5E-4D92-90F6-26F62DE8D36F}"/>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411625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6B06-A5F0-42E9-9C8C-519BA4066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1790D-DC18-4EF5-88AC-1F561F0A0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7D4979-D2FD-4412-93B5-9A020A2B0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EF19E-3AE3-4C26-9955-AB235A066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53A18A-596F-4872-A447-846B5C543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2EB8D-D72F-4DF6-A62F-A1412E07A7AD}"/>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8" name="Footer Placeholder 7">
            <a:extLst>
              <a:ext uri="{FF2B5EF4-FFF2-40B4-BE49-F238E27FC236}">
                <a16:creationId xmlns:a16="http://schemas.microsoft.com/office/drawing/2014/main" id="{9FCC7B2D-9A35-4B91-BE23-35D2BAC0C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C1B1A-7E4E-430C-95E8-93639528E7A3}"/>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328890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9BA0-D8DB-434E-B6D5-7F6704BCE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0C4578-2892-4664-B89E-5B104C0E1E1E}"/>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4" name="Footer Placeholder 3">
            <a:extLst>
              <a:ext uri="{FF2B5EF4-FFF2-40B4-BE49-F238E27FC236}">
                <a16:creationId xmlns:a16="http://schemas.microsoft.com/office/drawing/2014/main" id="{8DD58582-BCB0-44B9-8C24-A7FBFC8D19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7CD00-5236-468A-B437-52E3659F506A}"/>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160197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26481-D046-4D8A-8F20-702251261D85}"/>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3" name="Footer Placeholder 2">
            <a:extLst>
              <a:ext uri="{FF2B5EF4-FFF2-40B4-BE49-F238E27FC236}">
                <a16:creationId xmlns:a16="http://schemas.microsoft.com/office/drawing/2014/main" id="{BE014F7F-E5E4-4A37-88EA-F55B450ED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5771B-6E7D-4B71-8670-E013F24211F5}"/>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309234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F729-3BE3-4547-981F-6EA28F605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159EC-25ED-4D4C-ABF9-597F79ADE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B3CC68-D520-4660-AB24-F93BC715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801CB-FBEC-4814-9917-FD4BA21843A5}"/>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6" name="Footer Placeholder 5">
            <a:extLst>
              <a:ext uri="{FF2B5EF4-FFF2-40B4-BE49-F238E27FC236}">
                <a16:creationId xmlns:a16="http://schemas.microsoft.com/office/drawing/2014/main" id="{962F6FB4-B5BB-47F9-B28C-FB45BE9A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75233-5505-4189-99D8-668D853D8710}"/>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43785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42C7-4640-4140-A656-7A5D29A8F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67420-3087-4456-9375-73C2AC81A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7A885E-DDA1-47D8-BA33-EF6DB3913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37B5C-48A3-4047-9A2A-C6D407DA15C5}"/>
              </a:ext>
            </a:extLst>
          </p:cNvPr>
          <p:cNvSpPr>
            <a:spLocks noGrp="1"/>
          </p:cNvSpPr>
          <p:nvPr>
            <p:ph type="dt" sz="half" idx="10"/>
          </p:nvPr>
        </p:nvSpPr>
        <p:spPr/>
        <p:txBody>
          <a:bodyPr/>
          <a:lstStyle/>
          <a:p>
            <a:fld id="{8F700D9B-36D9-4035-A243-A2FC50FFDC29}" type="datetimeFigureOut">
              <a:rPr lang="en-US" smtClean="0"/>
              <a:t>8/13/20</a:t>
            </a:fld>
            <a:endParaRPr lang="en-US"/>
          </a:p>
        </p:txBody>
      </p:sp>
      <p:sp>
        <p:nvSpPr>
          <p:cNvPr id="6" name="Footer Placeholder 5">
            <a:extLst>
              <a:ext uri="{FF2B5EF4-FFF2-40B4-BE49-F238E27FC236}">
                <a16:creationId xmlns:a16="http://schemas.microsoft.com/office/drawing/2014/main" id="{DC479ED7-57CA-4E9E-A9D2-F63578447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3D439-0143-483A-8457-BABCA3813DC0}"/>
              </a:ext>
            </a:extLst>
          </p:cNvPr>
          <p:cNvSpPr>
            <a:spLocks noGrp="1"/>
          </p:cNvSpPr>
          <p:nvPr>
            <p:ph type="sldNum" sz="quarter" idx="12"/>
          </p:nvPr>
        </p:nvSpPr>
        <p:spPr/>
        <p:txBody>
          <a:bodyPr/>
          <a:lstStyle/>
          <a:p>
            <a:fld id="{0B6130E8-C579-42AA-9152-74910EF726FE}" type="slidenum">
              <a:rPr lang="en-US" smtClean="0"/>
              <a:t>‹#›</a:t>
            </a:fld>
            <a:endParaRPr lang="en-US"/>
          </a:p>
        </p:txBody>
      </p:sp>
    </p:spTree>
    <p:extLst>
      <p:ext uri="{BB962C8B-B14F-4D97-AF65-F5344CB8AC3E}">
        <p14:creationId xmlns:p14="http://schemas.microsoft.com/office/powerpoint/2010/main" val="156150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B11C3-8506-41B6-BF2E-FA435C279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4F1DE-F5AB-48A6-A738-5ECE66632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F9E64-AA64-433D-8EB4-CAA5F4EED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0D9B-36D9-4035-A243-A2FC50FFDC29}" type="datetimeFigureOut">
              <a:rPr lang="en-US" smtClean="0"/>
              <a:t>8/13/20</a:t>
            </a:fld>
            <a:endParaRPr lang="en-US"/>
          </a:p>
        </p:txBody>
      </p:sp>
      <p:sp>
        <p:nvSpPr>
          <p:cNvPr id="5" name="Footer Placeholder 4">
            <a:extLst>
              <a:ext uri="{FF2B5EF4-FFF2-40B4-BE49-F238E27FC236}">
                <a16:creationId xmlns:a16="http://schemas.microsoft.com/office/drawing/2014/main" id="{528D9639-0B49-4BE4-BBB1-156A1C960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24271-1F2F-4225-9604-84CA378B5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130E8-C579-42AA-9152-74910EF726FE}" type="slidenum">
              <a:rPr lang="en-US" smtClean="0"/>
              <a:t>‹#›</a:t>
            </a:fld>
            <a:endParaRPr lang="en-US"/>
          </a:p>
        </p:txBody>
      </p:sp>
    </p:spTree>
    <p:extLst>
      <p:ext uri="{BB962C8B-B14F-4D97-AF65-F5344CB8AC3E}">
        <p14:creationId xmlns:p14="http://schemas.microsoft.com/office/powerpoint/2010/main" val="59801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1DC64F-3F88-468A-AB57-1B12C918277A}"/>
              </a:ext>
            </a:extLst>
          </p:cNvPr>
          <p:cNvPicPr>
            <a:picLocks noChangeAspect="1"/>
          </p:cNvPicPr>
          <p:nvPr/>
        </p:nvPicPr>
        <p:blipFill rotWithShape="1">
          <a:blip r:embed="rId3"/>
          <a:srcRect t="6250"/>
          <a:stretch/>
        </p:blipFill>
        <p:spPr>
          <a:xfrm>
            <a:off x="369870" y="153564"/>
            <a:ext cx="11347807" cy="6383133"/>
          </a:xfrm>
          <a:prstGeom prst="rect">
            <a:avLst/>
          </a:prstGeom>
        </p:spPr>
      </p:pic>
      <p:sp>
        <p:nvSpPr>
          <p:cNvPr id="78" name="Rectangle 7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EE1404-18CB-4368-9535-3409C5F27872}"/>
              </a:ext>
            </a:extLst>
          </p:cNvPr>
          <p:cNvSpPr txBox="1"/>
          <p:nvPr/>
        </p:nvSpPr>
        <p:spPr>
          <a:xfrm>
            <a:off x="4479533" y="220894"/>
            <a:ext cx="6676147" cy="176956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algn="ctr">
              <a:lnSpc>
                <a:spcPct val="90000"/>
              </a:lnSpc>
              <a:spcBef>
                <a:spcPct val="0"/>
              </a:spcBef>
              <a:spcAft>
                <a:spcPts val="800"/>
              </a:spcAft>
            </a:pPr>
            <a:r>
              <a:rPr lang="en-US" sz="2400" dirty="0">
                <a:solidFill>
                  <a:srgbClr val="FFFFFF"/>
                </a:solidFill>
                <a:effectLst/>
                <a:latin typeface="+mj-lt"/>
                <a:ea typeface="+mj-ea"/>
                <a:cs typeface="+mj-cs"/>
              </a:rPr>
              <a:t>Kentucky Legislature Transportation Committee August 18, 2020 </a:t>
            </a:r>
          </a:p>
          <a:p>
            <a:pPr marL="0" marR="0" algn="ctr">
              <a:lnSpc>
                <a:spcPct val="90000"/>
              </a:lnSpc>
              <a:spcBef>
                <a:spcPct val="0"/>
              </a:spcBef>
              <a:spcAft>
                <a:spcPts val="800"/>
              </a:spcAft>
            </a:pPr>
            <a:r>
              <a:rPr lang="en-US" sz="2400" dirty="0">
                <a:solidFill>
                  <a:srgbClr val="FFFFFF"/>
                </a:solidFill>
                <a:effectLst/>
                <a:latin typeface="+mj-lt"/>
                <a:ea typeface="+mj-ea"/>
                <a:cs typeface="+mj-cs"/>
              </a:rPr>
              <a:t>KBT Waterway committee remarks by Greg Pritchett</a:t>
            </a:r>
          </a:p>
        </p:txBody>
      </p:sp>
      <p:pic>
        <p:nvPicPr>
          <p:cNvPr id="3" name="Picture 2" descr="A picture containing drawing&#10;&#10;Description automatically generated">
            <a:extLst>
              <a:ext uri="{FF2B5EF4-FFF2-40B4-BE49-F238E27FC236}">
                <a16:creationId xmlns:a16="http://schemas.microsoft.com/office/drawing/2014/main" id="{072ED365-BB3A-6A46-AF73-064BB043F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22" y="153564"/>
            <a:ext cx="2171700" cy="1422400"/>
          </a:xfrm>
          <a:prstGeom prst="rect">
            <a:avLst/>
          </a:prstGeom>
        </p:spPr>
      </p:pic>
    </p:spTree>
    <p:extLst>
      <p:ext uri="{BB962C8B-B14F-4D97-AF65-F5344CB8AC3E}">
        <p14:creationId xmlns:p14="http://schemas.microsoft.com/office/powerpoint/2010/main" val="220812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58E644F-E313-42D4-B960-0C0ED5D548C1}"/>
              </a:ext>
            </a:extLst>
          </p:cNvPr>
          <p:cNvPicPr>
            <a:picLocks noChangeAspect="1"/>
          </p:cNvPicPr>
          <p:nvPr/>
        </p:nvPicPr>
        <p:blipFill>
          <a:blip r:embed="rId3"/>
          <a:stretch>
            <a:fillRect/>
          </a:stretch>
        </p:blipFill>
        <p:spPr>
          <a:xfrm>
            <a:off x="237951" y="480061"/>
            <a:ext cx="11731887" cy="5897879"/>
          </a:xfrm>
          <a:prstGeom prst="rect">
            <a:avLst/>
          </a:prstGeom>
        </p:spPr>
      </p:pic>
    </p:spTree>
    <p:extLst>
      <p:ext uri="{BB962C8B-B14F-4D97-AF65-F5344CB8AC3E}">
        <p14:creationId xmlns:p14="http://schemas.microsoft.com/office/powerpoint/2010/main" val="90352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rvices 6">
            <a:extLst>
              <a:ext uri="{FF2B5EF4-FFF2-40B4-BE49-F238E27FC236}">
                <a16:creationId xmlns:a16="http://schemas.microsoft.com/office/drawing/2014/main" id="{9309A32F-7E0C-4F6D-8C3B-7E0ED9461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467"/>
          <a:stretch/>
        </p:blipFill>
        <p:spPr bwMode="auto">
          <a:xfrm>
            <a:off x="484632" y="2151707"/>
            <a:ext cx="2560320" cy="2548439"/>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7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2" name="Picture 8" descr="services 3">
            <a:extLst>
              <a:ext uri="{FF2B5EF4-FFF2-40B4-BE49-F238E27FC236}">
                <a16:creationId xmlns:a16="http://schemas.microsoft.com/office/drawing/2014/main" id="{9E8A7F66-D3DC-436B-8F17-361EADE822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86" r="19613"/>
          <a:stretch/>
        </p:blipFill>
        <p:spPr bwMode="auto">
          <a:xfrm>
            <a:off x="3354631" y="1509548"/>
            <a:ext cx="2560320" cy="383275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services 4">
            <a:extLst>
              <a:ext uri="{FF2B5EF4-FFF2-40B4-BE49-F238E27FC236}">
                <a16:creationId xmlns:a16="http://schemas.microsoft.com/office/drawing/2014/main" id="{FB6696F0-6AED-4A9B-B14A-B2B6A27E70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33" r="14065"/>
          <a:stretch/>
        </p:blipFill>
        <p:spPr bwMode="auto">
          <a:xfrm>
            <a:off x="6235726" y="1509577"/>
            <a:ext cx="2560320" cy="3832699"/>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amp;lt;div class=&amp;quot;fancybox-title-heading&amp;quot;&amp;gt;services 5&amp;lt;/div&amp;gt;">
            <a:extLst>
              <a:ext uri="{FF2B5EF4-FFF2-40B4-BE49-F238E27FC236}">
                <a16:creationId xmlns:a16="http://schemas.microsoft.com/office/drawing/2014/main" id="{845B7A7F-807D-4F77-8B05-EB5302F378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187" r="13401" b="1"/>
          <a:stretch/>
        </p:blipFill>
        <p:spPr bwMode="auto">
          <a:xfrm>
            <a:off x="9120662" y="2152774"/>
            <a:ext cx="2560320" cy="2546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F74841-B842-497A-9A74-7F788535C0C3}"/>
              </a:ext>
            </a:extLst>
          </p:cNvPr>
          <p:cNvSpPr txBox="1"/>
          <p:nvPr/>
        </p:nvSpPr>
        <p:spPr>
          <a:xfrm>
            <a:off x="595872" y="602026"/>
            <a:ext cx="1732248" cy="1477328"/>
          </a:xfrm>
          <a:prstGeom prst="rect">
            <a:avLst/>
          </a:prstGeom>
          <a:noFill/>
        </p:spPr>
        <p:txBody>
          <a:bodyPr wrap="square" rtlCol="0">
            <a:spAutoFit/>
          </a:bodyPr>
          <a:lstStyle/>
          <a:p>
            <a:r>
              <a:rPr lang="en-US" dirty="0"/>
              <a:t>Steel Wire Rod from Texas going to a Henderson based company.</a:t>
            </a:r>
          </a:p>
        </p:txBody>
      </p:sp>
      <p:sp>
        <p:nvSpPr>
          <p:cNvPr id="4" name="TextBox 3">
            <a:extLst>
              <a:ext uri="{FF2B5EF4-FFF2-40B4-BE49-F238E27FC236}">
                <a16:creationId xmlns:a16="http://schemas.microsoft.com/office/drawing/2014/main" id="{4C831957-83D9-418D-835C-AD4C592BF43B}"/>
              </a:ext>
            </a:extLst>
          </p:cNvPr>
          <p:cNvSpPr txBox="1"/>
          <p:nvPr/>
        </p:nvSpPr>
        <p:spPr>
          <a:xfrm>
            <a:off x="3375207" y="221501"/>
            <a:ext cx="2590149" cy="1200329"/>
          </a:xfrm>
          <a:prstGeom prst="rect">
            <a:avLst/>
          </a:prstGeom>
          <a:noFill/>
        </p:spPr>
        <p:txBody>
          <a:bodyPr wrap="square" rtlCol="0">
            <a:spAutoFit/>
          </a:bodyPr>
          <a:lstStyle/>
          <a:p>
            <a:r>
              <a:rPr lang="en-US" dirty="0"/>
              <a:t>Steel tank components built in Webster County going to Mississippi.</a:t>
            </a:r>
          </a:p>
          <a:p>
            <a:endParaRPr lang="en-US" dirty="0"/>
          </a:p>
        </p:txBody>
      </p:sp>
      <p:sp>
        <p:nvSpPr>
          <p:cNvPr id="5" name="TextBox 4">
            <a:extLst>
              <a:ext uri="{FF2B5EF4-FFF2-40B4-BE49-F238E27FC236}">
                <a16:creationId xmlns:a16="http://schemas.microsoft.com/office/drawing/2014/main" id="{E579C130-E41A-41B1-8513-4E9ABDCA0626}"/>
              </a:ext>
            </a:extLst>
          </p:cNvPr>
          <p:cNvSpPr txBox="1"/>
          <p:nvPr/>
        </p:nvSpPr>
        <p:spPr>
          <a:xfrm>
            <a:off x="6803374" y="153347"/>
            <a:ext cx="1903304" cy="1200329"/>
          </a:xfrm>
          <a:prstGeom prst="rect">
            <a:avLst/>
          </a:prstGeom>
          <a:noFill/>
        </p:spPr>
        <p:txBody>
          <a:bodyPr wrap="square" rtlCol="0">
            <a:spAutoFit/>
          </a:bodyPr>
          <a:lstStyle/>
          <a:p>
            <a:r>
              <a:rPr lang="en-US" dirty="0"/>
              <a:t> Tinplate roll sheet  from China going to a local food can maker</a:t>
            </a:r>
          </a:p>
        </p:txBody>
      </p:sp>
      <p:sp>
        <p:nvSpPr>
          <p:cNvPr id="7" name="TextBox 6">
            <a:extLst>
              <a:ext uri="{FF2B5EF4-FFF2-40B4-BE49-F238E27FC236}">
                <a16:creationId xmlns:a16="http://schemas.microsoft.com/office/drawing/2014/main" id="{F98A9CE6-3354-43D6-8F2C-6C91FDFE14E4}"/>
              </a:ext>
            </a:extLst>
          </p:cNvPr>
          <p:cNvSpPr txBox="1"/>
          <p:nvPr/>
        </p:nvSpPr>
        <p:spPr>
          <a:xfrm>
            <a:off x="9382538" y="602026"/>
            <a:ext cx="2368351" cy="1477328"/>
          </a:xfrm>
          <a:prstGeom prst="rect">
            <a:avLst/>
          </a:prstGeom>
          <a:noFill/>
        </p:spPr>
        <p:txBody>
          <a:bodyPr wrap="square" rtlCol="0">
            <a:spAutoFit/>
          </a:bodyPr>
          <a:lstStyle/>
          <a:p>
            <a:r>
              <a:rPr lang="en-US" dirty="0"/>
              <a:t> Steel Presses from Germany and South Korea going to Bardstown, Bowling Green and Owensboro</a:t>
            </a:r>
          </a:p>
        </p:txBody>
      </p:sp>
    </p:spTree>
    <p:extLst>
      <p:ext uri="{BB962C8B-B14F-4D97-AF65-F5344CB8AC3E}">
        <p14:creationId xmlns:p14="http://schemas.microsoft.com/office/powerpoint/2010/main" val="371336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EFF64740-69B6-4EBC-9B76-99767BC4174C}"/>
              </a:ext>
            </a:extLst>
          </p:cNvPr>
          <p:cNvGraphicFramePr>
            <a:graphicFrameLocks noChangeAspect="1"/>
          </p:cNvGraphicFramePr>
          <p:nvPr>
            <p:extLst>
              <p:ext uri="{D42A27DB-BD31-4B8C-83A1-F6EECF244321}">
                <p14:modId xmlns:p14="http://schemas.microsoft.com/office/powerpoint/2010/main" val="2547936121"/>
              </p:ext>
            </p:extLst>
          </p:nvPr>
        </p:nvGraphicFramePr>
        <p:xfrm>
          <a:off x="3664085" y="42772"/>
          <a:ext cx="5532368" cy="6721194"/>
        </p:xfrm>
        <a:graphic>
          <a:graphicData uri="http://schemas.openxmlformats.org/presentationml/2006/ole">
            <mc:AlternateContent xmlns:mc="http://schemas.openxmlformats.org/markup-compatibility/2006">
              <mc:Choice xmlns:v="urn:schemas-microsoft-com:vml" Requires="v">
                <p:oleObj spid="_x0000_s1035" name="Acrobat Document" r:id="rId4" imgW="1942829" imgH="2514600" progId="AcroExch.Document.DC">
                  <p:embed/>
                </p:oleObj>
              </mc:Choice>
              <mc:Fallback>
                <p:oleObj name="Acrobat Document" r:id="rId4" imgW="1942829" imgH="2514600" progId="AcroExch.Document.DC">
                  <p:embed/>
                  <p:pic>
                    <p:nvPicPr>
                      <p:cNvPr id="14" name="Object 13">
                        <a:extLst>
                          <a:ext uri="{FF2B5EF4-FFF2-40B4-BE49-F238E27FC236}">
                            <a16:creationId xmlns:a16="http://schemas.microsoft.com/office/drawing/2014/main" id="{EFF64740-69B6-4EBC-9B76-99767BC4174C}"/>
                          </a:ext>
                        </a:extLst>
                      </p:cNvPr>
                      <p:cNvPicPr/>
                      <p:nvPr/>
                    </p:nvPicPr>
                    <p:blipFill>
                      <a:blip r:embed="rId5"/>
                      <a:stretch>
                        <a:fillRect/>
                      </a:stretch>
                    </p:blipFill>
                    <p:spPr>
                      <a:xfrm>
                        <a:off x="3664085" y="42772"/>
                        <a:ext cx="5532368" cy="6721194"/>
                      </a:xfrm>
                      <a:prstGeom prst="rect">
                        <a:avLst/>
                      </a:prstGeom>
                    </p:spPr>
                  </p:pic>
                </p:oleObj>
              </mc:Fallback>
            </mc:AlternateContent>
          </a:graphicData>
        </a:graphic>
      </p:graphicFrame>
    </p:spTree>
    <p:extLst>
      <p:ext uri="{BB962C8B-B14F-4D97-AF65-F5344CB8AC3E}">
        <p14:creationId xmlns:p14="http://schemas.microsoft.com/office/powerpoint/2010/main" val="2411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79CBA-0E5B-4944-8E3F-2C00EDCB7215}"/>
              </a:ext>
            </a:extLst>
          </p:cNvPr>
          <p:cNvPicPr>
            <a:picLocks noChangeAspect="1"/>
          </p:cNvPicPr>
          <p:nvPr/>
        </p:nvPicPr>
        <p:blipFill>
          <a:blip r:embed="rId3"/>
          <a:stretch>
            <a:fillRect/>
          </a:stretch>
        </p:blipFill>
        <p:spPr>
          <a:xfrm>
            <a:off x="1641723" y="643466"/>
            <a:ext cx="8908553" cy="5571067"/>
          </a:xfrm>
          <a:prstGeom prst="rect">
            <a:avLst/>
          </a:prstGeom>
        </p:spPr>
      </p:pic>
      <p:sp>
        <p:nvSpPr>
          <p:cNvPr id="6" name="Star: 5 Points 5">
            <a:extLst>
              <a:ext uri="{FF2B5EF4-FFF2-40B4-BE49-F238E27FC236}">
                <a16:creationId xmlns:a16="http://schemas.microsoft.com/office/drawing/2014/main" id="{E9A49E9D-DACF-481B-9430-C221B1D48097}"/>
              </a:ext>
            </a:extLst>
          </p:cNvPr>
          <p:cNvSpPr/>
          <p:nvPr/>
        </p:nvSpPr>
        <p:spPr>
          <a:xfrm>
            <a:off x="10550276" y="3073940"/>
            <a:ext cx="302433" cy="408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3F091A06-37F2-413A-8F03-21BEEC2DD34F}"/>
              </a:ext>
            </a:extLst>
          </p:cNvPr>
          <p:cNvSpPr/>
          <p:nvPr/>
        </p:nvSpPr>
        <p:spPr>
          <a:xfrm>
            <a:off x="10550277" y="3553838"/>
            <a:ext cx="311286" cy="408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4471200-493E-421D-9D44-38D42A7FE2A4}"/>
              </a:ext>
            </a:extLst>
          </p:cNvPr>
          <p:cNvSpPr/>
          <p:nvPr/>
        </p:nvSpPr>
        <p:spPr>
          <a:xfrm>
            <a:off x="10541424" y="3962400"/>
            <a:ext cx="311285" cy="408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59B92EDA-CF94-45C1-B218-A2EE2804880D}"/>
              </a:ext>
            </a:extLst>
          </p:cNvPr>
          <p:cNvSpPr/>
          <p:nvPr/>
        </p:nvSpPr>
        <p:spPr>
          <a:xfrm>
            <a:off x="10559887" y="4370962"/>
            <a:ext cx="311285" cy="36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9417AF21-6E9B-42FE-B3EA-7EAA80C53690}"/>
              </a:ext>
            </a:extLst>
          </p:cNvPr>
          <p:cNvSpPr/>
          <p:nvPr/>
        </p:nvSpPr>
        <p:spPr>
          <a:xfrm>
            <a:off x="10559887" y="4734128"/>
            <a:ext cx="292822" cy="36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3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F08A23-59AD-450A-B3D7-3E78FD60C8C8}"/>
              </a:ext>
            </a:extLst>
          </p:cNvPr>
          <p:cNvPicPr>
            <a:picLocks noChangeAspect="1"/>
          </p:cNvPicPr>
          <p:nvPr/>
        </p:nvPicPr>
        <p:blipFill>
          <a:blip r:embed="rId3"/>
          <a:stretch>
            <a:fillRect/>
          </a:stretch>
        </p:blipFill>
        <p:spPr>
          <a:xfrm>
            <a:off x="870729" y="678426"/>
            <a:ext cx="9756759" cy="4811649"/>
          </a:xfrm>
          <a:prstGeom prst="rect">
            <a:avLst/>
          </a:prstGeom>
        </p:spPr>
      </p:pic>
      <p:sp>
        <p:nvSpPr>
          <p:cNvPr id="7" name="Star: 5 Points 6">
            <a:extLst>
              <a:ext uri="{FF2B5EF4-FFF2-40B4-BE49-F238E27FC236}">
                <a16:creationId xmlns:a16="http://schemas.microsoft.com/office/drawing/2014/main" id="{65ADBE37-CDA8-4D67-B882-40A7196168E5}"/>
              </a:ext>
            </a:extLst>
          </p:cNvPr>
          <p:cNvSpPr/>
          <p:nvPr/>
        </p:nvSpPr>
        <p:spPr>
          <a:xfrm>
            <a:off x="7326999" y="1026488"/>
            <a:ext cx="312666" cy="3532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EB3E7FF-FC18-4606-B411-3F8026598E00}"/>
              </a:ext>
            </a:extLst>
          </p:cNvPr>
          <p:cNvSpPr/>
          <p:nvPr/>
        </p:nvSpPr>
        <p:spPr>
          <a:xfrm>
            <a:off x="5604574" y="1542681"/>
            <a:ext cx="289068" cy="383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35ACE276-E374-4A6D-AF85-62C7323B3C99}"/>
              </a:ext>
            </a:extLst>
          </p:cNvPr>
          <p:cNvSpPr/>
          <p:nvPr/>
        </p:nvSpPr>
        <p:spPr>
          <a:xfrm>
            <a:off x="1781605" y="3429000"/>
            <a:ext cx="342163" cy="3819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CFA866-236B-4E00-8EFF-64CB5DDBCD5C}"/>
              </a:ext>
            </a:extLst>
          </p:cNvPr>
          <p:cNvSpPr txBox="1"/>
          <p:nvPr/>
        </p:nvSpPr>
        <p:spPr>
          <a:xfrm>
            <a:off x="7734054" y="867205"/>
            <a:ext cx="1256563" cy="369332"/>
          </a:xfrm>
          <a:prstGeom prst="rect">
            <a:avLst/>
          </a:prstGeom>
          <a:noFill/>
        </p:spPr>
        <p:txBody>
          <a:bodyPr wrap="square" rtlCol="0">
            <a:spAutoFit/>
          </a:bodyPr>
          <a:lstStyle/>
          <a:p>
            <a:r>
              <a:rPr lang="en-US" dirty="0"/>
              <a:t>$</a:t>
            </a:r>
            <a:r>
              <a:rPr lang="en-US" b="1" dirty="0"/>
              <a:t>11 Million</a:t>
            </a:r>
          </a:p>
        </p:txBody>
      </p:sp>
      <p:sp>
        <p:nvSpPr>
          <p:cNvPr id="11" name="TextBox 10">
            <a:extLst>
              <a:ext uri="{FF2B5EF4-FFF2-40B4-BE49-F238E27FC236}">
                <a16:creationId xmlns:a16="http://schemas.microsoft.com/office/drawing/2014/main" id="{9315700A-6C42-4466-94D9-6F722B9B5B97}"/>
              </a:ext>
            </a:extLst>
          </p:cNvPr>
          <p:cNvSpPr txBox="1"/>
          <p:nvPr/>
        </p:nvSpPr>
        <p:spPr>
          <a:xfrm>
            <a:off x="4710821" y="1026488"/>
            <a:ext cx="1352919" cy="646331"/>
          </a:xfrm>
          <a:prstGeom prst="rect">
            <a:avLst/>
          </a:prstGeom>
          <a:noFill/>
        </p:spPr>
        <p:txBody>
          <a:bodyPr wrap="square" rtlCol="0">
            <a:spAutoFit/>
          </a:bodyPr>
          <a:lstStyle/>
          <a:p>
            <a:r>
              <a:rPr lang="en-US" dirty="0"/>
              <a:t>Proposed new port</a:t>
            </a:r>
          </a:p>
        </p:txBody>
      </p:sp>
      <p:sp>
        <p:nvSpPr>
          <p:cNvPr id="12" name="TextBox 11">
            <a:extLst>
              <a:ext uri="{FF2B5EF4-FFF2-40B4-BE49-F238E27FC236}">
                <a16:creationId xmlns:a16="http://schemas.microsoft.com/office/drawing/2014/main" id="{A0B3E35C-971D-416F-99B8-E0302E3222EC}"/>
              </a:ext>
            </a:extLst>
          </p:cNvPr>
          <p:cNvSpPr txBox="1"/>
          <p:nvPr/>
        </p:nvSpPr>
        <p:spPr>
          <a:xfrm>
            <a:off x="1510235" y="2973660"/>
            <a:ext cx="1374550" cy="646331"/>
          </a:xfrm>
          <a:prstGeom prst="rect">
            <a:avLst/>
          </a:prstGeom>
          <a:noFill/>
        </p:spPr>
        <p:txBody>
          <a:bodyPr wrap="square" rtlCol="0">
            <a:spAutoFit/>
          </a:bodyPr>
          <a:lstStyle/>
          <a:p>
            <a:r>
              <a:rPr lang="en-US" dirty="0"/>
              <a:t>$40 Million</a:t>
            </a:r>
          </a:p>
          <a:p>
            <a:endParaRPr lang="en-US" dirty="0"/>
          </a:p>
        </p:txBody>
      </p:sp>
      <p:pic>
        <p:nvPicPr>
          <p:cNvPr id="3" name="Picture 2" descr="A picture containing drawing&#10;&#10;Description automatically generated">
            <a:extLst>
              <a:ext uri="{FF2B5EF4-FFF2-40B4-BE49-F238E27FC236}">
                <a16:creationId xmlns:a16="http://schemas.microsoft.com/office/drawing/2014/main" id="{570F7196-044B-0240-94BF-CCC92B21B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001" y="5490075"/>
            <a:ext cx="2171700" cy="1422400"/>
          </a:xfrm>
          <a:prstGeom prst="rect">
            <a:avLst/>
          </a:prstGeom>
        </p:spPr>
      </p:pic>
    </p:spTree>
    <p:extLst>
      <p:ext uri="{BB962C8B-B14F-4D97-AF65-F5344CB8AC3E}">
        <p14:creationId xmlns:p14="http://schemas.microsoft.com/office/powerpoint/2010/main" val="414194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D792A016BF3459EC3487CA087A261" ma:contentTypeVersion="10" ma:contentTypeDescription="Create a new document." ma:contentTypeScope="" ma:versionID="bab8598bb5dc7f6a7e2eb541bb4f74c8">
  <xsd:schema xmlns:xsd="http://www.w3.org/2001/XMLSchema" xmlns:xs="http://www.w3.org/2001/XMLSchema" xmlns:p="http://schemas.microsoft.com/office/2006/metadata/properties" xmlns:ns3="d6e9aebc-3c1d-486d-a90a-d4d90438f2b1" xmlns:ns4="3c998056-018b-44ad-9996-05caf30df2fd" targetNamespace="http://schemas.microsoft.com/office/2006/metadata/properties" ma:root="true" ma:fieldsID="73d417f7e43e514f9c8c316943435514" ns3:_="" ns4:_="">
    <xsd:import namespace="d6e9aebc-3c1d-486d-a90a-d4d90438f2b1"/>
    <xsd:import namespace="3c998056-018b-44ad-9996-05caf30df2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9aebc-3c1d-486d-a90a-d4d90438f2b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998056-018b-44ad-9996-05caf30df2f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E70E9-5493-4805-917E-644640FD5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9aebc-3c1d-486d-a90a-d4d90438f2b1"/>
    <ds:schemaRef ds:uri="3c998056-018b-44ad-9996-05caf30df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7A9563-FF62-4EF2-A4AC-EBDBFBD357E6}">
  <ds:schemaRefs>
    <ds:schemaRef ds:uri="d6e9aebc-3c1d-486d-a90a-d4d90438f2b1"/>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c998056-018b-44ad-9996-05caf30df2fd"/>
    <ds:schemaRef ds:uri="http://schemas.microsoft.com/office/2006/metadata/properties"/>
  </ds:schemaRefs>
</ds:datastoreItem>
</file>

<file path=customXml/itemProps3.xml><?xml version="1.0" encoding="utf-8"?>
<ds:datastoreItem xmlns:ds="http://schemas.openxmlformats.org/officeDocument/2006/customXml" ds:itemID="{BCB0C87B-B64D-43C0-AD71-7CF72887E5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778</Words>
  <Application>Microsoft Macintosh PowerPoint</Application>
  <PresentationFormat>Widescreen</PresentationFormat>
  <Paragraphs>46</Paragraphs>
  <Slides>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Tahoma</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Pritchett</dc:creator>
  <cp:lastModifiedBy>Danny Slaton</cp:lastModifiedBy>
  <cp:revision>9</cp:revision>
  <cp:lastPrinted>2020-08-05T15:31:53Z</cp:lastPrinted>
  <dcterms:created xsi:type="dcterms:W3CDTF">2020-08-04T19:31:19Z</dcterms:created>
  <dcterms:modified xsi:type="dcterms:W3CDTF">2020-08-13T18:17:29Z</dcterms:modified>
</cp:coreProperties>
</file>