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262" r:id="rId3"/>
    <p:sldId id="2264" r:id="rId4"/>
    <p:sldId id="257" r:id="rId5"/>
    <p:sldId id="258" r:id="rId6"/>
    <p:sldId id="2265" r:id="rId7"/>
    <p:sldId id="2266" r:id="rId8"/>
    <p:sldId id="2267" r:id="rId9"/>
    <p:sldId id="2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329BC-7583-496B-9C13-555366D9734D}" type="datetimeFigureOut">
              <a:rPr lang="en-US" smtClean="0"/>
              <a:t>10/19/2020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4B378-7B72-4B00-BDA7-F177C78E33B5}" type="slidenum">
              <a:rPr lang="en-US" smtClean="0"/>
              <a:t>‹#›</a:t>
            </a:fld>
            <a:endParaRPr lang="en-US" dirty="0"/>
          </a:p>
        </p:txBody>
      </p:sp>
    </p:spTree>
    <p:extLst>
      <p:ext uri="{BB962C8B-B14F-4D97-AF65-F5344CB8AC3E}">
        <p14:creationId xmlns:p14="http://schemas.microsoft.com/office/powerpoint/2010/main" val="276892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A33CD-EF47-4B77-9B0D-B3DC9FD4F527}" type="slidenum">
              <a:rPr lang="en-US" smtClean="0"/>
              <a:pPr>
                <a:defRPr/>
              </a:pPr>
              <a:t>2</a:t>
            </a:fld>
            <a:endParaRPr lang="en-US" dirty="0"/>
          </a:p>
        </p:txBody>
      </p:sp>
    </p:spTree>
    <p:extLst>
      <p:ext uri="{BB962C8B-B14F-4D97-AF65-F5344CB8AC3E}">
        <p14:creationId xmlns:p14="http://schemas.microsoft.com/office/powerpoint/2010/main" val="224940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C2B5-02B8-4851-BCFF-17AFD69CBB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A9BF81-9364-4448-B86D-AF5BEFD1C9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93A0E-18EA-41C4-BF75-CBB163C43D89}"/>
              </a:ext>
            </a:extLst>
          </p:cNvPr>
          <p:cNvSpPr>
            <a:spLocks noGrp="1"/>
          </p:cNvSpPr>
          <p:nvPr>
            <p:ph type="dt" sz="half" idx="10"/>
          </p:nvPr>
        </p:nvSpPr>
        <p:spPr/>
        <p:txBody>
          <a:bodyPr/>
          <a:lstStyle/>
          <a:p>
            <a:fld id="{97B08C6F-38DC-4616-8E02-303051DDAB1E}" type="datetimeFigureOut">
              <a:rPr lang="en-US" smtClean="0"/>
              <a:t>10/19/2020</a:t>
            </a:fld>
            <a:endParaRPr lang="en-US" dirty="0"/>
          </a:p>
        </p:txBody>
      </p:sp>
      <p:sp>
        <p:nvSpPr>
          <p:cNvPr id="5" name="Footer Placeholder 4">
            <a:extLst>
              <a:ext uri="{FF2B5EF4-FFF2-40B4-BE49-F238E27FC236}">
                <a16:creationId xmlns:a16="http://schemas.microsoft.com/office/drawing/2014/main" id="{AAD5CB90-9825-43FD-86DE-5B1D3EA8EA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59334A-266B-4B9B-A4BE-98B742BABF0E}"/>
              </a:ext>
            </a:extLst>
          </p:cNvPr>
          <p:cNvSpPr>
            <a:spLocks noGrp="1"/>
          </p:cNvSpPr>
          <p:nvPr>
            <p:ph type="sldNum" sz="quarter" idx="12"/>
          </p:nvPr>
        </p:nvSpPr>
        <p:spPr/>
        <p:txBody>
          <a:bodyPr/>
          <a:lstStyle/>
          <a:p>
            <a:fld id="{D88C0193-A736-4885-AD49-29B15306DC56}" type="slidenum">
              <a:rPr lang="en-US" smtClean="0"/>
              <a:t>‹#›</a:t>
            </a:fld>
            <a:endParaRPr lang="en-US" dirty="0"/>
          </a:p>
        </p:txBody>
      </p:sp>
    </p:spTree>
    <p:extLst>
      <p:ext uri="{BB962C8B-B14F-4D97-AF65-F5344CB8AC3E}">
        <p14:creationId xmlns:p14="http://schemas.microsoft.com/office/powerpoint/2010/main" val="57717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85EC-9D10-4AB0-9847-F652EB1ED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B93AD3-A76D-4AE0-8F15-871C7EFC1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01C4C-BB51-481E-8CDA-56307F469DB7}"/>
              </a:ext>
            </a:extLst>
          </p:cNvPr>
          <p:cNvSpPr>
            <a:spLocks noGrp="1"/>
          </p:cNvSpPr>
          <p:nvPr>
            <p:ph type="dt" sz="half" idx="10"/>
          </p:nvPr>
        </p:nvSpPr>
        <p:spPr/>
        <p:txBody>
          <a:bodyPr/>
          <a:lstStyle/>
          <a:p>
            <a:fld id="{97B08C6F-38DC-4616-8E02-303051DDAB1E}" type="datetimeFigureOut">
              <a:rPr lang="en-US" smtClean="0"/>
              <a:t>10/19/2020</a:t>
            </a:fld>
            <a:endParaRPr lang="en-US" dirty="0"/>
          </a:p>
        </p:txBody>
      </p:sp>
      <p:sp>
        <p:nvSpPr>
          <p:cNvPr id="5" name="Footer Placeholder 4">
            <a:extLst>
              <a:ext uri="{FF2B5EF4-FFF2-40B4-BE49-F238E27FC236}">
                <a16:creationId xmlns:a16="http://schemas.microsoft.com/office/drawing/2014/main" id="{8DB9FD6E-9147-4190-9E20-7F6BCD2197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67F9E3-DE52-4F9A-919B-282E9CBA060C}"/>
              </a:ext>
            </a:extLst>
          </p:cNvPr>
          <p:cNvSpPr>
            <a:spLocks noGrp="1"/>
          </p:cNvSpPr>
          <p:nvPr>
            <p:ph type="sldNum" sz="quarter" idx="12"/>
          </p:nvPr>
        </p:nvSpPr>
        <p:spPr/>
        <p:txBody>
          <a:bodyPr/>
          <a:lstStyle/>
          <a:p>
            <a:fld id="{D88C0193-A736-4885-AD49-29B15306DC56}" type="slidenum">
              <a:rPr lang="en-US" smtClean="0"/>
              <a:t>‹#›</a:t>
            </a:fld>
            <a:endParaRPr lang="en-US" dirty="0"/>
          </a:p>
        </p:txBody>
      </p:sp>
    </p:spTree>
    <p:extLst>
      <p:ext uri="{BB962C8B-B14F-4D97-AF65-F5344CB8AC3E}">
        <p14:creationId xmlns:p14="http://schemas.microsoft.com/office/powerpoint/2010/main" val="1995199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38275-B278-4E8B-B999-BB27571EA1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95F9C9-1358-4E5C-9D52-FA6B804B74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A9A8B-8595-42E7-A608-8F868C95990C}"/>
              </a:ext>
            </a:extLst>
          </p:cNvPr>
          <p:cNvSpPr>
            <a:spLocks noGrp="1"/>
          </p:cNvSpPr>
          <p:nvPr>
            <p:ph type="dt" sz="half" idx="10"/>
          </p:nvPr>
        </p:nvSpPr>
        <p:spPr/>
        <p:txBody>
          <a:bodyPr/>
          <a:lstStyle/>
          <a:p>
            <a:fld id="{97B08C6F-38DC-4616-8E02-303051DDAB1E}" type="datetimeFigureOut">
              <a:rPr lang="en-US" smtClean="0"/>
              <a:t>10/19/2020</a:t>
            </a:fld>
            <a:endParaRPr lang="en-US" dirty="0"/>
          </a:p>
        </p:txBody>
      </p:sp>
      <p:sp>
        <p:nvSpPr>
          <p:cNvPr id="5" name="Footer Placeholder 4">
            <a:extLst>
              <a:ext uri="{FF2B5EF4-FFF2-40B4-BE49-F238E27FC236}">
                <a16:creationId xmlns:a16="http://schemas.microsoft.com/office/drawing/2014/main" id="{28673CFE-7A8C-4E2E-9012-9040DBACAE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4B92EC-DA5E-4A60-8E69-2A5FC835207F}"/>
              </a:ext>
            </a:extLst>
          </p:cNvPr>
          <p:cNvSpPr>
            <a:spLocks noGrp="1"/>
          </p:cNvSpPr>
          <p:nvPr>
            <p:ph type="sldNum" sz="quarter" idx="12"/>
          </p:nvPr>
        </p:nvSpPr>
        <p:spPr/>
        <p:txBody>
          <a:bodyPr/>
          <a:lstStyle/>
          <a:p>
            <a:fld id="{D88C0193-A736-4885-AD49-29B15306DC56}" type="slidenum">
              <a:rPr lang="en-US" smtClean="0"/>
              <a:t>‹#›</a:t>
            </a:fld>
            <a:endParaRPr lang="en-US" dirty="0"/>
          </a:p>
        </p:txBody>
      </p:sp>
    </p:spTree>
    <p:extLst>
      <p:ext uri="{BB962C8B-B14F-4D97-AF65-F5344CB8AC3E}">
        <p14:creationId xmlns:p14="http://schemas.microsoft.com/office/powerpoint/2010/main" val="175805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915A-F777-49B2-9086-37E9EAFD6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9E9EBA-AB1A-4A86-80CF-0862E1542C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EE876-FDAE-40F7-A4AC-2EF6536C5AAD}"/>
              </a:ext>
            </a:extLst>
          </p:cNvPr>
          <p:cNvSpPr>
            <a:spLocks noGrp="1"/>
          </p:cNvSpPr>
          <p:nvPr>
            <p:ph type="dt" sz="half" idx="10"/>
          </p:nvPr>
        </p:nvSpPr>
        <p:spPr/>
        <p:txBody>
          <a:bodyPr/>
          <a:lstStyle/>
          <a:p>
            <a:fld id="{97B08C6F-38DC-4616-8E02-303051DDAB1E}" type="datetimeFigureOut">
              <a:rPr lang="en-US" smtClean="0"/>
              <a:t>10/19/2020</a:t>
            </a:fld>
            <a:endParaRPr lang="en-US" dirty="0"/>
          </a:p>
        </p:txBody>
      </p:sp>
      <p:sp>
        <p:nvSpPr>
          <p:cNvPr id="5" name="Footer Placeholder 4">
            <a:extLst>
              <a:ext uri="{FF2B5EF4-FFF2-40B4-BE49-F238E27FC236}">
                <a16:creationId xmlns:a16="http://schemas.microsoft.com/office/drawing/2014/main" id="{EF344D0F-95D3-4D64-9758-99E59C249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7363AD-1BFE-4677-9B1A-20FA99988F36}"/>
              </a:ext>
            </a:extLst>
          </p:cNvPr>
          <p:cNvSpPr>
            <a:spLocks noGrp="1"/>
          </p:cNvSpPr>
          <p:nvPr>
            <p:ph type="sldNum" sz="quarter" idx="12"/>
          </p:nvPr>
        </p:nvSpPr>
        <p:spPr/>
        <p:txBody>
          <a:bodyPr/>
          <a:lstStyle/>
          <a:p>
            <a:fld id="{D88C0193-A736-4885-AD49-29B15306DC56}" type="slidenum">
              <a:rPr lang="en-US" smtClean="0"/>
              <a:t>‹#›</a:t>
            </a:fld>
            <a:endParaRPr lang="en-US" dirty="0"/>
          </a:p>
        </p:txBody>
      </p:sp>
    </p:spTree>
    <p:extLst>
      <p:ext uri="{BB962C8B-B14F-4D97-AF65-F5344CB8AC3E}">
        <p14:creationId xmlns:p14="http://schemas.microsoft.com/office/powerpoint/2010/main" val="380641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EC2D-90F3-4014-BE20-3A74545E4E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9E380C-1EA5-4D33-B96C-CD99F4CFBE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5661E5-7DB9-45F2-B01E-85FCD0E0FA94}"/>
              </a:ext>
            </a:extLst>
          </p:cNvPr>
          <p:cNvSpPr>
            <a:spLocks noGrp="1"/>
          </p:cNvSpPr>
          <p:nvPr>
            <p:ph type="dt" sz="half" idx="10"/>
          </p:nvPr>
        </p:nvSpPr>
        <p:spPr/>
        <p:txBody>
          <a:bodyPr/>
          <a:lstStyle/>
          <a:p>
            <a:fld id="{97B08C6F-38DC-4616-8E02-303051DDAB1E}" type="datetimeFigureOut">
              <a:rPr lang="en-US" smtClean="0"/>
              <a:t>10/19/2020</a:t>
            </a:fld>
            <a:endParaRPr lang="en-US" dirty="0"/>
          </a:p>
        </p:txBody>
      </p:sp>
      <p:sp>
        <p:nvSpPr>
          <p:cNvPr id="5" name="Footer Placeholder 4">
            <a:extLst>
              <a:ext uri="{FF2B5EF4-FFF2-40B4-BE49-F238E27FC236}">
                <a16:creationId xmlns:a16="http://schemas.microsoft.com/office/drawing/2014/main" id="{B4B80B5C-843F-41A8-82F6-824D4B6E41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4C4947-2884-46EC-B0C0-6CC53F8E5D73}"/>
              </a:ext>
            </a:extLst>
          </p:cNvPr>
          <p:cNvSpPr>
            <a:spLocks noGrp="1"/>
          </p:cNvSpPr>
          <p:nvPr>
            <p:ph type="sldNum" sz="quarter" idx="12"/>
          </p:nvPr>
        </p:nvSpPr>
        <p:spPr/>
        <p:txBody>
          <a:bodyPr/>
          <a:lstStyle/>
          <a:p>
            <a:fld id="{D88C0193-A736-4885-AD49-29B15306DC56}" type="slidenum">
              <a:rPr lang="en-US" smtClean="0"/>
              <a:t>‹#›</a:t>
            </a:fld>
            <a:endParaRPr lang="en-US" dirty="0"/>
          </a:p>
        </p:txBody>
      </p:sp>
    </p:spTree>
    <p:extLst>
      <p:ext uri="{BB962C8B-B14F-4D97-AF65-F5344CB8AC3E}">
        <p14:creationId xmlns:p14="http://schemas.microsoft.com/office/powerpoint/2010/main" val="221327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CE3A-CC05-4BAA-837A-0DDAD87AB8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9CE3EC-ECE2-4617-9388-DB99D1A087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2826ED-2EE7-45E2-96B4-B0A6AEDF38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3F79B3-AD63-48E2-8DC6-0152A02749BB}"/>
              </a:ext>
            </a:extLst>
          </p:cNvPr>
          <p:cNvSpPr>
            <a:spLocks noGrp="1"/>
          </p:cNvSpPr>
          <p:nvPr>
            <p:ph type="dt" sz="half" idx="10"/>
          </p:nvPr>
        </p:nvSpPr>
        <p:spPr/>
        <p:txBody>
          <a:bodyPr/>
          <a:lstStyle/>
          <a:p>
            <a:fld id="{97B08C6F-38DC-4616-8E02-303051DDAB1E}" type="datetimeFigureOut">
              <a:rPr lang="en-US" smtClean="0"/>
              <a:t>10/19/2020</a:t>
            </a:fld>
            <a:endParaRPr lang="en-US" dirty="0"/>
          </a:p>
        </p:txBody>
      </p:sp>
      <p:sp>
        <p:nvSpPr>
          <p:cNvPr id="6" name="Footer Placeholder 5">
            <a:extLst>
              <a:ext uri="{FF2B5EF4-FFF2-40B4-BE49-F238E27FC236}">
                <a16:creationId xmlns:a16="http://schemas.microsoft.com/office/drawing/2014/main" id="{05327513-EAF4-49D6-9F09-398A2381CD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EFB6F7-E1AC-4B81-9F0A-95FA7B5D4B77}"/>
              </a:ext>
            </a:extLst>
          </p:cNvPr>
          <p:cNvSpPr>
            <a:spLocks noGrp="1"/>
          </p:cNvSpPr>
          <p:nvPr>
            <p:ph type="sldNum" sz="quarter" idx="12"/>
          </p:nvPr>
        </p:nvSpPr>
        <p:spPr/>
        <p:txBody>
          <a:bodyPr/>
          <a:lstStyle/>
          <a:p>
            <a:fld id="{D88C0193-A736-4885-AD49-29B15306DC56}" type="slidenum">
              <a:rPr lang="en-US" smtClean="0"/>
              <a:t>‹#›</a:t>
            </a:fld>
            <a:endParaRPr lang="en-US" dirty="0"/>
          </a:p>
        </p:txBody>
      </p:sp>
    </p:spTree>
    <p:extLst>
      <p:ext uri="{BB962C8B-B14F-4D97-AF65-F5344CB8AC3E}">
        <p14:creationId xmlns:p14="http://schemas.microsoft.com/office/powerpoint/2010/main" val="326844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B290-3891-4E59-ADE9-A772E236E3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C9DB4D-3143-4309-9C93-7CD7BD9D89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DA901F-8E03-4057-AFD2-70E47706DD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ED4ED8-D941-4B52-838B-A3AE2EC433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73A07D-6101-4BBD-86ED-C92367E1B2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EF0671-FAB7-4768-85AE-AA2CC8EC0E81}"/>
              </a:ext>
            </a:extLst>
          </p:cNvPr>
          <p:cNvSpPr>
            <a:spLocks noGrp="1"/>
          </p:cNvSpPr>
          <p:nvPr>
            <p:ph type="dt" sz="half" idx="10"/>
          </p:nvPr>
        </p:nvSpPr>
        <p:spPr/>
        <p:txBody>
          <a:bodyPr/>
          <a:lstStyle/>
          <a:p>
            <a:fld id="{97B08C6F-38DC-4616-8E02-303051DDAB1E}" type="datetimeFigureOut">
              <a:rPr lang="en-US" smtClean="0"/>
              <a:t>10/19/2020</a:t>
            </a:fld>
            <a:endParaRPr lang="en-US" dirty="0"/>
          </a:p>
        </p:txBody>
      </p:sp>
      <p:sp>
        <p:nvSpPr>
          <p:cNvPr id="8" name="Footer Placeholder 7">
            <a:extLst>
              <a:ext uri="{FF2B5EF4-FFF2-40B4-BE49-F238E27FC236}">
                <a16:creationId xmlns:a16="http://schemas.microsoft.com/office/drawing/2014/main" id="{970772A5-1112-45E6-ADE6-5C858A0B90C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C641B7-F5F9-4F42-AD73-6B307E513557}"/>
              </a:ext>
            </a:extLst>
          </p:cNvPr>
          <p:cNvSpPr>
            <a:spLocks noGrp="1"/>
          </p:cNvSpPr>
          <p:nvPr>
            <p:ph type="sldNum" sz="quarter" idx="12"/>
          </p:nvPr>
        </p:nvSpPr>
        <p:spPr/>
        <p:txBody>
          <a:bodyPr/>
          <a:lstStyle/>
          <a:p>
            <a:fld id="{D88C0193-A736-4885-AD49-29B15306DC56}" type="slidenum">
              <a:rPr lang="en-US" smtClean="0"/>
              <a:t>‹#›</a:t>
            </a:fld>
            <a:endParaRPr lang="en-US" dirty="0"/>
          </a:p>
        </p:txBody>
      </p:sp>
    </p:spTree>
    <p:extLst>
      <p:ext uri="{BB962C8B-B14F-4D97-AF65-F5344CB8AC3E}">
        <p14:creationId xmlns:p14="http://schemas.microsoft.com/office/powerpoint/2010/main" val="103561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42C9B-4096-43A0-9FF5-16B80E5F77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1EDC8C-03B5-49D3-B95A-1E4019F5B686}"/>
              </a:ext>
            </a:extLst>
          </p:cNvPr>
          <p:cNvSpPr>
            <a:spLocks noGrp="1"/>
          </p:cNvSpPr>
          <p:nvPr>
            <p:ph type="dt" sz="half" idx="10"/>
          </p:nvPr>
        </p:nvSpPr>
        <p:spPr/>
        <p:txBody>
          <a:bodyPr/>
          <a:lstStyle/>
          <a:p>
            <a:fld id="{97B08C6F-38DC-4616-8E02-303051DDAB1E}" type="datetimeFigureOut">
              <a:rPr lang="en-US" smtClean="0"/>
              <a:t>10/19/2020</a:t>
            </a:fld>
            <a:endParaRPr lang="en-US" dirty="0"/>
          </a:p>
        </p:txBody>
      </p:sp>
      <p:sp>
        <p:nvSpPr>
          <p:cNvPr id="4" name="Footer Placeholder 3">
            <a:extLst>
              <a:ext uri="{FF2B5EF4-FFF2-40B4-BE49-F238E27FC236}">
                <a16:creationId xmlns:a16="http://schemas.microsoft.com/office/drawing/2014/main" id="{DF41D182-F5DD-4D9F-8F9F-B9D94360400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E3EF06-83E1-4B6E-96A5-407FFCB316C4}"/>
              </a:ext>
            </a:extLst>
          </p:cNvPr>
          <p:cNvSpPr>
            <a:spLocks noGrp="1"/>
          </p:cNvSpPr>
          <p:nvPr>
            <p:ph type="sldNum" sz="quarter" idx="12"/>
          </p:nvPr>
        </p:nvSpPr>
        <p:spPr/>
        <p:txBody>
          <a:bodyPr/>
          <a:lstStyle/>
          <a:p>
            <a:fld id="{D88C0193-A736-4885-AD49-29B15306DC56}" type="slidenum">
              <a:rPr lang="en-US" smtClean="0"/>
              <a:t>‹#›</a:t>
            </a:fld>
            <a:endParaRPr lang="en-US" dirty="0"/>
          </a:p>
        </p:txBody>
      </p:sp>
    </p:spTree>
    <p:extLst>
      <p:ext uri="{BB962C8B-B14F-4D97-AF65-F5344CB8AC3E}">
        <p14:creationId xmlns:p14="http://schemas.microsoft.com/office/powerpoint/2010/main" val="367008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2560BD-1081-4B57-AB02-36E4DC25749F}"/>
              </a:ext>
            </a:extLst>
          </p:cNvPr>
          <p:cNvSpPr>
            <a:spLocks noGrp="1"/>
          </p:cNvSpPr>
          <p:nvPr>
            <p:ph type="dt" sz="half" idx="10"/>
          </p:nvPr>
        </p:nvSpPr>
        <p:spPr/>
        <p:txBody>
          <a:bodyPr/>
          <a:lstStyle/>
          <a:p>
            <a:fld id="{97B08C6F-38DC-4616-8E02-303051DDAB1E}" type="datetimeFigureOut">
              <a:rPr lang="en-US" smtClean="0"/>
              <a:t>10/19/2020</a:t>
            </a:fld>
            <a:endParaRPr lang="en-US" dirty="0"/>
          </a:p>
        </p:txBody>
      </p:sp>
      <p:sp>
        <p:nvSpPr>
          <p:cNvPr id="3" name="Footer Placeholder 2">
            <a:extLst>
              <a:ext uri="{FF2B5EF4-FFF2-40B4-BE49-F238E27FC236}">
                <a16:creationId xmlns:a16="http://schemas.microsoft.com/office/drawing/2014/main" id="{031DEEA7-B50D-479C-9524-3769BEB9F5D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5A47D65-59DA-418F-B6AA-4542E5A9444E}"/>
              </a:ext>
            </a:extLst>
          </p:cNvPr>
          <p:cNvSpPr>
            <a:spLocks noGrp="1"/>
          </p:cNvSpPr>
          <p:nvPr>
            <p:ph type="sldNum" sz="quarter" idx="12"/>
          </p:nvPr>
        </p:nvSpPr>
        <p:spPr/>
        <p:txBody>
          <a:bodyPr/>
          <a:lstStyle/>
          <a:p>
            <a:fld id="{D88C0193-A736-4885-AD49-29B15306DC56}" type="slidenum">
              <a:rPr lang="en-US" smtClean="0"/>
              <a:t>‹#›</a:t>
            </a:fld>
            <a:endParaRPr lang="en-US" dirty="0"/>
          </a:p>
        </p:txBody>
      </p:sp>
    </p:spTree>
    <p:extLst>
      <p:ext uri="{BB962C8B-B14F-4D97-AF65-F5344CB8AC3E}">
        <p14:creationId xmlns:p14="http://schemas.microsoft.com/office/powerpoint/2010/main" val="333883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1721-1143-4043-B010-AB10A21F4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B74224-479C-46A3-9E87-098AFBDF26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C22E52-EE0F-4DD3-95B8-01C10ADCF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264A40-A9D1-4559-ADD8-75BDC44AC8C2}"/>
              </a:ext>
            </a:extLst>
          </p:cNvPr>
          <p:cNvSpPr>
            <a:spLocks noGrp="1"/>
          </p:cNvSpPr>
          <p:nvPr>
            <p:ph type="dt" sz="half" idx="10"/>
          </p:nvPr>
        </p:nvSpPr>
        <p:spPr/>
        <p:txBody>
          <a:bodyPr/>
          <a:lstStyle/>
          <a:p>
            <a:fld id="{97B08C6F-38DC-4616-8E02-303051DDAB1E}" type="datetimeFigureOut">
              <a:rPr lang="en-US" smtClean="0"/>
              <a:t>10/19/2020</a:t>
            </a:fld>
            <a:endParaRPr lang="en-US" dirty="0"/>
          </a:p>
        </p:txBody>
      </p:sp>
      <p:sp>
        <p:nvSpPr>
          <p:cNvPr id="6" name="Footer Placeholder 5">
            <a:extLst>
              <a:ext uri="{FF2B5EF4-FFF2-40B4-BE49-F238E27FC236}">
                <a16:creationId xmlns:a16="http://schemas.microsoft.com/office/drawing/2014/main" id="{C4C2159B-F92D-4E43-B754-E2FB25AD28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755E24-C62D-4B47-81AD-6CFED7141B11}"/>
              </a:ext>
            </a:extLst>
          </p:cNvPr>
          <p:cNvSpPr>
            <a:spLocks noGrp="1"/>
          </p:cNvSpPr>
          <p:nvPr>
            <p:ph type="sldNum" sz="quarter" idx="12"/>
          </p:nvPr>
        </p:nvSpPr>
        <p:spPr/>
        <p:txBody>
          <a:bodyPr/>
          <a:lstStyle/>
          <a:p>
            <a:fld id="{D88C0193-A736-4885-AD49-29B15306DC56}" type="slidenum">
              <a:rPr lang="en-US" smtClean="0"/>
              <a:t>‹#›</a:t>
            </a:fld>
            <a:endParaRPr lang="en-US" dirty="0"/>
          </a:p>
        </p:txBody>
      </p:sp>
    </p:spTree>
    <p:extLst>
      <p:ext uri="{BB962C8B-B14F-4D97-AF65-F5344CB8AC3E}">
        <p14:creationId xmlns:p14="http://schemas.microsoft.com/office/powerpoint/2010/main" val="461499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7893-9134-45AC-953C-6BBA8C29F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4B7A8-FC3E-4616-906B-49D81A99B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8FC5297-115B-4E75-98A6-505FE34B1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551709-A03C-4E33-B706-76E38675EE21}"/>
              </a:ext>
            </a:extLst>
          </p:cNvPr>
          <p:cNvSpPr>
            <a:spLocks noGrp="1"/>
          </p:cNvSpPr>
          <p:nvPr>
            <p:ph type="dt" sz="half" idx="10"/>
          </p:nvPr>
        </p:nvSpPr>
        <p:spPr/>
        <p:txBody>
          <a:bodyPr/>
          <a:lstStyle/>
          <a:p>
            <a:fld id="{97B08C6F-38DC-4616-8E02-303051DDAB1E}" type="datetimeFigureOut">
              <a:rPr lang="en-US" smtClean="0"/>
              <a:t>10/19/2020</a:t>
            </a:fld>
            <a:endParaRPr lang="en-US" dirty="0"/>
          </a:p>
        </p:txBody>
      </p:sp>
      <p:sp>
        <p:nvSpPr>
          <p:cNvPr id="6" name="Footer Placeholder 5">
            <a:extLst>
              <a:ext uri="{FF2B5EF4-FFF2-40B4-BE49-F238E27FC236}">
                <a16:creationId xmlns:a16="http://schemas.microsoft.com/office/drawing/2014/main" id="{B6B0AB7A-8113-4281-BA15-3F325AAB01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2638F3-9846-4394-914A-37DB480100B3}"/>
              </a:ext>
            </a:extLst>
          </p:cNvPr>
          <p:cNvSpPr>
            <a:spLocks noGrp="1"/>
          </p:cNvSpPr>
          <p:nvPr>
            <p:ph type="sldNum" sz="quarter" idx="12"/>
          </p:nvPr>
        </p:nvSpPr>
        <p:spPr/>
        <p:txBody>
          <a:bodyPr/>
          <a:lstStyle/>
          <a:p>
            <a:fld id="{D88C0193-A736-4885-AD49-29B15306DC56}" type="slidenum">
              <a:rPr lang="en-US" smtClean="0"/>
              <a:t>‹#›</a:t>
            </a:fld>
            <a:endParaRPr lang="en-US" dirty="0"/>
          </a:p>
        </p:txBody>
      </p:sp>
    </p:spTree>
    <p:extLst>
      <p:ext uri="{BB962C8B-B14F-4D97-AF65-F5344CB8AC3E}">
        <p14:creationId xmlns:p14="http://schemas.microsoft.com/office/powerpoint/2010/main" val="309893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DAE4C5-D45F-49B9-95B7-E21FF1E566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1EB175-4389-4FE7-A98F-529038CAB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BA19F-DE5A-4F15-BD6A-D75EC92937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08C6F-38DC-4616-8E02-303051DDAB1E}" type="datetimeFigureOut">
              <a:rPr lang="en-US" smtClean="0"/>
              <a:t>10/19/2020</a:t>
            </a:fld>
            <a:endParaRPr lang="en-US" dirty="0"/>
          </a:p>
        </p:txBody>
      </p:sp>
      <p:sp>
        <p:nvSpPr>
          <p:cNvPr id="5" name="Footer Placeholder 4">
            <a:extLst>
              <a:ext uri="{FF2B5EF4-FFF2-40B4-BE49-F238E27FC236}">
                <a16:creationId xmlns:a16="http://schemas.microsoft.com/office/drawing/2014/main" id="{0943F24D-B428-427F-A6F8-FF010BE8AB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F7D251-CC3E-419B-A087-DB8DBF198C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C0193-A736-4885-AD49-29B15306DC56}" type="slidenum">
              <a:rPr lang="en-US" smtClean="0"/>
              <a:t>‹#›</a:t>
            </a:fld>
            <a:endParaRPr lang="en-US" dirty="0"/>
          </a:p>
        </p:txBody>
      </p:sp>
    </p:spTree>
    <p:extLst>
      <p:ext uri="{BB962C8B-B14F-4D97-AF65-F5344CB8AC3E}">
        <p14:creationId xmlns:p14="http://schemas.microsoft.com/office/powerpoint/2010/main" val="3847352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09042C-814A-4234-9F5F-0C1130681873}"/>
              </a:ext>
            </a:extLst>
          </p:cNvPr>
          <p:cNvSpPr>
            <a:spLocks noGrp="1"/>
          </p:cNvSpPr>
          <p:nvPr>
            <p:ph type="ctrTitle"/>
          </p:nvPr>
        </p:nvSpPr>
        <p:spPr>
          <a:xfrm>
            <a:off x="718686" y="5091762"/>
            <a:ext cx="7484787" cy="1264588"/>
          </a:xfrm>
        </p:spPr>
        <p:txBody>
          <a:bodyPr anchor="ctr">
            <a:normAutofit fontScale="90000"/>
          </a:bodyPr>
          <a:lstStyle/>
          <a:p>
            <a:pPr algn="l"/>
            <a:r>
              <a:rPr lang="en-US" sz="4800" dirty="0">
                <a:solidFill>
                  <a:srgbClr val="FFFFFF"/>
                </a:solidFill>
              </a:rPr>
              <a:t>Interim Joint Committee  Transportation</a:t>
            </a:r>
          </a:p>
        </p:txBody>
      </p:sp>
      <p:sp>
        <p:nvSpPr>
          <p:cNvPr id="3" name="Subtitle 2">
            <a:extLst>
              <a:ext uri="{FF2B5EF4-FFF2-40B4-BE49-F238E27FC236}">
                <a16:creationId xmlns:a16="http://schemas.microsoft.com/office/drawing/2014/main" id="{E1CC078C-DC4C-44B4-AFCB-8AF271E9E927}"/>
              </a:ext>
            </a:extLst>
          </p:cNvPr>
          <p:cNvSpPr>
            <a:spLocks noGrp="1"/>
          </p:cNvSpPr>
          <p:nvPr>
            <p:ph type="subTitle" idx="1"/>
          </p:nvPr>
        </p:nvSpPr>
        <p:spPr>
          <a:xfrm>
            <a:off x="8602119" y="5091763"/>
            <a:ext cx="2871195" cy="1264587"/>
          </a:xfrm>
        </p:spPr>
        <p:txBody>
          <a:bodyPr anchor="ctr">
            <a:normAutofit/>
          </a:bodyPr>
          <a:lstStyle/>
          <a:p>
            <a:pPr algn="l"/>
            <a:r>
              <a:rPr lang="en-US" sz="2800" dirty="0">
                <a:solidFill>
                  <a:schemeClr val="bg1"/>
                </a:solidFill>
              </a:rPr>
              <a:t>October 20, 2020</a:t>
            </a:r>
          </a:p>
        </p:txBody>
      </p:sp>
      <p:pic>
        <p:nvPicPr>
          <p:cNvPr id="5" name="Picture 4" descr="A picture containing logo&#10;&#10;Description automatically generated">
            <a:extLst>
              <a:ext uri="{FF2B5EF4-FFF2-40B4-BE49-F238E27FC236}">
                <a16:creationId xmlns:a16="http://schemas.microsoft.com/office/drawing/2014/main" id="{9437E1D5-6427-44B3-9C83-EE2A441E0526}"/>
              </a:ext>
            </a:extLst>
          </p:cNvPr>
          <p:cNvPicPr>
            <a:picLocks noChangeAspect="1"/>
          </p:cNvPicPr>
          <p:nvPr/>
        </p:nvPicPr>
        <p:blipFill rotWithShape="1">
          <a:blip r:embed="rId2">
            <a:extLst>
              <a:ext uri="{28A0092B-C50C-407E-A947-70E740481C1C}">
                <a14:useLocalDpi xmlns:a14="http://schemas.microsoft.com/office/drawing/2010/main" val="0"/>
              </a:ext>
            </a:extLst>
          </a:blip>
          <a:srcRect t="23489" r="-1" b="-1"/>
          <a:stretch/>
        </p:blipFill>
        <p:spPr>
          <a:xfrm>
            <a:off x="320040" y="320040"/>
            <a:ext cx="11548872" cy="4462272"/>
          </a:xfrm>
          <a:prstGeom prst="rect">
            <a:avLst/>
          </a:prstGeom>
        </p:spPr>
      </p:pic>
      <p:cxnSp>
        <p:nvCxnSpPr>
          <p:cNvPr id="12" name="Straight Connector 11">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223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49" y="692457"/>
            <a:ext cx="11540969" cy="6108643"/>
          </a:xfrm>
          <a:prstGeom prst="rect">
            <a:avLst/>
          </a:prstGeom>
        </p:spPr>
      </p:pic>
      <p:sp>
        <p:nvSpPr>
          <p:cNvPr id="5" name="Title 1"/>
          <p:cNvSpPr txBox="1">
            <a:spLocks/>
          </p:cNvSpPr>
          <p:nvPr/>
        </p:nvSpPr>
        <p:spPr bwMode="auto">
          <a:xfrm>
            <a:off x="1752600" y="152400"/>
            <a:ext cx="8686800" cy="685800"/>
          </a:xfrm>
          <a:prstGeom prst="rect">
            <a:avLst/>
          </a:prstGeom>
          <a:noFill/>
          <a:ln w="9525">
            <a:noFill/>
            <a:miter lim="800000"/>
            <a:headEnd/>
            <a:tailEnd/>
          </a:ln>
          <a:effectLst/>
        </p:spPr>
        <p:txBody>
          <a:bodyPr vert="horz" wrap="square" lIns="36000" tIns="45720" rIns="36000" bIns="45720" numCol="1" anchor="t" anchorCtr="1" compatLnSpc="1">
            <a:prstTxWarp prst="textNoShape">
              <a:avLst/>
            </a:prstTxWarp>
          </a:bodyPr>
          <a:lstStyle>
            <a:lvl1pPr algn="ctr" rtl="0" eaLnBrk="0" fontAlgn="base" hangingPunct="0">
              <a:lnSpc>
                <a:spcPct val="85000"/>
              </a:lnSpc>
              <a:spcBef>
                <a:spcPct val="10000"/>
              </a:spcBef>
              <a:spcAft>
                <a:spcPct val="0"/>
              </a:spcAft>
              <a:defRPr sz="4000" b="1">
                <a:solidFill>
                  <a:schemeClr val="tx2"/>
                </a:solidFill>
                <a:effectLst/>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lnSpc>
                <a:spcPct val="85000"/>
              </a:lnSpc>
              <a:spcBef>
                <a:spcPct val="10000"/>
              </a:spcBef>
              <a:spcAft>
                <a:spcPct val="0"/>
              </a:spcAft>
              <a:defRPr sz="4000" b="1">
                <a:solidFill>
                  <a:schemeClr val="tx2"/>
                </a:solidFill>
                <a:effectLst>
                  <a:outerShdw blurRad="38100" dist="38100" dir="2700000" algn="tl">
                    <a:srgbClr val="C0C0C0"/>
                  </a:outerShdw>
                </a:effectLst>
                <a:latin typeface="Arial" charset="0"/>
              </a:defRPr>
            </a:lvl2pPr>
            <a:lvl3pPr algn="ctr" rtl="0" eaLnBrk="0" fontAlgn="base" hangingPunct="0">
              <a:lnSpc>
                <a:spcPct val="85000"/>
              </a:lnSpc>
              <a:spcBef>
                <a:spcPct val="10000"/>
              </a:spcBef>
              <a:spcAft>
                <a:spcPct val="0"/>
              </a:spcAft>
              <a:defRPr sz="4000" b="1">
                <a:solidFill>
                  <a:schemeClr val="tx2"/>
                </a:solidFill>
                <a:effectLst>
                  <a:outerShdw blurRad="38100" dist="38100" dir="2700000" algn="tl">
                    <a:srgbClr val="C0C0C0"/>
                  </a:outerShdw>
                </a:effectLst>
                <a:latin typeface="Arial" charset="0"/>
              </a:defRPr>
            </a:lvl3pPr>
            <a:lvl4pPr algn="ctr" rtl="0" eaLnBrk="0" fontAlgn="base" hangingPunct="0">
              <a:lnSpc>
                <a:spcPct val="85000"/>
              </a:lnSpc>
              <a:spcBef>
                <a:spcPct val="10000"/>
              </a:spcBef>
              <a:spcAft>
                <a:spcPct val="0"/>
              </a:spcAft>
              <a:defRPr sz="4000" b="1">
                <a:solidFill>
                  <a:schemeClr val="tx2"/>
                </a:solidFill>
                <a:effectLst>
                  <a:outerShdw blurRad="38100" dist="38100" dir="2700000" algn="tl">
                    <a:srgbClr val="C0C0C0"/>
                  </a:outerShdw>
                </a:effectLst>
                <a:latin typeface="Arial" charset="0"/>
              </a:defRPr>
            </a:lvl4pPr>
            <a:lvl5pPr algn="ctr" rtl="0" eaLnBrk="0" fontAlgn="base" hangingPunct="0">
              <a:lnSpc>
                <a:spcPct val="85000"/>
              </a:lnSpc>
              <a:spcBef>
                <a:spcPct val="10000"/>
              </a:spcBef>
              <a:spcAft>
                <a:spcPct val="0"/>
              </a:spcAft>
              <a:defRPr sz="4000" b="1">
                <a:solidFill>
                  <a:schemeClr val="tx2"/>
                </a:solidFill>
                <a:effectLst>
                  <a:outerShdw blurRad="38100" dist="38100" dir="2700000" algn="tl">
                    <a:srgbClr val="C0C0C0"/>
                  </a:outerShdw>
                </a:effectLst>
                <a:latin typeface="Arial" charset="0"/>
              </a:defRPr>
            </a:lvl5pPr>
            <a:lvl6pPr marL="457200" algn="ctr" rtl="0" eaLnBrk="0" fontAlgn="base" hangingPunct="0">
              <a:lnSpc>
                <a:spcPct val="85000"/>
              </a:lnSpc>
              <a:spcBef>
                <a:spcPct val="10000"/>
              </a:spcBef>
              <a:spcAft>
                <a:spcPct val="0"/>
              </a:spcAft>
              <a:defRPr sz="4000" b="1">
                <a:solidFill>
                  <a:schemeClr val="tx2"/>
                </a:solidFill>
                <a:effectLst>
                  <a:outerShdw blurRad="38100" dist="38100" dir="2700000" algn="tl">
                    <a:srgbClr val="C0C0C0"/>
                  </a:outerShdw>
                </a:effectLst>
                <a:latin typeface="Arial" charset="0"/>
              </a:defRPr>
            </a:lvl6pPr>
            <a:lvl7pPr marL="914400" algn="ctr" rtl="0" eaLnBrk="0" fontAlgn="base" hangingPunct="0">
              <a:lnSpc>
                <a:spcPct val="85000"/>
              </a:lnSpc>
              <a:spcBef>
                <a:spcPct val="10000"/>
              </a:spcBef>
              <a:spcAft>
                <a:spcPct val="0"/>
              </a:spcAft>
              <a:defRPr sz="4000" b="1">
                <a:solidFill>
                  <a:schemeClr val="tx2"/>
                </a:solidFill>
                <a:effectLst>
                  <a:outerShdw blurRad="38100" dist="38100" dir="2700000" algn="tl">
                    <a:srgbClr val="C0C0C0"/>
                  </a:outerShdw>
                </a:effectLst>
                <a:latin typeface="Arial" charset="0"/>
              </a:defRPr>
            </a:lvl7pPr>
            <a:lvl8pPr marL="1371600" algn="ctr" rtl="0" eaLnBrk="0" fontAlgn="base" hangingPunct="0">
              <a:lnSpc>
                <a:spcPct val="85000"/>
              </a:lnSpc>
              <a:spcBef>
                <a:spcPct val="10000"/>
              </a:spcBef>
              <a:spcAft>
                <a:spcPct val="0"/>
              </a:spcAft>
              <a:defRPr sz="4000" b="1">
                <a:solidFill>
                  <a:schemeClr val="tx2"/>
                </a:solidFill>
                <a:effectLst>
                  <a:outerShdw blurRad="38100" dist="38100" dir="2700000" algn="tl">
                    <a:srgbClr val="C0C0C0"/>
                  </a:outerShdw>
                </a:effectLst>
                <a:latin typeface="Arial" charset="0"/>
              </a:defRPr>
            </a:lvl8pPr>
            <a:lvl9pPr marL="1828800" algn="ctr" rtl="0" eaLnBrk="0" fontAlgn="base" hangingPunct="0">
              <a:lnSpc>
                <a:spcPct val="85000"/>
              </a:lnSpc>
              <a:spcBef>
                <a:spcPct val="10000"/>
              </a:spcBef>
              <a:spcAft>
                <a:spcPct val="0"/>
              </a:spcAft>
              <a:defRPr sz="4000" b="1">
                <a:solidFill>
                  <a:schemeClr val="tx2"/>
                </a:solidFill>
                <a:effectLst>
                  <a:outerShdw blurRad="38100" dist="38100" dir="2700000" algn="tl">
                    <a:srgbClr val="C0C0C0"/>
                  </a:outerShdw>
                </a:effectLst>
                <a:latin typeface="Arial" charset="0"/>
              </a:defRPr>
            </a:lvl9pPr>
          </a:lstStyle>
          <a:p>
            <a:r>
              <a:rPr lang="en-US" kern="0" dirty="0"/>
              <a:t>Kentucky Fast Facts</a:t>
            </a:r>
          </a:p>
        </p:txBody>
      </p:sp>
    </p:spTree>
    <p:extLst>
      <p:ext uri="{BB962C8B-B14F-4D97-AF65-F5344CB8AC3E}">
        <p14:creationId xmlns:p14="http://schemas.microsoft.com/office/powerpoint/2010/main" val="402096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6644" y="825623"/>
            <a:ext cx="10493405" cy="5879977"/>
          </a:xfrm>
        </p:spPr>
      </p:pic>
      <p:sp>
        <p:nvSpPr>
          <p:cNvPr id="7" name="Title 1"/>
          <p:cNvSpPr txBox="1">
            <a:spLocks/>
          </p:cNvSpPr>
          <p:nvPr/>
        </p:nvSpPr>
        <p:spPr bwMode="auto">
          <a:xfrm>
            <a:off x="1752600" y="139823"/>
            <a:ext cx="8686800" cy="685800"/>
          </a:xfrm>
          <a:prstGeom prst="rect">
            <a:avLst/>
          </a:prstGeom>
          <a:noFill/>
          <a:ln w="9525">
            <a:noFill/>
            <a:miter lim="800000"/>
            <a:headEnd/>
            <a:tailEnd/>
          </a:ln>
          <a:effectLst/>
        </p:spPr>
        <p:txBody>
          <a:bodyPr vert="horz" wrap="square" lIns="36000" tIns="45720" rIns="36000" bIns="45720" numCol="1" anchor="t" anchorCtr="1" compatLnSpc="1">
            <a:prstTxWarp prst="textNoShape">
              <a:avLst/>
            </a:prstTxWarp>
          </a:bodyPr>
          <a:lstStyle>
            <a:lvl1pPr algn="ctr" rtl="0" eaLnBrk="0" fontAlgn="base" hangingPunct="0">
              <a:lnSpc>
                <a:spcPct val="85000"/>
              </a:lnSpc>
              <a:spcBef>
                <a:spcPct val="10000"/>
              </a:spcBef>
              <a:spcAft>
                <a:spcPct val="0"/>
              </a:spcAft>
              <a:defRPr sz="4000" b="1">
                <a:solidFill>
                  <a:schemeClr val="tx2"/>
                </a:solidFill>
                <a:effectLst/>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lnSpc>
                <a:spcPct val="85000"/>
              </a:lnSpc>
              <a:spcBef>
                <a:spcPct val="10000"/>
              </a:spcBef>
              <a:spcAft>
                <a:spcPct val="0"/>
              </a:spcAft>
              <a:defRPr sz="4000" b="1">
                <a:solidFill>
                  <a:schemeClr val="tx2"/>
                </a:solidFill>
                <a:effectLst>
                  <a:outerShdw blurRad="38100" dist="38100" dir="2700000" algn="tl">
                    <a:srgbClr val="C0C0C0"/>
                  </a:outerShdw>
                </a:effectLst>
                <a:latin typeface="Arial" charset="0"/>
              </a:defRPr>
            </a:lvl2pPr>
            <a:lvl3pPr algn="ctr" rtl="0" eaLnBrk="0" fontAlgn="base" hangingPunct="0">
              <a:lnSpc>
                <a:spcPct val="85000"/>
              </a:lnSpc>
              <a:spcBef>
                <a:spcPct val="10000"/>
              </a:spcBef>
              <a:spcAft>
                <a:spcPct val="0"/>
              </a:spcAft>
              <a:defRPr sz="4000" b="1">
                <a:solidFill>
                  <a:schemeClr val="tx2"/>
                </a:solidFill>
                <a:effectLst>
                  <a:outerShdw blurRad="38100" dist="38100" dir="2700000" algn="tl">
                    <a:srgbClr val="C0C0C0"/>
                  </a:outerShdw>
                </a:effectLst>
                <a:latin typeface="Arial" charset="0"/>
              </a:defRPr>
            </a:lvl3pPr>
            <a:lvl4pPr algn="ctr" rtl="0" eaLnBrk="0" fontAlgn="base" hangingPunct="0">
              <a:lnSpc>
                <a:spcPct val="85000"/>
              </a:lnSpc>
              <a:spcBef>
                <a:spcPct val="10000"/>
              </a:spcBef>
              <a:spcAft>
                <a:spcPct val="0"/>
              </a:spcAft>
              <a:defRPr sz="4000" b="1">
                <a:solidFill>
                  <a:schemeClr val="tx2"/>
                </a:solidFill>
                <a:effectLst>
                  <a:outerShdw blurRad="38100" dist="38100" dir="2700000" algn="tl">
                    <a:srgbClr val="C0C0C0"/>
                  </a:outerShdw>
                </a:effectLst>
                <a:latin typeface="Arial" charset="0"/>
              </a:defRPr>
            </a:lvl4pPr>
            <a:lvl5pPr algn="ctr" rtl="0" eaLnBrk="0" fontAlgn="base" hangingPunct="0">
              <a:lnSpc>
                <a:spcPct val="85000"/>
              </a:lnSpc>
              <a:spcBef>
                <a:spcPct val="10000"/>
              </a:spcBef>
              <a:spcAft>
                <a:spcPct val="0"/>
              </a:spcAft>
              <a:defRPr sz="4000" b="1">
                <a:solidFill>
                  <a:schemeClr val="tx2"/>
                </a:solidFill>
                <a:effectLst>
                  <a:outerShdw blurRad="38100" dist="38100" dir="2700000" algn="tl">
                    <a:srgbClr val="C0C0C0"/>
                  </a:outerShdw>
                </a:effectLst>
                <a:latin typeface="Arial" charset="0"/>
              </a:defRPr>
            </a:lvl5pPr>
            <a:lvl6pPr marL="457200" algn="ctr" rtl="0" eaLnBrk="0" fontAlgn="base" hangingPunct="0">
              <a:lnSpc>
                <a:spcPct val="85000"/>
              </a:lnSpc>
              <a:spcBef>
                <a:spcPct val="10000"/>
              </a:spcBef>
              <a:spcAft>
                <a:spcPct val="0"/>
              </a:spcAft>
              <a:defRPr sz="4000" b="1">
                <a:solidFill>
                  <a:schemeClr val="tx2"/>
                </a:solidFill>
                <a:effectLst>
                  <a:outerShdw blurRad="38100" dist="38100" dir="2700000" algn="tl">
                    <a:srgbClr val="C0C0C0"/>
                  </a:outerShdw>
                </a:effectLst>
                <a:latin typeface="Arial" charset="0"/>
              </a:defRPr>
            </a:lvl6pPr>
            <a:lvl7pPr marL="914400" algn="ctr" rtl="0" eaLnBrk="0" fontAlgn="base" hangingPunct="0">
              <a:lnSpc>
                <a:spcPct val="85000"/>
              </a:lnSpc>
              <a:spcBef>
                <a:spcPct val="10000"/>
              </a:spcBef>
              <a:spcAft>
                <a:spcPct val="0"/>
              </a:spcAft>
              <a:defRPr sz="4000" b="1">
                <a:solidFill>
                  <a:schemeClr val="tx2"/>
                </a:solidFill>
                <a:effectLst>
                  <a:outerShdw blurRad="38100" dist="38100" dir="2700000" algn="tl">
                    <a:srgbClr val="C0C0C0"/>
                  </a:outerShdw>
                </a:effectLst>
                <a:latin typeface="Arial" charset="0"/>
              </a:defRPr>
            </a:lvl7pPr>
            <a:lvl8pPr marL="1371600" algn="ctr" rtl="0" eaLnBrk="0" fontAlgn="base" hangingPunct="0">
              <a:lnSpc>
                <a:spcPct val="85000"/>
              </a:lnSpc>
              <a:spcBef>
                <a:spcPct val="10000"/>
              </a:spcBef>
              <a:spcAft>
                <a:spcPct val="0"/>
              </a:spcAft>
              <a:defRPr sz="4000" b="1">
                <a:solidFill>
                  <a:schemeClr val="tx2"/>
                </a:solidFill>
                <a:effectLst>
                  <a:outerShdw blurRad="38100" dist="38100" dir="2700000" algn="tl">
                    <a:srgbClr val="C0C0C0"/>
                  </a:outerShdw>
                </a:effectLst>
                <a:latin typeface="Arial" charset="0"/>
              </a:defRPr>
            </a:lvl8pPr>
            <a:lvl9pPr marL="1828800" algn="ctr" rtl="0" eaLnBrk="0" fontAlgn="base" hangingPunct="0">
              <a:lnSpc>
                <a:spcPct val="85000"/>
              </a:lnSpc>
              <a:spcBef>
                <a:spcPct val="10000"/>
              </a:spcBef>
              <a:spcAft>
                <a:spcPct val="0"/>
              </a:spcAft>
              <a:defRPr sz="4000" b="1">
                <a:solidFill>
                  <a:schemeClr val="tx2"/>
                </a:solidFill>
                <a:effectLst>
                  <a:outerShdw blurRad="38100" dist="38100" dir="2700000" algn="tl">
                    <a:srgbClr val="C0C0C0"/>
                  </a:outerShdw>
                </a:effectLst>
                <a:latin typeface="Arial" charset="0"/>
              </a:defRPr>
            </a:lvl9pPr>
          </a:lstStyle>
          <a:p>
            <a:r>
              <a:rPr lang="en-US" kern="0" dirty="0"/>
              <a:t>Kentucky Fast Facts</a:t>
            </a:r>
          </a:p>
        </p:txBody>
      </p:sp>
    </p:spTree>
    <p:extLst>
      <p:ext uri="{BB962C8B-B14F-4D97-AF65-F5344CB8AC3E}">
        <p14:creationId xmlns:p14="http://schemas.microsoft.com/office/powerpoint/2010/main" val="9206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B5C878-5C31-45F8-A583-EF7F2496C848}"/>
              </a:ext>
            </a:extLst>
          </p:cNvPr>
          <p:cNvSpPr>
            <a:spLocks noGrp="1"/>
          </p:cNvSpPr>
          <p:nvPr>
            <p:ph type="title"/>
          </p:nvPr>
        </p:nvSpPr>
        <p:spPr>
          <a:xfrm>
            <a:off x="4384039" y="365125"/>
            <a:ext cx="7164493" cy="1325563"/>
          </a:xfrm>
        </p:spPr>
        <p:txBody>
          <a:bodyPr>
            <a:normAutofit/>
          </a:bodyPr>
          <a:lstStyle/>
          <a:p>
            <a:r>
              <a:rPr lang="en-US" dirty="0"/>
              <a:t>COVID Impact on Trucking </a:t>
            </a:r>
          </a:p>
        </p:txBody>
      </p:sp>
      <p:pic>
        <p:nvPicPr>
          <p:cNvPr id="5" name="Content Placeholder 4" descr="A close up of a sign&#10;&#10;Description automatically generated">
            <a:extLst>
              <a:ext uri="{FF2B5EF4-FFF2-40B4-BE49-F238E27FC236}">
                <a16:creationId xmlns:a16="http://schemas.microsoft.com/office/drawing/2014/main" id="{CF85DC47-124C-44B9-8354-631B8381865E}"/>
              </a:ext>
            </a:extLst>
          </p:cNvPr>
          <p:cNvPicPr>
            <a:picLocks noChangeAspect="1"/>
          </p:cNvPicPr>
          <p:nvPr/>
        </p:nvPicPr>
        <p:blipFill rotWithShape="1">
          <a:blip r:embed="rId2">
            <a:extLst>
              <a:ext uri="{28A0092B-C50C-407E-A947-70E740481C1C}">
                <a14:useLocalDpi xmlns:a14="http://schemas.microsoft.com/office/drawing/2010/main" val="0"/>
              </a:ext>
            </a:extLst>
          </a:blip>
          <a:srcRect l="17640" r="33432" b="-1"/>
          <a:stretch/>
        </p:blipFill>
        <p:spPr>
          <a:xfrm>
            <a:off x="480060" y="1100559"/>
            <a:ext cx="3425957" cy="4656401"/>
          </a:xfrm>
          <a:prstGeom prst="rect">
            <a:avLst/>
          </a:prstGeom>
        </p:spPr>
      </p:pic>
      <p:sp>
        <p:nvSpPr>
          <p:cNvPr id="9" name="Content Placeholder 8">
            <a:extLst>
              <a:ext uri="{FF2B5EF4-FFF2-40B4-BE49-F238E27FC236}">
                <a16:creationId xmlns:a16="http://schemas.microsoft.com/office/drawing/2014/main" id="{2371DFA8-D521-497D-BAC1-91E54B3278B5}"/>
              </a:ext>
            </a:extLst>
          </p:cNvPr>
          <p:cNvSpPr>
            <a:spLocks noGrp="1"/>
          </p:cNvSpPr>
          <p:nvPr>
            <p:ph idx="1"/>
          </p:nvPr>
        </p:nvSpPr>
        <p:spPr>
          <a:xfrm>
            <a:off x="4387515" y="1393795"/>
            <a:ext cx="7161017" cy="4783168"/>
          </a:xfrm>
        </p:spPr>
        <p:txBody>
          <a:bodyPr>
            <a:normAutofit lnSpcReduction="10000"/>
          </a:bodyPr>
          <a:lstStyle/>
          <a:p>
            <a:r>
              <a:rPr lang="en-US" sz="1200" dirty="0"/>
              <a:t>83% of normal commercial transportation activity at beginning of the pandemic.  Parts of  trucking are doing well as capacity is tight due to some carriers shutting down or running less trucks along with ecommerce expectations being at an all time high during the holidays, so retailers are restocking.</a:t>
            </a:r>
          </a:p>
          <a:p>
            <a:r>
              <a:rPr lang="en-US" sz="1200" dirty="0"/>
              <a:t>Truck Tonnage fell 8.9% in August compared to year ago levels.  This is the 5</a:t>
            </a:r>
            <a:r>
              <a:rPr lang="en-US" sz="1200" baseline="30000" dirty="0"/>
              <a:t>th</a:t>
            </a:r>
            <a:r>
              <a:rPr lang="en-US" sz="1200" dirty="0"/>
              <a:t> consecutive year over year levels that have fallen.   Heavier industrial loads are factored into tonnage. </a:t>
            </a:r>
          </a:p>
          <a:p>
            <a:r>
              <a:rPr lang="en-US" sz="1200" dirty="0"/>
              <a:t>Not all freight is created equal.  Fleets hauling for retailers are doing well while those hauling industrial products are seeing lower freight volumes.   </a:t>
            </a:r>
          </a:p>
          <a:p>
            <a:r>
              <a:rPr lang="en-US" sz="1200" dirty="0"/>
              <a:t>Moving essential consumer goods and medical supplies on a local and regional level went up approximately 13%</a:t>
            </a:r>
          </a:p>
          <a:p>
            <a:r>
              <a:rPr lang="en-US" sz="1200" dirty="0"/>
              <a:t>Increase in final mile services</a:t>
            </a:r>
          </a:p>
          <a:p>
            <a:r>
              <a:rPr lang="en-US" sz="1200" dirty="0"/>
              <a:t>50% of companies experienced lower to much lower freight levels, 28% about the same, and 22% were higher</a:t>
            </a:r>
          </a:p>
          <a:p>
            <a:r>
              <a:rPr lang="en-US" sz="1200" dirty="0"/>
              <a:t>Companies supplying manufacturing facilities experienced a negative impact due to shutdowns.</a:t>
            </a:r>
          </a:p>
          <a:p>
            <a:r>
              <a:rPr lang="en-US" sz="1200" dirty="0"/>
              <a:t>Companies hauling petroleum saw a decrease in business due to stay at home orders – no commuters to work</a:t>
            </a:r>
          </a:p>
          <a:p>
            <a:r>
              <a:rPr lang="en-US" sz="1200" dirty="0"/>
              <a:t>Freight volumes are still expected to grow by 36% between 2020 and 2031 – ATA Bob Costello</a:t>
            </a:r>
          </a:p>
          <a:p>
            <a:r>
              <a:rPr lang="en-US" sz="1200" dirty="0"/>
              <a:t>Trucking volumes are expected to rebound in 2021, rising 4.9% next year and then growing 3.2% per year on average through 2026.</a:t>
            </a:r>
          </a:p>
          <a:p>
            <a:r>
              <a:rPr lang="en-US" sz="1200" dirty="0"/>
              <a:t>Spot market rates were down 25% in April from the pervious year.  They are now up 17% . </a:t>
            </a:r>
            <a:r>
              <a:rPr lang="en-US" sz="1300" dirty="0"/>
              <a:t>Spot market rates are determined by the ratio of the number of loads in the market compared to the number of trucks available to move this freight</a:t>
            </a:r>
            <a:r>
              <a:rPr lang="en-US" dirty="0"/>
              <a:t>.</a:t>
            </a:r>
            <a:endParaRPr lang="en-US" sz="1200" dirty="0"/>
          </a:p>
          <a:p>
            <a:endParaRPr lang="en-US" sz="1200" dirty="0"/>
          </a:p>
          <a:p>
            <a:endParaRPr lang="en-US" sz="1100" dirty="0"/>
          </a:p>
          <a:p>
            <a:endParaRPr lang="en-US" sz="1100" dirty="0"/>
          </a:p>
          <a:p>
            <a:pPr marL="0" indent="0">
              <a:buNone/>
            </a:pPr>
            <a:endParaRPr lang="en-US" sz="1100" dirty="0"/>
          </a:p>
          <a:p>
            <a:endParaRPr lang="en-US" sz="1100" dirty="0"/>
          </a:p>
        </p:txBody>
      </p:sp>
    </p:spTree>
    <p:extLst>
      <p:ext uri="{BB962C8B-B14F-4D97-AF65-F5344CB8AC3E}">
        <p14:creationId xmlns:p14="http://schemas.microsoft.com/office/powerpoint/2010/main" val="24088090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42402E1-B9D8-424B-837F-6E4AA2E0F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3805"/>
            <a:ext cx="780044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A5CC3CC5-EC61-45A6-ABF5-EEB4C45ADC42}"/>
              </a:ext>
            </a:extLst>
          </p:cNvPr>
          <p:cNvSpPr>
            <a:spLocks noGrp="1"/>
          </p:cNvSpPr>
          <p:nvPr>
            <p:ph type="title"/>
          </p:nvPr>
        </p:nvSpPr>
        <p:spPr>
          <a:xfrm>
            <a:off x="838200" y="914400"/>
            <a:ext cx="5111496" cy="1097280"/>
          </a:xfrm>
        </p:spPr>
        <p:txBody>
          <a:bodyPr>
            <a:normAutofit/>
          </a:bodyPr>
          <a:lstStyle/>
          <a:p>
            <a:r>
              <a:rPr lang="en-US" sz="3400" dirty="0">
                <a:solidFill>
                  <a:srgbClr val="FFFFFE"/>
                </a:solidFill>
              </a:rPr>
              <a:t>COVID Impact on Professional Drivers</a:t>
            </a:r>
          </a:p>
        </p:txBody>
      </p:sp>
      <p:sp>
        <p:nvSpPr>
          <p:cNvPr id="3" name="Content Placeholder 2">
            <a:extLst>
              <a:ext uri="{FF2B5EF4-FFF2-40B4-BE49-F238E27FC236}">
                <a16:creationId xmlns:a16="http://schemas.microsoft.com/office/drawing/2014/main" id="{6872F6AD-4A59-4765-A20E-FDA4106FB6D6}"/>
              </a:ext>
            </a:extLst>
          </p:cNvPr>
          <p:cNvSpPr>
            <a:spLocks noGrp="1"/>
          </p:cNvSpPr>
          <p:nvPr>
            <p:ph idx="1"/>
          </p:nvPr>
        </p:nvSpPr>
        <p:spPr>
          <a:xfrm>
            <a:off x="838200" y="2331720"/>
            <a:ext cx="4379976" cy="3516630"/>
          </a:xfrm>
        </p:spPr>
        <p:txBody>
          <a:bodyPr anchor="t">
            <a:normAutofit fontScale="92500" lnSpcReduction="20000"/>
          </a:bodyPr>
          <a:lstStyle/>
          <a:p>
            <a:r>
              <a:rPr lang="en-US" sz="1300" dirty="0">
                <a:solidFill>
                  <a:srgbClr val="FFFFFE"/>
                </a:solidFill>
              </a:rPr>
              <a:t>Drivers needed PPE and sanitization products.  Some states closed rest areas and/or truck stops.  Limited capacity for facilities that were open.  No drive thru – no walk-up customers </a:t>
            </a:r>
          </a:p>
          <a:p>
            <a:r>
              <a:rPr lang="en-US" sz="1300" dirty="0">
                <a:solidFill>
                  <a:srgbClr val="FFFFFE"/>
                </a:solidFill>
              </a:rPr>
              <a:t>Contact and Paperless technologies are being used for bills of lading, payments, sales – more efficient because of no paper.</a:t>
            </a:r>
          </a:p>
          <a:p>
            <a:r>
              <a:rPr lang="en-US" sz="1300" dirty="0">
                <a:solidFill>
                  <a:srgbClr val="FFFFFE"/>
                </a:solidFill>
              </a:rPr>
              <a:t>Congestion was way down – no commuter traffic, etc.  55mph through Atlanta</a:t>
            </a:r>
          </a:p>
          <a:p>
            <a:r>
              <a:rPr lang="en-US" sz="1300" dirty="0">
                <a:solidFill>
                  <a:srgbClr val="FFFFFE"/>
                </a:solidFill>
              </a:rPr>
              <a:t>Positive Image – Highway Heroes – National Truck Driver Appreciation Week was September 13-19</a:t>
            </a:r>
            <a:r>
              <a:rPr lang="en-US" sz="1300" baseline="30000" dirty="0">
                <a:solidFill>
                  <a:srgbClr val="FFFFFE"/>
                </a:solidFill>
              </a:rPr>
              <a:t>th</a:t>
            </a:r>
            <a:r>
              <a:rPr lang="en-US" sz="1300" dirty="0">
                <a:solidFill>
                  <a:srgbClr val="FFFFFE"/>
                </a:solidFill>
              </a:rPr>
              <a:t>.  Billboard/Shirts</a:t>
            </a:r>
          </a:p>
          <a:p>
            <a:r>
              <a:rPr lang="en-US" sz="1300" dirty="0">
                <a:solidFill>
                  <a:srgbClr val="FFFFFE"/>
                </a:solidFill>
              </a:rPr>
              <a:t>Odd but there is still a driver shortage – Difficulty for new drivers to get CDL because of covid challenges with driver training programs, backlog of paperwork at DMV’s, and the new drug an alcohol clearinghouse -30,000 drivers have tested positive- must complete a return to duty program -90% have not completed the program and drivers want to stay closer to family</a:t>
            </a:r>
          </a:p>
          <a:p>
            <a:pPr marL="0" indent="0">
              <a:buNone/>
            </a:pPr>
            <a:endParaRPr lang="en-US" sz="1200" dirty="0">
              <a:solidFill>
                <a:srgbClr val="FFFFFE"/>
              </a:solidFill>
            </a:endParaRPr>
          </a:p>
          <a:p>
            <a:endParaRPr lang="en-US" sz="1000" dirty="0">
              <a:solidFill>
                <a:srgbClr val="FFFFFE"/>
              </a:solidFill>
            </a:endParaRPr>
          </a:p>
          <a:p>
            <a:pPr marL="0" indent="0">
              <a:buNone/>
            </a:pPr>
            <a:br>
              <a:rPr lang="en-US" sz="1000" dirty="0">
                <a:solidFill>
                  <a:srgbClr val="FFFFFE"/>
                </a:solidFill>
              </a:rPr>
            </a:br>
            <a:endParaRPr lang="en-US" sz="1000" dirty="0">
              <a:solidFill>
                <a:srgbClr val="FFFFFE"/>
              </a:solidFill>
            </a:endParaRPr>
          </a:p>
        </p:txBody>
      </p:sp>
      <p:pic>
        <p:nvPicPr>
          <p:cNvPr id="5" name="Picture 4" descr="A box that has a sign on a sidewalk&#10;&#10;Description automatically generated">
            <a:extLst>
              <a:ext uri="{FF2B5EF4-FFF2-40B4-BE49-F238E27FC236}">
                <a16:creationId xmlns:a16="http://schemas.microsoft.com/office/drawing/2014/main" id="{9FE79DCC-D1DD-4496-8CE3-1FD2B8DA4DAF}"/>
              </a:ext>
            </a:extLst>
          </p:cNvPr>
          <p:cNvPicPr>
            <a:picLocks noChangeAspect="1"/>
          </p:cNvPicPr>
          <p:nvPr/>
        </p:nvPicPr>
        <p:blipFill rotWithShape="1">
          <a:blip r:embed="rId2">
            <a:extLst>
              <a:ext uri="{28A0092B-C50C-407E-A947-70E740481C1C}">
                <a14:useLocalDpi xmlns:a14="http://schemas.microsoft.com/office/drawing/2010/main" val="0"/>
              </a:ext>
            </a:extLst>
          </a:blip>
          <a:srcRect t="13801" r="3" b="17804"/>
          <a:stretch/>
        </p:blipFill>
        <p:spPr>
          <a:xfrm>
            <a:off x="6790977" y="521208"/>
            <a:ext cx="5401023" cy="2770632"/>
          </a:xfrm>
          <a:custGeom>
            <a:avLst/>
            <a:gdLst/>
            <a:ahLst/>
            <a:cxnLst/>
            <a:rect l="l" t="t" r="r" b="b"/>
            <a:pathLst>
              <a:path w="5401023" h="2770632">
                <a:moveTo>
                  <a:pt x="3214941" y="0"/>
                </a:moveTo>
                <a:lnTo>
                  <a:pt x="5401023" y="0"/>
                </a:lnTo>
                <a:lnTo>
                  <a:pt x="5401023" y="2770632"/>
                </a:lnTo>
                <a:lnTo>
                  <a:pt x="3214941" y="2770632"/>
                </a:lnTo>
                <a:lnTo>
                  <a:pt x="3214941" y="2768786"/>
                </a:lnTo>
                <a:lnTo>
                  <a:pt x="1865202" y="2768786"/>
                </a:lnTo>
                <a:lnTo>
                  <a:pt x="1865202" y="2768787"/>
                </a:lnTo>
                <a:lnTo>
                  <a:pt x="0" y="2768787"/>
                </a:lnTo>
                <a:lnTo>
                  <a:pt x="1325372" y="2605"/>
                </a:lnTo>
                <a:lnTo>
                  <a:pt x="1653397" y="2605"/>
                </a:lnTo>
                <a:lnTo>
                  <a:pt x="1653397" y="2597"/>
                </a:lnTo>
                <a:lnTo>
                  <a:pt x="1723225" y="2597"/>
                </a:lnTo>
                <a:lnTo>
                  <a:pt x="1723225" y="2596"/>
                </a:lnTo>
                <a:lnTo>
                  <a:pt x="2263055" y="2596"/>
                </a:lnTo>
                <a:lnTo>
                  <a:pt x="2263055" y="2597"/>
                </a:lnTo>
                <a:lnTo>
                  <a:pt x="3204175" y="2597"/>
                </a:lnTo>
                <a:lnTo>
                  <a:pt x="3204175" y="2604"/>
                </a:lnTo>
                <a:lnTo>
                  <a:pt x="3214941" y="2604"/>
                </a:lnTo>
                <a:close/>
              </a:path>
            </a:pathLst>
          </a:custGeom>
        </p:spPr>
      </p:pic>
      <p:pic>
        <p:nvPicPr>
          <p:cNvPr id="7" name="Picture 6" descr="Text&#10;&#10;Description automatically generated">
            <a:extLst>
              <a:ext uri="{FF2B5EF4-FFF2-40B4-BE49-F238E27FC236}">
                <a16:creationId xmlns:a16="http://schemas.microsoft.com/office/drawing/2014/main" id="{3744E3CC-27B1-4CA8-A81E-6FBBCC65B392}"/>
              </a:ext>
            </a:extLst>
          </p:cNvPr>
          <p:cNvPicPr>
            <a:picLocks noChangeAspect="1"/>
          </p:cNvPicPr>
          <p:nvPr/>
        </p:nvPicPr>
        <p:blipFill rotWithShape="1">
          <a:blip r:embed="rId3">
            <a:extLst>
              <a:ext uri="{28A0092B-C50C-407E-A947-70E740481C1C}">
                <a14:useLocalDpi xmlns:a14="http://schemas.microsoft.com/office/drawing/2010/main" val="0"/>
              </a:ext>
            </a:extLst>
          </a:blip>
          <a:srcRect l="29392"/>
          <a:stretch/>
        </p:blipFill>
        <p:spPr>
          <a:xfrm>
            <a:off x="5366251" y="3453634"/>
            <a:ext cx="6825749" cy="2755142"/>
          </a:xfrm>
          <a:custGeom>
            <a:avLst/>
            <a:gdLst/>
            <a:ahLst/>
            <a:cxnLst/>
            <a:rect l="l" t="t" r="r" b="b"/>
            <a:pathLst>
              <a:path w="6825749" h="2755142">
                <a:moveTo>
                  <a:pt x="3353180" y="0"/>
                </a:moveTo>
                <a:lnTo>
                  <a:pt x="4045207" y="0"/>
                </a:lnTo>
                <a:lnTo>
                  <a:pt x="4045207" y="1"/>
                </a:lnTo>
                <a:lnTo>
                  <a:pt x="4692417" y="1"/>
                </a:lnTo>
                <a:lnTo>
                  <a:pt x="4781930" y="1"/>
                </a:lnTo>
                <a:lnTo>
                  <a:pt x="4781930" y="0"/>
                </a:lnTo>
                <a:lnTo>
                  <a:pt x="5473957" y="0"/>
                </a:lnTo>
                <a:lnTo>
                  <a:pt x="5473957" y="1"/>
                </a:lnTo>
                <a:lnTo>
                  <a:pt x="6680412" y="1"/>
                </a:lnTo>
                <a:lnTo>
                  <a:pt x="6680412" y="2798"/>
                </a:lnTo>
                <a:lnTo>
                  <a:pt x="6825749" y="2798"/>
                </a:lnTo>
                <a:lnTo>
                  <a:pt x="6825749" y="2755142"/>
                </a:lnTo>
                <a:lnTo>
                  <a:pt x="4748668" y="2755142"/>
                </a:lnTo>
                <a:lnTo>
                  <a:pt x="4748668" y="2755099"/>
                </a:lnTo>
                <a:lnTo>
                  <a:pt x="3535184" y="2755099"/>
                </a:lnTo>
                <a:lnTo>
                  <a:pt x="3321602" y="2755099"/>
                </a:lnTo>
                <a:lnTo>
                  <a:pt x="3321602" y="2755100"/>
                </a:lnTo>
                <a:lnTo>
                  <a:pt x="1892852" y="2755100"/>
                </a:lnTo>
                <a:lnTo>
                  <a:pt x="1428750" y="2755100"/>
                </a:lnTo>
                <a:lnTo>
                  <a:pt x="0" y="2755100"/>
                </a:lnTo>
                <a:lnTo>
                  <a:pt x="1345020" y="10"/>
                </a:lnTo>
                <a:lnTo>
                  <a:pt x="1677909" y="10"/>
                </a:lnTo>
                <a:lnTo>
                  <a:pt x="1677909" y="2"/>
                </a:lnTo>
                <a:lnTo>
                  <a:pt x="1748771" y="2"/>
                </a:lnTo>
                <a:lnTo>
                  <a:pt x="1748771" y="1"/>
                </a:lnTo>
                <a:lnTo>
                  <a:pt x="2296604" y="1"/>
                </a:lnTo>
                <a:lnTo>
                  <a:pt x="2296604" y="2"/>
                </a:lnTo>
                <a:lnTo>
                  <a:pt x="3106658" y="2"/>
                </a:lnTo>
                <a:lnTo>
                  <a:pt x="3177521" y="2"/>
                </a:lnTo>
                <a:lnTo>
                  <a:pt x="3177521" y="1"/>
                </a:lnTo>
                <a:lnTo>
                  <a:pt x="3263667" y="1"/>
                </a:lnTo>
                <a:lnTo>
                  <a:pt x="3353180" y="1"/>
                </a:lnTo>
                <a:close/>
              </a:path>
            </a:pathLst>
          </a:custGeom>
        </p:spPr>
      </p:pic>
    </p:spTree>
    <p:extLst>
      <p:ext uri="{BB962C8B-B14F-4D97-AF65-F5344CB8AC3E}">
        <p14:creationId xmlns:p14="http://schemas.microsoft.com/office/powerpoint/2010/main" val="435862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589656-A4D3-4EB3-8129-5BEE3984B31E}"/>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Legislative Consideration for 2021</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6FBA6E-E58B-4540-89C6-EF01DB3BBB00}"/>
              </a:ext>
            </a:extLst>
          </p:cNvPr>
          <p:cNvSpPr>
            <a:spLocks noGrp="1"/>
          </p:cNvSpPr>
          <p:nvPr>
            <p:ph idx="1"/>
          </p:nvPr>
        </p:nvSpPr>
        <p:spPr>
          <a:xfrm>
            <a:off x="1155548" y="2217343"/>
            <a:ext cx="9880893" cy="3959619"/>
          </a:xfrm>
        </p:spPr>
        <p:txBody>
          <a:bodyPr>
            <a:normAutofit/>
          </a:bodyPr>
          <a:lstStyle/>
          <a:p>
            <a:r>
              <a:rPr lang="en-US" sz="2000" dirty="0"/>
              <a:t>Registration Certificate Fee for vehicles 44,001 lbs. or greater must pay an extra $30 fee to the clerk along with the three $1 bucket fees and the $1 childcare assistance account for a total of $34.00.  KRS 186.040 (3), (4), and (6).</a:t>
            </a:r>
          </a:p>
          <a:p>
            <a:r>
              <a:rPr lang="en-US" sz="2000" dirty="0"/>
              <a:t>Approximate number of vehicles, 19,000 apportioned vehicles </a:t>
            </a:r>
            <a:r>
              <a:rPr lang="en-US" sz="2000"/>
              <a:t>and 9,000 </a:t>
            </a:r>
            <a:r>
              <a:rPr lang="en-US" sz="2000" dirty="0"/>
              <a:t>intrastate.  </a:t>
            </a:r>
          </a:p>
          <a:p>
            <a:r>
              <a:rPr lang="en-US" sz="2000" dirty="0"/>
              <a:t>Issue:  Motor carriers are required to make an unnecessary trip to the clerk’s office just to pay this fee.  Registration is completed on-line. Decal and/or plate is mailed, and/or temp is printed.</a:t>
            </a:r>
          </a:p>
          <a:p>
            <a:r>
              <a:rPr lang="en-US" sz="2000" dirty="0"/>
              <a:t>Preferred solution is to eliminate the $30 fee as proposed in the previous two infrastructure bills HB 517 (2019) and HB 580 (2020).</a:t>
            </a:r>
          </a:p>
          <a:p>
            <a:r>
              <a:rPr lang="en-US" sz="2000" dirty="0"/>
              <a:t>Alternative solution: keep fee but allow payment at the clerk’s office or pay the fee on-line through the IRP system.  Intrastate commercial registration is not on-line.  </a:t>
            </a:r>
          </a:p>
          <a:p>
            <a:pPr marL="0" indent="0">
              <a:buNone/>
            </a:pPr>
            <a:endParaRPr lang="en-US" sz="2000" dirty="0"/>
          </a:p>
        </p:txBody>
      </p:sp>
    </p:spTree>
    <p:extLst>
      <p:ext uri="{BB962C8B-B14F-4D97-AF65-F5344CB8AC3E}">
        <p14:creationId xmlns:p14="http://schemas.microsoft.com/office/powerpoint/2010/main" val="240310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D87EE9-C1B6-4B48-800C-AAA663D6423C}"/>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Legislative Consideration for 2021</a:t>
            </a:r>
          </a:p>
        </p:txBody>
      </p:sp>
      <p:sp>
        <p:nvSpPr>
          <p:cNvPr id="19" name="Rectangle 18">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C2FD85C-8B2E-490C-BC8B-89DDF3410546}"/>
              </a:ext>
            </a:extLst>
          </p:cNvPr>
          <p:cNvSpPr>
            <a:spLocks noGrp="1"/>
          </p:cNvSpPr>
          <p:nvPr>
            <p:ph idx="1"/>
          </p:nvPr>
        </p:nvSpPr>
        <p:spPr>
          <a:xfrm>
            <a:off x="1155548" y="2217343"/>
            <a:ext cx="9880893" cy="3959619"/>
          </a:xfrm>
        </p:spPr>
        <p:txBody>
          <a:bodyPr>
            <a:normAutofit/>
          </a:bodyPr>
          <a:lstStyle/>
          <a:p>
            <a:r>
              <a:rPr lang="en-US" sz="1500" dirty="0"/>
              <a:t>This legislation would prevent measures taken by motor carriers to improve safety from being considered in evaluating a worker’s status as an independent contractor or employee.</a:t>
            </a:r>
          </a:p>
          <a:p>
            <a:r>
              <a:rPr lang="en-US" sz="1500" dirty="0"/>
              <a:t>Problem:  Requiring independent contractors (ICs) to use certain safety technologies or monitoring their driving behavior and coaching them based on it can be viewed as exercising employer like control.</a:t>
            </a:r>
          </a:p>
          <a:p>
            <a:r>
              <a:rPr lang="en-US" sz="1500" dirty="0"/>
              <a:t>This serves as an unnecessary impediment to carriers utilizing some safety measures with their ICs. </a:t>
            </a:r>
          </a:p>
          <a:p>
            <a:r>
              <a:rPr lang="en-US" sz="1500" dirty="0"/>
              <a:t>Passed in TN, AK, IN, and GA </a:t>
            </a:r>
          </a:p>
          <a:p>
            <a:r>
              <a:rPr lang="en-US" sz="1500" dirty="0"/>
              <a:t>Supported by UPS and FedEx</a:t>
            </a:r>
          </a:p>
          <a:p>
            <a:r>
              <a:rPr lang="en-US" sz="1500" dirty="0"/>
              <a:t>This is a safety issue</a:t>
            </a:r>
          </a:p>
          <a:p>
            <a:r>
              <a:rPr lang="en-US" sz="1500" dirty="0"/>
              <a:t>AAA found that video based onboard safety monitoring could prevent 63,000 crashes, 17,700 injuries, and 293 deaths each year.</a:t>
            </a:r>
          </a:p>
          <a:p>
            <a:r>
              <a:rPr lang="en-US" sz="1500" dirty="0"/>
              <a:t>This would encourage deployment of safety technologies and make our highways safer</a:t>
            </a:r>
          </a:p>
          <a:p>
            <a:r>
              <a:rPr lang="en-US" sz="1500" dirty="0"/>
              <a:t>This does not change the state’s test for classifying a worker or mandate that a motor carrier or IC use this technology</a:t>
            </a:r>
          </a:p>
        </p:txBody>
      </p:sp>
    </p:spTree>
    <p:extLst>
      <p:ext uri="{BB962C8B-B14F-4D97-AF65-F5344CB8AC3E}">
        <p14:creationId xmlns:p14="http://schemas.microsoft.com/office/powerpoint/2010/main" val="3263559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98D1E0-988C-483B-8770-528F72F5AB21}"/>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Legislative Consideration for 2021</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CA6F1E8-EFAB-440C-902B-526794ED42F7}"/>
              </a:ext>
            </a:extLst>
          </p:cNvPr>
          <p:cNvSpPr>
            <a:spLocks noGrp="1"/>
          </p:cNvSpPr>
          <p:nvPr>
            <p:ph idx="1"/>
          </p:nvPr>
        </p:nvSpPr>
        <p:spPr>
          <a:xfrm>
            <a:off x="1155548" y="2217343"/>
            <a:ext cx="9880893" cy="3959619"/>
          </a:xfrm>
        </p:spPr>
        <p:txBody>
          <a:bodyPr>
            <a:normAutofit/>
          </a:bodyPr>
          <a:lstStyle/>
          <a:p>
            <a:r>
              <a:rPr lang="en-US" sz="2400" dirty="0"/>
              <a:t>Prevent Failure to Equip Claims</a:t>
            </a:r>
          </a:p>
          <a:p>
            <a:endParaRPr lang="en-US" sz="2400" dirty="0"/>
          </a:p>
          <a:p>
            <a:r>
              <a:rPr lang="en-US" sz="2400" dirty="0"/>
              <a:t>Possible language  “An owner operator, lessor, or lessee of a commercial motor vehicle as defined in 49 CFR 390.5 shall not be liable in a bodily injury or wrongful death action for not equipping the commercial motor vehicle with safety technology not required by federal or state laws or regulation”</a:t>
            </a:r>
          </a:p>
          <a:p>
            <a:r>
              <a:rPr lang="en-US" sz="2400" dirty="0"/>
              <a:t>Example: collision avoidance technology such as side cameras or lane departure notification, auto braking, etc.  are not required by law but plaintiff attorneys argue that they should have had it on the vehicle. They failed to equip the vehicle.  </a:t>
            </a:r>
          </a:p>
        </p:txBody>
      </p:sp>
    </p:spTree>
    <p:extLst>
      <p:ext uri="{BB962C8B-B14F-4D97-AF65-F5344CB8AC3E}">
        <p14:creationId xmlns:p14="http://schemas.microsoft.com/office/powerpoint/2010/main" val="416460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5469D34-BC51-4EAA-8EEF-BB82ACC8A6A0}"/>
              </a:ext>
            </a:extLst>
          </p:cNvPr>
          <p:cNvSpPr>
            <a:spLocks noGrp="1"/>
          </p:cNvSpPr>
          <p:nvPr>
            <p:ph type="title"/>
          </p:nvPr>
        </p:nvSpPr>
        <p:spPr>
          <a:xfrm>
            <a:off x="838200" y="448721"/>
            <a:ext cx="4707671" cy="1225650"/>
          </a:xfrm>
        </p:spPr>
        <p:txBody>
          <a:bodyPr anchor="b">
            <a:normAutofit/>
          </a:bodyPr>
          <a:lstStyle/>
          <a:p>
            <a:r>
              <a:rPr lang="en-US" sz="3800" dirty="0">
                <a:solidFill>
                  <a:schemeClr val="bg1"/>
                </a:solidFill>
              </a:rPr>
              <a:t>Thank You    </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2C38BEF-20A0-4353-935C-A9AF4DC289D0}"/>
              </a:ext>
            </a:extLst>
          </p:cNvPr>
          <p:cNvSpPr>
            <a:spLocks noGrp="1"/>
          </p:cNvSpPr>
          <p:nvPr>
            <p:ph idx="1"/>
          </p:nvPr>
        </p:nvSpPr>
        <p:spPr>
          <a:xfrm>
            <a:off x="897769" y="1909192"/>
            <a:ext cx="4586513" cy="3647710"/>
          </a:xfrm>
        </p:spPr>
        <p:txBody>
          <a:bodyPr>
            <a:normAutofit/>
          </a:bodyPr>
          <a:lstStyle/>
          <a:p>
            <a:r>
              <a:rPr lang="en-US" sz="2000" dirty="0">
                <a:solidFill>
                  <a:schemeClr val="bg1"/>
                </a:solidFill>
              </a:rPr>
              <a:t>Kentucky Trucking Association</a:t>
            </a:r>
          </a:p>
          <a:p>
            <a:r>
              <a:rPr lang="en-US" sz="2000" dirty="0">
                <a:solidFill>
                  <a:schemeClr val="bg1"/>
                </a:solidFill>
              </a:rPr>
              <a:t>Rick Taylor, President/CEO</a:t>
            </a:r>
          </a:p>
          <a:p>
            <a:r>
              <a:rPr lang="en-US" sz="2000" dirty="0">
                <a:solidFill>
                  <a:schemeClr val="bg1"/>
                </a:solidFill>
              </a:rPr>
              <a:t>512 Capital Ave.</a:t>
            </a:r>
          </a:p>
          <a:p>
            <a:r>
              <a:rPr lang="en-US" sz="2000" dirty="0">
                <a:solidFill>
                  <a:schemeClr val="bg1"/>
                </a:solidFill>
              </a:rPr>
              <a:t>Frankfort, KY 40601</a:t>
            </a:r>
          </a:p>
          <a:p>
            <a:endParaRPr lang="en-US" sz="2000" dirty="0">
              <a:solidFill>
                <a:schemeClr val="bg1"/>
              </a:solidFill>
            </a:endParaRPr>
          </a:p>
          <a:p>
            <a:r>
              <a:rPr lang="en-US" sz="2000" dirty="0">
                <a:solidFill>
                  <a:schemeClr val="bg1"/>
                </a:solidFill>
              </a:rPr>
              <a:t>Phone 502 227-0848</a:t>
            </a:r>
          </a:p>
          <a:p>
            <a:r>
              <a:rPr lang="en-US" sz="2000" dirty="0">
                <a:solidFill>
                  <a:schemeClr val="bg1"/>
                </a:solidFill>
              </a:rPr>
              <a:t>Email:  rtaylor@kytrucking.net</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A living room&#10;&#10;Description automatically generated">
            <a:extLst>
              <a:ext uri="{FF2B5EF4-FFF2-40B4-BE49-F238E27FC236}">
                <a16:creationId xmlns:a16="http://schemas.microsoft.com/office/drawing/2014/main" id="{2E60ACC3-DA57-45F9-ABE0-8A62A1D617BD}"/>
              </a:ext>
            </a:extLst>
          </p:cNvPr>
          <p:cNvPicPr>
            <a:picLocks noChangeAspect="1"/>
          </p:cNvPicPr>
          <p:nvPr/>
        </p:nvPicPr>
        <p:blipFill rotWithShape="1">
          <a:blip r:embed="rId2">
            <a:extLst>
              <a:ext uri="{28A0092B-C50C-407E-A947-70E740481C1C}">
                <a14:useLocalDpi xmlns:a14="http://schemas.microsoft.com/office/drawing/2010/main" val="0"/>
              </a:ext>
            </a:extLst>
          </a:blip>
          <a:srcRect r="9228" b="-3"/>
          <a:stretch/>
        </p:blipFill>
        <p:spPr>
          <a:xfrm rot="5400000">
            <a:off x="5929726" y="595726"/>
            <a:ext cx="6858000" cy="5666547"/>
          </a:xfrm>
          <a:prstGeom prst="rect">
            <a:avLst/>
          </a:prstGeom>
        </p:spPr>
      </p:pic>
    </p:spTree>
    <p:extLst>
      <p:ext uri="{BB962C8B-B14F-4D97-AF65-F5344CB8AC3E}">
        <p14:creationId xmlns:p14="http://schemas.microsoft.com/office/powerpoint/2010/main" val="1891503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4038</TotalTime>
  <Words>922</Words>
  <Application>Microsoft Office PowerPoint</Application>
  <PresentationFormat>Widescreen</PresentationFormat>
  <Paragraphs>58</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Tahoma</vt:lpstr>
      <vt:lpstr>Office Theme</vt:lpstr>
      <vt:lpstr>Interim Joint Committee  Transportation</vt:lpstr>
      <vt:lpstr>PowerPoint Presentation</vt:lpstr>
      <vt:lpstr>PowerPoint Presentation</vt:lpstr>
      <vt:lpstr>COVID Impact on Trucking </vt:lpstr>
      <vt:lpstr>COVID Impact on Professional Drivers</vt:lpstr>
      <vt:lpstr>Legislative Consideration for 2021</vt:lpstr>
      <vt:lpstr>Legislative Consideration for 2021</vt:lpstr>
      <vt:lpstr>Legislative Consideration for 2021</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Interim Joint Committee  Transportation</dc:title>
  <dc:creator>Rick Taylor</dc:creator>
  <cp:lastModifiedBy>Rick Taylor</cp:lastModifiedBy>
  <cp:revision>8</cp:revision>
  <dcterms:created xsi:type="dcterms:W3CDTF">2020-10-16T18:37:30Z</dcterms:created>
  <dcterms:modified xsi:type="dcterms:W3CDTF">2020-10-19T14:44:38Z</dcterms:modified>
</cp:coreProperties>
</file>